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5.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6.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7.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8.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9.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10.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11.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12.xml" ContentType="application/vnd.openxmlformats-officedocument.themeOverride+xml"/>
  <Override PartName="/ppt/notesSlides/notesSlide55.xml" ContentType="application/vnd.openxmlformats-officedocument.presentationml.notesSlide+xml"/>
  <Override PartName="/ppt/theme/themeOverride13.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heme/themeOverride14.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heme/themeOverride15.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heme/themeOverride16.xml" ContentType="application/vnd.openxmlformats-officedocument.themeOverr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7"/>
  </p:notesMasterIdLst>
  <p:handoutMasterIdLst>
    <p:handoutMasterId r:id="rId78"/>
  </p:handoutMasterIdLst>
  <p:sldIdLst>
    <p:sldId id="672" r:id="rId2"/>
    <p:sldId id="469" r:id="rId3"/>
    <p:sldId id="257" r:id="rId4"/>
    <p:sldId id="432" r:id="rId5"/>
    <p:sldId id="514" r:id="rId6"/>
    <p:sldId id="539" r:id="rId7"/>
    <p:sldId id="425" r:id="rId8"/>
    <p:sldId id="426" r:id="rId9"/>
    <p:sldId id="525" r:id="rId10"/>
    <p:sldId id="527" r:id="rId11"/>
    <p:sldId id="540" r:id="rId12"/>
    <p:sldId id="428" r:id="rId13"/>
    <p:sldId id="427" r:id="rId14"/>
    <p:sldId id="530" r:id="rId15"/>
    <p:sldId id="380" r:id="rId16"/>
    <p:sldId id="634" r:id="rId17"/>
    <p:sldId id="477" r:id="rId18"/>
    <p:sldId id="532" r:id="rId19"/>
    <p:sldId id="699" r:id="rId20"/>
    <p:sldId id="541" r:id="rId21"/>
    <p:sldId id="423" r:id="rId22"/>
    <p:sldId id="695" r:id="rId23"/>
    <p:sldId id="696" r:id="rId24"/>
    <p:sldId id="639" r:id="rId25"/>
    <p:sldId id="412" r:id="rId26"/>
    <p:sldId id="490" r:id="rId27"/>
    <p:sldId id="542" r:id="rId28"/>
    <p:sldId id="387" r:id="rId29"/>
    <p:sldId id="640" r:id="rId30"/>
    <p:sldId id="433" r:id="rId31"/>
    <p:sldId id="513" r:id="rId32"/>
    <p:sldId id="543" r:id="rId33"/>
    <p:sldId id="500" r:id="rId34"/>
    <p:sldId id="533" r:id="rId35"/>
    <p:sldId id="544" r:id="rId36"/>
    <p:sldId id="499" r:id="rId37"/>
    <p:sldId id="534" r:id="rId38"/>
    <p:sldId id="545" r:id="rId39"/>
    <p:sldId id="430" r:id="rId40"/>
    <p:sldId id="501" r:id="rId41"/>
    <p:sldId id="522" r:id="rId42"/>
    <p:sldId id="642" r:id="rId43"/>
    <p:sldId id="435" r:id="rId44"/>
    <p:sldId id="535" r:id="rId45"/>
    <p:sldId id="692" r:id="rId46"/>
    <p:sldId id="511" r:id="rId47"/>
    <p:sldId id="643" r:id="rId48"/>
    <p:sldId id="644" r:id="rId49"/>
    <p:sldId id="697" r:id="rId50"/>
    <p:sldId id="678" r:id="rId51"/>
    <p:sldId id="454" r:id="rId52"/>
    <p:sldId id="677" r:id="rId53"/>
    <p:sldId id="645" r:id="rId54"/>
    <p:sldId id="680" r:id="rId55"/>
    <p:sldId id="683" r:id="rId56"/>
    <p:sldId id="684" r:id="rId57"/>
    <p:sldId id="546" r:id="rId58"/>
    <p:sldId id="455" r:id="rId59"/>
    <p:sldId id="523" r:id="rId60"/>
    <p:sldId id="470" r:id="rId61"/>
    <p:sldId id="434" r:id="rId62"/>
    <p:sldId id="547" r:id="rId63"/>
    <p:sldId id="451" r:id="rId64"/>
    <p:sldId id="659" r:id="rId65"/>
    <p:sldId id="524" r:id="rId66"/>
    <p:sldId id="661" r:id="rId67"/>
    <p:sldId id="548" r:id="rId68"/>
    <p:sldId id="452" r:id="rId69"/>
    <p:sldId id="663" r:id="rId70"/>
    <p:sldId id="662" r:id="rId71"/>
    <p:sldId id="665" r:id="rId72"/>
    <p:sldId id="664" r:id="rId73"/>
    <p:sldId id="690" r:id="rId74"/>
    <p:sldId id="630" r:id="rId75"/>
    <p:sldId id="416" r:id="rId76"/>
  </p:sldIdLst>
  <p:sldSz cx="9144000" cy="6858000" type="screen4x3"/>
  <p:notesSz cx="6858000" cy="9144000"/>
  <p:embeddedFontLst>
    <p:embeddedFont>
      <p:font typeface="隶书" panose="02010509060101010101" pitchFamily="49" charset="-122"/>
      <p:regular r:id="rId79"/>
    </p:embeddedFont>
    <p:embeddedFont>
      <p:font typeface="Monotype Sorts" panose="05000000000000000000" pitchFamily="2" charset="2"/>
      <p:regular r:id="rId80"/>
    </p:embeddedFont>
    <p:embeddedFont>
      <p:font typeface="Book Antiqua" panose="02040602050305030304" pitchFamily="18" charset="0"/>
      <p:regular r:id="rId81"/>
      <p:bold r:id="rId82"/>
      <p:italic r:id="rId83"/>
      <p:boldItalic r:id="rId84"/>
    </p:embeddedFont>
    <p:embeddedFont>
      <p:font typeface="黑体" panose="02010609060101010101" pitchFamily="49" charset="-122"/>
      <p:regular r:id="rId85"/>
    </p:embeddedFont>
    <p:embeddedFont>
      <p:font typeface="Wingdings 3" panose="05040102010807070707" pitchFamily="18" charset="2"/>
      <p:regular r:id="rId86"/>
    </p:embeddedFont>
  </p:embeddedFontLst>
  <p:kinsoku lang="zh-CN" invalStChars="!),.:;?]}、。—ˇ¨〃々—～‖…’”〕〉》」』〗】∶！＂＇），．：；？］｀｜｝·" invalEndChars="([{‘“〔〈《「『〖【（［｛．·"/>
  <p:defaultTextStyle>
    <a:defPPr>
      <a:defRPr lang="zh-CN"/>
    </a:defPPr>
    <a:lvl1pPr algn="l" rtl="0" eaLnBrk="0" fontAlgn="base" hangingPunct="0">
      <a:spcBef>
        <a:spcPct val="0"/>
      </a:spcBef>
      <a:spcAft>
        <a:spcPct val="0"/>
      </a:spcAft>
      <a:defRPr kumimoji="1" sz="60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6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umimoji="1" sz="6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umimoji="1" sz="6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umimoji="1" sz="6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6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6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6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60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7F"/>
    <a:srgbClr val="0BF9E2"/>
    <a:srgbClr val="FF0000"/>
    <a:srgbClr val="00FFFF"/>
    <a:srgbClr val="C747B2"/>
    <a:srgbClr val="BE007F"/>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40" autoAdjust="0"/>
    <p:restoredTop sz="94614" autoAdjust="0"/>
  </p:normalViewPr>
  <p:slideViewPr>
    <p:cSldViewPr>
      <p:cViewPr varScale="1">
        <p:scale>
          <a:sx n="48" d="100"/>
          <a:sy n="48" d="100"/>
        </p:scale>
        <p:origin x="1027"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40" d="100"/>
          <a:sy n="40" d="100"/>
        </p:scale>
        <p:origin x="-149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4" Type="http://schemas.openxmlformats.org/officeDocument/2006/relationships/image" Target="../media/image3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469900" y="850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4099" name="Rectangle 3"/>
          <p:cNvSpPr>
            <a:spLocks noChangeArrowheads="1"/>
          </p:cNvSpPr>
          <p:nvPr/>
        </p:nvSpPr>
        <p:spPr bwMode="auto">
          <a:xfrm>
            <a:off x="469900" y="3517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4100" name="Rectangle 4"/>
          <p:cNvSpPr>
            <a:spLocks noChangeArrowheads="1"/>
          </p:cNvSpPr>
          <p:nvPr/>
        </p:nvSpPr>
        <p:spPr bwMode="auto">
          <a:xfrm>
            <a:off x="469900" y="6184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3077" name="Line 5"/>
          <p:cNvSpPr>
            <a:spLocks noChangeShapeType="1"/>
          </p:cNvSpPr>
          <p:nvPr/>
        </p:nvSpPr>
        <p:spPr bwMode="auto">
          <a:xfrm>
            <a:off x="3663950" y="1143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Line 6"/>
          <p:cNvSpPr>
            <a:spLocks noChangeShapeType="1"/>
          </p:cNvSpPr>
          <p:nvPr/>
        </p:nvSpPr>
        <p:spPr bwMode="auto">
          <a:xfrm>
            <a:off x="3663950" y="1447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Line 7"/>
          <p:cNvSpPr>
            <a:spLocks noChangeShapeType="1"/>
          </p:cNvSpPr>
          <p:nvPr/>
        </p:nvSpPr>
        <p:spPr bwMode="auto">
          <a:xfrm>
            <a:off x="3663950" y="2057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Line 8"/>
          <p:cNvSpPr>
            <a:spLocks noChangeShapeType="1"/>
          </p:cNvSpPr>
          <p:nvPr/>
        </p:nvSpPr>
        <p:spPr bwMode="auto">
          <a:xfrm>
            <a:off x="3663950" y="236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Line 9"/>
          <p:cNvSpPr>
            <a:spLocks noChangeShapeType="1"/>
          </p:cNvSpPr>
          <p:nvPr/>
        </p:nvSpPr>
        <p:spPr bwMode="auto">
          <a:xfrm>
            <a:off x="3663950" y="266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Line 10"/>
          <p:cNvSpPr>
            <a:spLocks noChangeShapeType="1"/>
          </p:cNvSpPr>
          <p:nvPr/>
        </p:nvSpPr>
        <p:spPr bwMode="auto">
          <a:xfrm>
            <a:off x="3663950" y="297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Line 11"/>
          <p:cNvSpPr>
            <a:spLocks noChangeShapeType="1"/>
          </p:cNvSpPr>
          <p:nvPr/>
        </p:nvSpPr>
        <p:spPr bwMode="auto">
          <a:xfrm>
            <a:off x="3663950" y="1752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Line 12"/>
          <p:cNvSpPr>
            <a:spLocks noChangeShapeType="1"/>
          </p:cNvSpPr>
          <p:nvPr/>
        </p:nvSpPr>
        <p:spPr bwMode="auto">
          <a:xfrm>
            <a:off x="3663950" y="838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Line 13"/>
          <p:cNvSpPr>
            <a:spLocks noChangeShapeType="1"/>
          </p:cNvSpPr>
          <p:nvPr/>
        </p:nvSpPr>
        <p:spPr bwMode="auto">
          <a:xfrm>
            <a:off x="3663950" y="3810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Line 14"/>
          <p:cNvSpPr>
            <a:spLocks noChangeShapeType="1"/>
          </p:cNvSpPr>
          <p:nvPr/>
        </p:nvSpPr>
        <p:spPr bwMode="auto">
          <a:xfrm>
            <a:off x="3663950" y="4114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Line 15"/>
          <p:cNvSpPr>
            <a:spLocks noChangeShapeType="1"/>
          </p:cNvSpPr>
          <p:nvPr/>
        </p:nvSpPr>
        <p:spPr bwMode="auto">
          <a:xfrm>
            <a:off x="3663950" y="4724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Line 16"/>
          <p:cNvSpPr>
            <a:spLocks noChangeShapeType="1"/>
          </p:cNvSpPr>
          <p:nvPr/>
        </p:nvSpPr>
        <p:spPr bwMode="auto">
          <a:xfrm>
            <a:off x="3663950" y="5029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Line 17"/>
          <p:cNvSpPr>
            <a:spLocks noChangeShapeType="1"/>
          </p:cNvSpPr>
          <p:nvPr/>
        </p:nvSpPr>
        <p:spPr bwMode="auto">
          <a:xfrm>
            <a:off x="3663950" y="5334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Line 18"/>
          <p:cNvSpPr>
            <a:spLocks noChangeShapeType="1"/>
          </p:cNvSpPr>
          <p:nvPr/>
        </p:nvSpPr>
        <p:spPr bwMode="auto">
          <a:xfrm>
            <a:off x="3663950" y="5638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Line 19"/>
          <p:cNvSpPr>
            <a:spLocks noChangeShapeType="1"/>
          </p:cNvSpPr>
          <p:nvPr/>
        </p:nvSpPr>
        <p:spPr bwMode="auto">
          <a:xfrm>
            <a:off x="3663950" y="4419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Line 20"/>
          <p:cNvSpPr>
            <a:spLocks noChangeShapeType="1"/>
          </p:cNvSpPr>
          <p:nvPr/>
        </p:nvSpPr>
        <p:spPr bwMode="auto">
          <a:xfrm>
            <a:off x="3663950" y="3505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Line 21"/>
          <p:cNvSpPr>
            <a:spLocks noChangeShapeType="1"/>
          </p:cNvSpPr>
          <p:nvPr/>
        </p:nvSpPr>
        <p:spPr bwMode="auto">
          <a:xfrm>
            <a:off x="3663950" y="647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4" name="Line 22"/>
          <p:cNvSpPr>
            <a:spLocks noChangeShapeType="1"/>
          </p:cNvSpPr>
          <p:nvPr/>
        </p:nvSpPr>
        <p:spPr bwMode="auto">
          <a:xfrm>
            <a:off x="3663950" y="678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5" name="Line 23"/>
          <p:cNvSpPr>
            <a:spLocks noChangeShapeType="1"/>
          </p:cNvSpPr>
          <p:nvPr/>
        </p:nvSpPr>
        <p:spPr bwMode="auto">
          <a:xfrm>
            <a:off x="3663950" y="7391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6" name="Line 24"/>
          <p:cNvSpPr>
            <a:spLocks noChangeShapeType="1"/>
          </p:cNvSpPr>
          <p:nvPr/>
        </p:nvSpPr>
        <p:spPr bwMode="auto">
          <a:xfrm>
            <a:off x="3663950" y="7696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Line 25"/>
          <p:cNvSpPr>
            <a:spLocks noChangeShapeType="1"/>
          </p:cNvSpPr>
          <p:nvPr/>
        </p:nvSpPr>
        <p:spPr bwMode="auto">
          <a:xfrm>
            <a:off x="3663950" y="8001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Line 26"/>
          <p:cNvSpPr>
            <a:spLocks noChangeShapeType="1"/>
          </p:cNvSpPr>
          <p:nvPr/>
        </p:nvSpPr>
        <p:spPr bwMode="auto">
          <a:xfrm>
            <a:off x="3663950" y="8305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Line 27"/>
          <p:cNvSpPr>
            <a:spLocks noChangeShapeType="1"/>
          </p:cNvSpPr>
          <p:nvPr/>
        </p:nvSpPr>
        <p:spPr bwMode="auto">
          <a:xfrm>
            <a:off x="3663950" y="7086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0" name="Line 28"/>
          <p:cNvSpPr>
            <a:spLocks noChangeShapeType="1"/>
          </p:cNvSpPr>
          <p:nvPr/>
        </p:nvSpPr>
        <p:spPr bwMode="auto">
          <a:xfrm>
            <a:off x="3663950" y="617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Rectangle 29"/>
          <p:cNvSpPr>
            <a:spLocks noChangeArrowheads="1"/>
          </p:cNvSpPr>
          <p:nvPr/>
        </p:nvSpPr>
        <p:spPr bwMode="auto">
          <a:xfrm>
            <a:off x="76200" y="8823325"/>
            <a:ext cx="6705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3102" name="Line 30"/>
          <p:cNvSpPr>
            <a:spLocks noChangeShapeType="1"/>
          </p:cNvSpPr>
          <p:nvPr/>
        </p:nvSpPr>
        <p:spPr bwMode="auto">
          <a:xfrm>
            <a:off x="469900" y="381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31"/>
          <p:cNvSpPr>
            <a:spLocks noChangeShapeType="1"/>
          </p:cNvSpPr>
          <p:nvPr/>
        </p:nvSpPr>
        <p:spPr bwMode="auto">
          <a:xfrm>
            <a:off x="469900" y="8763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Rectangle 32"/>
          <p:cNvSpPr>
            <a:spLocks noChangeArrowheads="1"/>
          </p:cNvSpPr>
          <p:nvPr/>
        </p:nvSpPr>
        <p:spPr bwMode="auto">
          <a:xfrm>
            <a:off x="71438" y="8818563"/>
            <a:ext cx="67151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smtClean="0">
                <a:latin typeface="Arial" panose="020B0604020202020204" pitchFamily="34" charset="0"/>
              </a:rPr>
              <a:t>	Statistics, 7/e	?1997 Prentice-Hall, Inc.</a:t>
            </a:r>
          </a:p>
        </p:txBody>
      </p:sp>
      <p:sp>
        <p:nvSpPr>
          <p:cNvPr id="3105" name="Rectangle 33"/>
          <p:cNvSpPr>
            <a:spLocks noChangeArrowheads="1"/>
          </p:cNvSpPr>
          <p:nvPr/>
        </p:nvSpPr>
        <p:spPr bwMode="auto">
          <a:xfrm>
            <a:off x="71438" y="55563"/>
            <a:ext cx="6715125"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smtClean="0">
                <a:latin typeface="Arial" panose="020B0604020202020204" pitchFamily="34" charset="0"/>
              </a:rPr>
              <a:t>	Chapter 2	</a:t>
            </a:r>
            <a:r>
              <a:rPr lang="en-US" altLang="zh-CN" sz="1200" b="1" smtClean="0">
                <a:latin typeface="Arial" panose="020B0604020202020204" pitchFamily="34" charset="0"/>
              </a:rPr>
              <a:t>Student Lecture Notes</a:t>
            </a:r>
            <a:r>
              <a:rPr lang="en-US" altLang="zh-CN" sz="1200" smtClean="0">
                <a:latin typeface="Arial" panose="020B0604020202020204" pitchFamily="34" charset="0"/>
              </a:rPr>
              <a:t>	 2-</a:t>
            </a:r>
            <a:fld id="{47670D45-0B67-4AA4-AD64-0862982A70C2}" type="slidenum">
              <a:rPr lang="en-US" altLang="zh-CN" sz="1200" smtClean="0">
                <a:latin typeface="Arial" panose="020B0604020202020204" pitchFamily="34" charset="0"/>
              </a:rPr>
              <a:pPr>
                <a:defRPr/>
              </a:pPr>
              <a:t>‹#›</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3024133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276600"/>
            <a:ext cx="502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smtClean="0"/>
              <a:t>Click to edit Master notes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2051" name="Rectangle 3"/>
          <p:cNvSpPr>
            <a:spLocks noChangeArrowheads="1" noTextEdit="1"/>
          </p:cNvSpPr>
          <p:nvPr>
            <p:ph type="sldImg" idx="2"/>
          </p:nvPr>
        </p:nvSpPr>
        <p:spPr bwMode="auto">
          <a:xfrm>
            <a:off x="1911350" y="692150"/>
            <a:ext cx="3035300" cy="2273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Line 4"/>
          <p:cNvSpPr>
            <a:spLocks noChangeShapeType="1"/>
          </p:cNvSpPr>
          <p:nvPr/>
        </p:nvSpPr>
        <p:spPr bwMode="auto">
          <a:xfrm>
            <a:off x="920750" y="3581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3" name="Line 5"/>
          <p:cNvSpPr>
            <a:spLocks noChangeShapeType="1"/>
          </p:cNvSpPr>
          <p:nvPr/>
        </p:nvSpPr>
        <p:spPr bwMode="auto">
          <a:xfrm>
            <a:off x="920750" y="3886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4" name="Line 6"/>
          <p:cNvSpPr>
            <a:spLocks noChangeShapeType="1"/>
          </p:cNvSpPr>
          <p:nvPr/>
        </p:nvSpPr>
        <p:spPr bwMode="auto">
          <a:xfrm>
            <a:off x="920750" y="4191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5" name="Line 7"/>
          <p:cNvSpPr>
            <a:spLocks noChangeShapeType="1"/>
          </p:cNvSpPr>
          <p:nvPr/>
        </p:nvSpPr>
        <p:spPr bwMode="auto">
          <a:xfrm>
            <a:off x="920750" y="4495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6" name="Line 8"/>
          <p:cNvSpPr>
            <a:spLocks noChangeShapeType="1"/>
          </p:cNvSpPr>
          <p:nvPr/>
        </p:nvSpPr>
        <p:spPr bwMode="auto">
          <a:xfrm>
            <a:off x="920750" y="4800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 name="Line 9"/>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 name="Line 10"/>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9" name="Line 11"/>
          <p:cNvSpPr>
            <a:spLocks noChangeShapeType="1"/>
          </p:cNvSpPr>
          <p:nvPr/>
        </p:nvSpPr>
        <p:spPr bwMode="auto">
          <a:xfrm>
            <a:off x="920750" y="5410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0" name="Line 12"/>
          <p:cNvSpPr>
            <a:spLocks noChangeShapeType="1"/>
          </p:cNvSpPr>
          <p:nvPr/>
        </p:nvSpPr>
        <p:spPr bwMode="auto">
          <a:xfrm>
            <a:off x="920750" y="5715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1" name="Line 13"/>
          <p:cNvSpPr>
            <a:spLocks noChangeShapeType="1"/>
          </p:cNvSpPr>
          <p:nvPr/>
        </p:nvSpPr>
        <p:spPr bwMode="auto">
          <a:xfrm>
            <a:off x="920750" y="6019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2" name="Line 14"/>
          <p:cNvSpPr>
            <a:spLocks noChangeShapeType="1"/>
          </p:cNvSpPr>
          <p:nvPr/>
        </p:nvSpPr>
        <p:spPr bwMode="auto">
          <a:xfrm>
            <a:off x="920750" y="6324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3" name="Line 15"/>
          <p:cNvSpPr>
            <a:spLocks noChangeShapeType="1"/>
          </p:cNvSpPr>
          <p:nvPr/>
        </p:nvSpPr>
        <p:spPr bwMode="auto">
          <a:xfrm>
            <a:off x="920750" y="6629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4" name="Line 16"/>
          <p:cNvSpPr>
            <a:spLocks noChangeShapeType="1"/>
          </p:cNvSpPr>
          <p:nvPr/>
        </p:nvSpPr>
        <p:spPr bwMode="auto">
          <a:xfrm>
            <a:off x="920750" y="6934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5" name="Line 17"/>
          <p:cNvSpPr>
            <a:spLocks noChangeShapeType="1"/>
          </p:cNvSpPr>
          <p:nvPr/>
        </p:nvSpPr>
        <p:spPr bwMode="auto">
          <a:xfrm>
            <a:off x="920750" y="7239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6" name="Line 18"/>
          <p:cNvSpPr>
            <a:spLocks noChangeShapeType="1"/>
          </p:cNvSpPr>
          <p:nvPr/>
        </p:nvSpPr>
        <p:spPr bwMode="auto">
          <a:xfrm>
            <a:off x="920750" y="7543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7" name="Line 19"/>
          <p:cNvSpPr>
            <a:spLocks noChangeShapeType="1"/>
          </p:cNvSpPr>
          <p:nvPr/>
        </p:nvSpPr>
        <p:spPr bwMode="auto">
          <a:xfrm>
            <a:off x="920750" y="7848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 name="Line 20"/>
          <p:cNvSpPr>
            <a:spLocks noChangeShapeType="1"/>
          </p:cNvSpPr>
          <p:nvPr/>
        </p:nvSpPr>
        <p:spPr bwMode="auto">
          <a:xfrm>
            <a:off x="920750" y="8153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 name="Line 21"/>
          <p:cNvSpPr>
            <a:spLocks noChangeShapeType="1"/>
          </p:cNvSpPr>
          <p:nvPr/>
        </p:nvSpPr>
        <p:spPr bwMode="auto">
          <a:xfrm>
            <a:off x="920750" y="8458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0" name="Line 22"/>
          <p:cNvSpPr>
            <a:spLocks noChangeShapeType="1"/>
          </p:cNvSpPr>
          <p:nvPr/>
        </p:nvSpPr>
        <p:spPr bwMode="auto">
          <a:xfrm>
            <a:off x="165100" y="381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 name="Rectangle 23"/>
          <p:cNvSpPr>
            <a:spLocks noChangeArrowheads="1"/>
          </p:cNvSpPr>
          <p:nvPr/>
        </p:nvSpPr>
        <p:spPr bwMode="auto">
          <a:xfrm>
            <a:off x="71438" y="8818563"/>
            <a:ext cx="67151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smtClean="0">
                <a:latin typeface="Arial" panose="020B0604020202020204" pitchFamily="34" charset="0"/>
              </a:rPr>
              <a:t>	Statistics, 7/e	?1997 Prentice-Hall, Inc.</a:t>
            </a:r>
          </a:p>
        </p:txBody>
      </p:sp>
      <p:sp>
        <p:nvSpPr>
          <p:cNvPr id="2072" name="Line 24"/>
          <p:cNvSpPr>
            <a:spLocks noChangeShapeType="1"/>
          </p:cNvSpPr>
          <p:nvPr/>
        </p:nvSpPr>
        <p:spPr bwMode="auto">
          <a:xfrm>
            <a:off x="165100" y="8763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3" name="Rectangle 25"/>
          <p:cNvSpPr>
            <a:spLocks noChangeArrowheads="1"/>
          </p:cNvSpPr>
          <p:nvPr/>
        </p:nvSpPr>
        <p:spPr bwMode="auto">
          <a:xfrm>
            <a:off x="71438" y="55563"/>
            <a:ext cx="67151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smtClean="0">
                <a:latin typeface="Arial" panose="020B0604020202020204" pitchFamily="34" charset="0"/>
              </a:rPr>
              <a:t>	Chapter 2	</a:t>
            </a:r>
            <a:r>
              <a:rPr lang="en-US" altLang="zh-CN" sz="1200" b="1" smtClean="0">
                <a:latin typeface="Arial" panose="020B0604020202020204" pitchFamily="34" charset="0"/>
              </a:rPr>
              <a:t>Instructor Notes</a:t>
            </a:r>
            <a:r>
              <a:rPr lang="en-US" altLang="zh-CN" sz="1200" smtClean="0">
                <a:latin typeface="Arial" panose="020B0604020202020204" pitchFamily="34" charset="0"/>
              </a:rPr>
              <a:t>	2-</a:t>
            </a:r>
            <a:fld id="{5FB36E61-95F2-4771-9627-F4ACD81D1577}" type="slidenum">
              <a:rPr lang="en-US" altLang="zh-CN" sz="1200" smtClean="0">
                <a:latin typeface="Arial" panose="020B0604020202020204" pitchFamily="34" charset="0"/>
              </a:rPr>
              <a:pPr>
                <a:defRPr/>
              </a:pPr>
              <a:t>‹#›</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37126787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noFill/>
        </p:spPr>
        <p:txBody>
          <a:bodyPr/>
          <a:lstStyle/>
          <a:p>
            <a:endParaRPr lang="zh-CN" altLang="zh-CN" smtClean="0"/>
          </a:p>
        </p:txBody>
      </p:sp>
      <p:sp>
        <p:nvSpPr>
          <p:cNvPr id="614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580680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noTextEdit="1"/>
          </p:cNvSpPr>
          <p:nvPr>
            <p:ph type="sldImg"/>
          </p:nvPr>
        </p:nvSpPr>
        <p:spPr>
          <a:xfrm>
            <a:off x="1912938" y="692150"/>
            <a:ext cx="3032125" cy="2273300"/>
          </a:xfrm>
          <a:noFill/>
          <a:ln cap="flat"/>
        </p:spPr>
      </p:sp>
      <p:sp>
        <p:nvSpPr>
          <p:cNvPr id="2457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4154172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noFill/>
        </p:spPr>
        <p:txBody>
          <a:bodyPr/>
          <a:lstStyle/>
          <a:p>
            <a:endParaRPr lang="zh-CN" altLang="zh-CN" smtClean="0"/>
          </a:p>
        </p:txBody>
      </p:sp>
      <p:sp>
        <p:nvSpPr>
          <p:cNvPr id="2662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660500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noFill/>
        </p:spPr>
        <p:txBody>
          <a:bodyPr/>
          <a:lstStyle/>
          <a:p>
            <a:endParaRPr lang="zh-CN" altLang="zh-CN" smtClean="0"/>
          </a:p>
        </p:txBody>
      </p:sp>
      <p:sp>
        <p:nvSpPr>
          <p:cNvPr id="2867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4227876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072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983835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noFill/>
        </p:spPr>
        <p:txBody>
          <a:bodyPr/>
          <a:lstStyle/>
          <a:p>
            <a:endParaRPr lang="zh-CN" altLang="zh-CN" smtClean="0"/>
          </a:p>
        </p:txBody>
      </p:sp>
      <p:sp>
        <p:nvSpPr>
          <p:cNvPr id="3277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64142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481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56207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noFill/>
        </p:spPr>
        <p:txBody>
          <a:bodyPr/>
          <a:lstStyle/>
          <a:p>
            <a:endParaRPr lang="zh-CN" altLang="zh-CN" smtClean="0"/>
          </a:p>
        </p:txBody>
      </p:sp>
      <p:sp>
        <p:nvSpPr>
          <p:cNvPr id="3686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203426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3891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909175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noFill/>
        </p:spPr>
        <p:txBody>
          <a:bodyPr/>
          <a:lstStyle/>
          <a:p>
            <a:endParaRPr lang="zh-CN" altLang="zh-CN" smtClean="0"/>
          </a:p>
        </p:txBody>
      </p:sp>
      <p:sp>
        <p:nvSpPr>
          <p:cNvPr id="4096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962528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noTextEdit="1"/>
          </p:cNvSpPr>
          <p:nvPr>
            <p:ph type="sldImg"/>
          </p:nvPr>
        </p:nvSpPr>
        <p:spPr>
          <a:xfrm>
            <a:off x="1912938" y="692150"/>
            <a:ext cx="3032125" cy="2273300"/>
          </a:xfrm>
          <a:noFill/>
          <a:ln cap="flat"/>
        </p:spPr>
      </p:sp>
      <p:sp>
        <p:nvSpPr>
          <p:cNvPr id="4301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409787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noFill/>
        </p:spPr>
        <p:txBody>
          <a:bodyPr/>
          <a:lstStyle/>
          <a:p>
            <a:endParaRPr lang="zh-CN" altLang="zh-CN" smtClean="0"/>
          </a:p>
        </p:txBody>
      </p:sp>
      <p:sp>
        <p:nvSpPr>
          <p:cNvPr id="819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508287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noFill/>
        </p:spPr>
        <p:txBody>
          <a:bodyPr/>
          <a:lstStyle/>
          <a:p>
            <a:endParaRPr lang="zh-CN" altLang="zh-CN" smtClean="0"/>
          </a:p>
        </p:txBody>
      </p:sp>
      <p:sp>
        <p:nvSpPr>
          <p:cNvPr id="4505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14423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4915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851474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noFill/>
        </p:spPr>
        <p:txBody>
          <a:bodyPr/>
          <a:lstStyle/>
          <a:p>
            <a:endParaRPr lang="zh-CN" altLang="zh-CN" smtClean="0"/>
          </a:p>
        </p:txBody>
      </p:sp>
      <p:sp>
        <p:nvSpPr>
          <p:cNvPr id="5120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844010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noFill/>
        </p:spPr>
        <p:txBody>
          <a:bodyPr/>
          <a:lstStyle/>
          <a:p>
            <a:endParaRPr lang="zh-CN" altLang="zh-CN" smtClean="0"/>
          </a:p>
        </p:txBody>
      </p:sp>
      <p:sp>
        <p:nvSpPr>
          <p:cNvPr id="5325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745388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noTextEdit="1"/>
          </p:cNvSpPr>
          <p:nvPr>
            <p:ph type="sldImg"/>
          </p:nvPr>
        </p:nvSpPr>
        <p:spPr>
          <a:xfrm>
            <a:off x="1912938" y="692150"/>
            <a:ext cx="3032125" cy="2273300"/>
          </a:xfrm>
          <a:noFill/>
          <a:ln cap="flat"/>
        </p:spPr>
      </p:sp>
      <p:sp>
        <p:nvSpPr>
          <p:cNvPr id="5529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027576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noFill/>
        </p:spPr>
        <p:txBody>
          <a:bodyPr/>
          <a:lstStyle/>
          <a:p>
            <a:r>
              <a:rPr lang="en-US" altLang="zh-CN" b="1" smtClean="0"/>
              <a:t>Shape</a:t>
            </a:r>
            <a:endParaRPr lang="en-US" altLang="zh-CN" smtClean="0"/>
          </a:p>
          <a:p>
            <a:pPr lvl="1"/>
            <a:r>
              <a:rPr lang="en-US" altLang="zh-CN" smtClean="0"/>
              <a:t>Concerned with extent to which values are </a:t>
            </a:r>
            <a:r>
              <a:rPr lang="en-US" altLang="zh-CN" b="1" smtClean="0"/>
              <a:t>symmetrically distributed</a:t>
            </a:r>
            <a:r>
              <a:rPr lang="en-US" altLang="zh-CN" smtClean="0"/>
              <a:t>.</a:t>
            </a:r>
          </a:p>
          <a:p>
            <a:r>
              <a:rPr lang="en-US" altLang="zh-CN" b="1" smtClean="0"/>
              <a:t>Kurtosis</a:t>
            </a:r>
            <a:endParaRPr lang="en-US" altLang="zh-CN" smtClean="0"/>
          </a:p>
          <a:p>
            <a:pPr lvl="1"/>
            <a:r>
              <a:rPr lang="en-US" altLang="zh-CN" smtClean="0"/>
              <a:t>The extent to which a distribution is </a:t>
            </a:r>
            <a:r>
              <a:rPr lang="en-US" altLang="zh-CN" b="1" smtClean="0"/>
              <a:t>peaked (flatter or taller)</a:t>
            </a:r>
            <a:r>
              <a:rPr lang="en-US" altLang="zh-CN" smtClean="0"/>
              <a:t>.</a:t>
            </a:r>
          </a:p>
          <a:p>
            <a:pPr lvl="1"/>
            <a:r>
              <a:rPr lang="en-US" altLang="zh-CN" smtClean="0"/>
              <a:t>For example, a distribution could be more peaked than a normal distribution (still may be </a:t>
            </a:r>
            <a:r>
              <a:rPr lang="zh-CN" altLang="en-US" smtClean="0"/>
              <a:t>慴</a:t>
            </a:r>
            <a:r>
              <a:rPr lang="en-US" altLang="zh-CN" smtClean="0"/>
              <a:t>ell-shaped). If values are </a:t>
            </a:r>
            <a:r>
              <a:rPr lang="en-US" altLang="zh-CN" b="1" smtClean="0"/>
              <a:t>negative</a:t>
            </a:r>
            <a:r>
              <a:rPr lang="en-US" altLang="zh-CN" smtClean="0"/>
              <a:t>, then distribution is </a:t>
            </a:r>
            <a:r>
              <a:rPr lang="en-US" altLang="zh-CN" b="1" smtClean="0"/>
              <a:t>less peaked</a:t>
            </a:r>
            <a:r>
              <a:rPr lang="en-US" altLang="zh-CN" smtClean="0"/>
              <a:t> than a normal distribution.</a:t>
            </a:r>
          </a:p>
          <a:p>
            <a:r>
              <a:rPr lang="en-US" altLang="zh-CN" b="1" smtClean="0"/>
              <a:t>Skew</a:t>
            </a:r>
            <a:endParaRPr lang="en-US" altLang="zh-CN" smtClean="0"/>
          </a:p>
          <a:p>
            <a:pPr lvl="1"/>
            <a:r>
              <a:rPr lang="en-US" altLang="zh-CN" smtClean="0"/>
              <a:t>The extent to which a distribution is </a:t>
            </a:r>
            <a:r>
              <a:rPr lang="en-US" altLang="zh-CN" b="1" smtClean="0"/>
              <a:t>symmetric</a:t>
            </a:r>
            <a:r>
              <a:rPr lang="en-US" altLang="zh-CN" smtClean="0"/>
              <a:t> or has a </a:t>
            </a:r>
            <a:r>
              <a:rPr lang="en-US" altLang="zh-CN" b="1" smtClean="0"/>
              <a:t>tail</a:t>
            </a:r>
            <a:r>
              <a:rPr lang="en-US" altLang="zh-CN" smtClean="0"/>
              <a:t>. Values are 0 if normal distribution. If the values are </a:t>
            </a:r>
            <a:r>
              <a:rPr lang="en-US" altLang="zh-CN" b="1" smtClean="0"/>
              <a:t>negative</a:t>
            </a:r>
            <a:r>
              <a:rPr lang="en-US" altLang="zh-CN" smtClean="0"/>
              <a:t>, then negative or </a:t>
            </a:r>
            <a:r>
              <a:rPr lang="en-US" altLang="zh-CN" b="1" smtClean="0"/>
              <a:t>left-skewed</a:t>
            </a:r>
            <a:r>
              <a:rPr lang="en-US" altLang="zh-CN" smtClean="0"/>
              <a:t>.</a:t>
            </a:r>
          </a:p>
          <a:p>
            <a:endParaRPr lang="en-US" altLang="zh-CN" smtClean="0"/>
          </a:p>
        </p:txBody>
      </p:sp>
      <p:sp>
        <p:nvSpPr>
          <p:cNvPr id="5734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4010831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5939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527883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noTextEdit="1"/>
          </p:cNvSpPr>
          <p:nvPr>
            <p:ph type="sldImg"/>
          </p:nvPr>
        </p:nvSpPr>
        <p:spPr>
          <a:xfrm>
            <a:off x="1912938" y="692150"/>
            <a:ext cx="3032125" cy="2273300"/>
          </a:xfrm>
          <a:ln cap="flat"/>
        </p:spPr>
      </p:sp>
      <p:sp>
        <p:nvSpPr>
          <p:cNvPr id="61443"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78344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6349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777963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noTextEdit="1"/>
          </p:cNvSpPr>
          <p:nvPr>
            <p:ph type="sldImg"/>
          </p:nvPr>
        </p:nvSpPr>
        <p:spPr>
          <a:xfrm>
            <a:off x="1912938" y="692150"/>
            <a:ext cx="3032125" cy="2273300"/>
          </a:xfrm>
          <a:noFill/>
          <a:ln cap="flat"/>
        </p:spPr>
      </p:sp>
      <p:sp>
        <p:nvSpPr>
          <p:cNvPr id="6553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593182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noTextEdit="1"/>
          </p:cNvSpPr>
          <p:nvPr>
            <p:ph type="sldImg"/>
          </p:nvPr>
        </p:nvSpPr>
        <p:spPr>
          <a:xfrm>
            <a:off x="1912938" y="692150"/>
            <a:ext cx="3032125" cy="2273300"/>
          </a:xfrm>
          <a:ln cap="flat"/>
        </p:spPr>
      </p:sp>
      <p:sp>
        <p:nvSpPr>
          <p:cNvPr id="10243"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268116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noFill/>
        </p:spPr>
        <p:txBody>
          <a:bodyPr/>
          <a:lstStyle/>
          <a:p>
            <a:endParaRPr lang="zh-CN" altLang="zh-CN" smtClean="0"/>
          </a:p>
        </p:txBody>
      </p:sp>
      <p:sp>
        <p:nvSpPr>
          <p:cNvPr id="6758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382511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696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061179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noTextEdit="1"/>
          </p:cNvSpPr>
          <p:nvPr>
            <p:ph type="sldImg"/>
          </p:nvPr>
        </p:nvSpPr>
        <p:spPr>
          <a:xfrm>
            <a:off x="1912938" y="692150"/>
            <a:ext cx="3032125" cy="2273300"/>
          </a:xfrm>
          <a:noFill/>
          <a:ln cap="flat"/>
        </p:spPr>
      </p:sp>
      <p:sp>
        <p:nvSpPr>
          <p:cNvPr id="71683"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116929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noFill/>
        </p:spPr>
        <p:txBody>
          <a:bodyPr/>
          <a:lstStyle/>
          <a:p>
            <a:endParaRPr lang="zh-CN" altLang="zh-CN" smtClean="0"/>
          </a:p>
        </p:txBody>
      </p:sp>
      <p:sp>
        <p:nvSpPr>
          <p:cNvPr id="73731"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697528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7577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86398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noTextEdit="1"/>
          </p:cNvSpPr>
          <p:nvPr>
            <p:ph type="sldImg"/>
          </p:nvPr>
        </p:nvSpPr>
        <p:spPr>
          <a:xfrm>
            <a:off x="1912938" y="692150"/>
            <a:ext cx="3032125" cy="2273300"/>
          </a:xfrm>
          <a:noFill/>
          <a:ln cap="flat"/>
        </p:spPr>
      </p:sp>
      <p:sp>
        <p:nvSpPr>
          <p:cNvPr id="77827"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261910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a:noFill/>
        </p:spPr>
        <p:txBody>
          <a:bodyPr/>
          <a:lstStyle/>
          <a:p>
            <a:endParaRPr lang="zh-CN" altLang="zh-CN" smtClean="0"/>
          </a:p>
        </p:txBody>
      </p:sp>
      <p:sp>
        <p:nvSpPr>
          <p:cNvPr id="7987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084088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noFill/>
        </p:spPr>
        <p:txBody>
          <a:bodyPr/>
          <a:lstStyle/>
          <a:p>
            <a:endParaRPr lang="zh-CN" altLang="zh-CN" smtClean="0"/>
          </a:p>
        </p:txBody>
      </p:sp>
      <p:sp>
        <p:nvSpPr>
          <p:cNvPr id="8192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012847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397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855229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8601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67994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229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245305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body" idx="1"/>
          </p:nvPr>
        </p:nvSpPr>
        <p:spPr>
          <a:noFill/>
        </p:spPr>
        <p:txBody>
          <a:bodyPr/>
          <a:lstStyle/>
          <a:p>
            <a:endParaRPr lang="zh-CN" altLang="zh-CN" smtClean="0"/>
          </a:p>
        </p:txBody>
      </p:sp>
      <p:sp>
        <p:nvSpPr>
          <p:cNvPr id="8806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4221245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body" idx="1"/>
          </p:nvPr>
        </p:nvSpPr>
        <p:spPr>
          <a:noFill/>
        </p:spPr>
        <p:txBody>
          <a:bodyPr/>
          <a:lstStyle/>
          <a:p>
            <a:endParaRPr lang="zh-CN" altLang="zh-CN" smtClean="0"/>
          </a:p>
        </p:txBody>
      </p:sp>
      <p:sp>
        <p:nvSpPr>
          <p:cNvPr id="9113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772382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31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991075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523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754381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9728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276243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noTextEdit="1"/>
          </p:cNvSpPr>
          <p:nvPr>
            <p:ph type="sldImg"/>
          </p:nvPr>
        </p:nvSpPr>
        <p:spPr>
          <a:xfrm>
            <a:off x="1912938" y="692150"/>
            <a:ext cx="3032125" cy="2273300"/>
          </a:xfrm>
          <a:noFill/>
          <a:ln cap="flat"/>
        </p:spPr>
      </p:sp>
      <p:sp>
        <p:nvSpPr>
          <p:cNvPr id="100355"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728800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a:noFill/>
        </p:spPr>
        <p:txBody>
          <a:bodyPr/>
          <a:lstStyle/>
          <a:p>
            <a:endParaRPr lang="zh-CN" altLang="zh-CN" smtClean="0"/>
          </a:p>
        </p:txBody>
      </p:sp>
      <p:sp>
        <p:nvSpPr>
          <p:cNvPr id="102403"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551626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445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46439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649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208333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0854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14184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noTextEdit="1"/>
          </p:cNvSpPr>
          <p:nvPr>
            <p:ph type="sldImg"/>
          </p:nvPr>
        </p:nvSpPr>
        <p:spPr>
          <a:xfrm>
            <a:off x="1912938" y="692150"/>
            <a:ext cx="3032125" cy="2273300"/>
          </a:xfrm>
          <a:noFill/>
          <a:ln cap="flat"/>
        </p:spPr>
      </p:sp>
      <p:sp>
        <p:nvSpPr>
          <p:cNvPr id="1433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22125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10595"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236424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1264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411180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noTextEdit="1"/>
          </p:cNvSpPr>
          <p:nvPr>
            <p:ph type="sldImg"/>
          </p:nvPr>
        </p:nvSpPr>
        <p:spPr>
          <a:xfrm>
            <a:off x="1912938" y="692150"/>
            <a:ext cx="3032125" cy="2273300"/>
          </a:xfrm>
          <a:noFill/>
          <a:ln cap="flat"/>
        </p:spPr>
      </p:sp>
      <p:sp>
        <p:nvSpPr>
          <p:cNvPr id="114691"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675115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body" idx="1"/>
          </p:nvPr>
        </p:nvSpPr>
        <p:spPr>
          <a:noFill/>
        </p:spPr>
        <p:txBody>
          <a:bodyPr/>
          <a:lstStyle/>
          <a:p>
            <a:endParaRPr lang="zh-CN" altLang="zh-CN" smtClean="0"/>
          </a:p>
        </p:txBody>
      </p:sp>
      <p:sp>
        <p:nvSpPr>
          <p:cNvPr id="116739"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745191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187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201280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noTextEdit="1"/>
          </p:cNvSpPr>
          <p:nvPr>
            <p:ph type="sldImg"/>
          </p:nvPr>
        </p:nvSpPr>
        <p:spPr>
          <a:xfrm>
            <a:off x="1912938" y="692150"/>
            <a:ext cx="3032125" cy="2273300"/>
          </a:xfrm>
          <a:ln cap="flat"/>
        </p:spPr>
      </p:sp>
      <p:sp>
        <p:nvSpPr>
          <p:cNvPr id="121859"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6712189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noTextEdit="1"/>
          </p:cNvSpPr>
          <p:nvPr>
            <p:ph type="sldImg"/>
          </p:nvPr>
        </p:nvSpPr>
        <p:spPr>
          <a:xfrm>
            <a:off x="1912938" y="692150"/>
            <a:ext cx="3032125" cy="2273300"/>
          </a:xfrm>
          <a:noFill/>
          <a:ln cap="flat"/>
        </p:spPr>
      </p:sp>
      <p:sp>
        <p:nvSpPr>
          <p:cNvPr id="123907"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441075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body" idx="1"/>
          </p:nvPr>
        </p:nvSpPr>
        <p:spPr>
          <a:noFill/>
        </p:spPr>
        <p:txBody>
          <a:bodyPr/>
          <a:lstStyle/>
          <a:p>
            <a:endParaRPr lang="zh-CN" altLang="zh-CN" smtClean="0"/>
          </a:p>
        </p:txBody>
      </p:sp>
      <p:sp>
        <p:nvSpPr>
          <p:cNvPr id="12595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181478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2800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848074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3005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474170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p:spPr>
        <p:txBody>
          <a:bodyPr/>
          <a:lstStyle/>
          <a:p>
            <a:endParaRPr lang="zh-CN" altLang="zh-CN" smtClean="0"/>
          </a:p>
        </p:txBody>
      </p:sp>
      <p:sp>
        <p:nvSpPr>
          <p:cNvPr id="16387"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022897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32099"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99661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ChangeArrowheads="1" noTextEdit="1"/>
          </p:cNvSpPr>
          <p:nvPr>
            <p:ph type="sldImg"/>
          </p:nvPr>
        </p:nvSpPr>
        <p:spPr>
          <a:xfrm>
            <a:off x="1912938" y="692150"/>
            <a:ext cx="3032125" cy="2273300"/>
          </a:xfrm>
          <a:noFill/>
          <a:ln cap="flat"/>
        </p:spPr>
      </p:sp>
      <p:sp>
        <p:nvSpPr>
          <p:cNvPr id="134147"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38785394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026"/>
          <p:cNvSpPr>
            <a:spLocks noGrp="1" noChangeArrowheads="1"/>
          </p:cNvSpPr>
          <p:nvPr>
            <p:ph type="body" idx="1"/>
          </p:nvPr>
        </p:nvSpPr>
        <p:spPr>
          <a:noFill/>
        </p:spPr>
        <p:txBody>
          <a:bodyPr/>
          <a:lstStyle/>
          <a:p>
            <a:endParaRPr lang="zh-CN" altLang="zh-CN" smtClean="0"/>
          </a:p>
        </p:txBody>
      </p:sp>
      <p:sp>
        <p:nvSpPr>
          <p:cNvPr id="136195" name="Rectangle 1027"/>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667567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3824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928734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4029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049058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noTextEdit="1"/>
          </p:cNvSpPr>
          <p:nvPr>
            <p:ph type="sldImg"/>
          </p:nvPr>
        </p:nvSpPr>
        <p:spPr>
          <a:xfrm>
            <a:off x="1912938" y="692150"/>
            <a:ext cx="3032125" cy="2273300"/>
          </a:xfrm>
          <a:noFill/>
          <a:ln cap="flat"/>
        </p:spPr>
      </p:sp>
      <p:sp>
        <p:nvSpPr>
          <p:cNvPr id="142339" name="Rectangle 3"/>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Tree>
    <p:extLst>
      <p:ext uri="{BB962C8B-B14F-4D97-AF65-F5344CB8AC3E}">
        <p14:creationId xmlns:p14="http://schemas.microsoft.com/office/powerpoint/2010/main" val="10448918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44387"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246637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body" idx="1"/>
          </p:nvPr>
        </p:nvSpPr>
        <p:spPr>
          <a:noFill/>
        </p:spPr>
        <p:txBody>
          <a:bodyPr/>
          <a:lstStyle/>
          <a:p>
            <a:endParaRPr lang="zh-CN" altLang="zh-CN" smtClean="0"/>
          </a:p>
        </p:txBody>
      </p:sp>
      <p:sp>
        <p:nvSpPr>
          <p:cNvPr id="14643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752523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14848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24442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026"/>
          <p:cNvSpPr>
            <a:spLocks noGrp="1" noChangeArrowheads="1"/>
          </p:cNvSpPr>
          <p:nvPr>
            <p:ph type="body" idx="1"/>
          </p:nvPr>
        </p:nvSpPr>
        <p:spPr>
          <a:noFill/>
        </p:spPr>
        <p:txBody>
          <a:bodyPr/>
          <a:lstStyle/>
          <a:p>
            <a:endParaRPr lang="zh-CN" altLang="zh-CN" smtClean="0"/>
          </a:p>
        </p:txBody>
      </p:sp>
      <p:sp>
        <p:nvSpPr>
          <p:cNvPr id="150531" name="Rectangle 1027"/>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317524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noFill/>
        </p:spPr>
        <p:txBody>
          <a:bodyPr/>
          <a:lstStyle/>
          <a:p>
            <a:endParaRPr lang="zh-CN" altLang="zh-CN" smtClean="0"/>
          </a:p>
        </p:txBody>
      </p:sp>
      <p:sp>
        <p:nvSpPr>
          <p:cNvPr id="18435" name="Rectangle 3"/>
          <p:cNvSpPr>
            <a:spLocks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184037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0483"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81252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smtClean="0"/>
          </a:p>
        </p:txBody>
      </p:sp>
      <p:sp>
        <p:nvSpPr>
          <p:cNvPr id="22531" name="Rectangle 3"/>
          <p:cNvSpPr>
            <a:spLocks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610513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25098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02116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8450" y="304800"/>
            <a:ext cx="20383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304800"/>
            <a:ext cx="59626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52940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05000" y="304800"/>
            <a:ext cx="6781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39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21966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905000" y="304800"/>
            <a:ext cx="6781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33900" y="19050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33900" y="40386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3270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905000" y="304800"/>
            <a:ext cx="6781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905000"/>
            <a:ext cx="78486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33400" y="4038600"/>
            <a:ext cx="78486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49742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905000" y="304800"/>
            <a:ext cx="67818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33400" y="1905000"/>
            <a:ext cx="7848600" cy="4114800"/>
          </a:xfrm>
        </p:spPr>
        <p:txBody>
          <a:bodyPr/>
          <a:lstStyle/>
          <a:p>
            <a:pPr lvl="0"/>
            <a:endParaRPr lang="zh-CN" altLang="en-US" noProof="0" smtClean="0"/>
          </a:p>
        </p:txBody>
      </p:sp>
    </p:spTree>
    <p:extLst>
      <p:ext uri="{BB962C8B-B14F-4D97-AF65-F5344CB8AC3E}">
        <p14:creationId xmlns:p14="http://schemas.microsoft.com/office/powerpoint/2010/main" val="1381339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905000" y="304800"/>
            <a:ext cx="6781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33900" y="19050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33900" y="4038600"/>
            <a:ext cx="38481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90605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7732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940140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3900" y="1905000"/>
            <a:ext cx="38481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19233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46082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68013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150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950409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77840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1905000" y="3048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1" compatLnSpc="1">
            <a:prstTxWarp prst="textNoShape">
              <a:avLst/>
            </a:prstTxWarp>
          </a:bodyPr>
          <a:lstStyle/>
          <a:p>
            <a:pPr lvl="0"/>
            <a:r>
              <a:rPr lang="en-US" altLang="zh-CN" smtClean="0"/>
              <a:t>Click to edit Master title</a:t>
            </a:r>
          </a:p>
        </p:txBody>
      </p:sp>
      <p:sp>
        <p:nvSpPr>
          <p:cNvPr id="1028" name="Rectangle 4"/>
          <p:cNvSpPr>
            <a:spLocks noGrp="1" noChangeArrowheads="1"/>
          </p:cNvSpPr>
          <p:nvPr>
            <p:ph type="body" idx="1"/>
          </p:nvPr>
        </p:nvSpPr>
        <p:spPr bwMode="auto">
          <a:xfrm>
            <a:off x="533400" y="1905000"/>
            <a:ext cx="784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052" name="Rectangle 5"/>
          <p:cNvSpPr>
            <a:spLocks noChangeArrowheads="1"/>
          </p:cNvSpPr>
          <p:nvPr/>
        </p:nvSpPr>
        <p:spPr bwMode="auto">
          <a:xfrm>
            <a:off x="0" y="1428750"/>
            <a:ext cx="9132888" cy="73025"/>
          </a:xfrm>
          <a:prstGeom prst="rect">
            <a:avLst/>
          </a:prstGeom>
          <a:solidFill>
            <a:schemeClr val="hlink"/>
          </a:solidFill>
          <a:ln>
            <a:noFill/>
          </a:ln>
          <a:effectLst>
            <a:outerShdw dist="77251" dir="567739"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2053" name="Rectangle 6"/>
          <p:cNvSpPr>
            <a:spLocks noChangeArrowheads="1"/>
          </p:cNvSpPr>
          <p:nvPr/>
        </p:nvSpPr>
        <p:spPr bwMode="auto">
          <a:xfrm>
            <a:off x="0" y="1543050"/>
            <a:ext cx="9132888" cy="38100"/>
          </a:xfrm>
          <a:prstGeom prst="rect">
            <a:avLst/>
          </a:prstGeom>
          <a:solidFill>
            <a:srgbClr val="D989B8"/>
          </a:solidFill>
          <a:ln>
            <a:noFill/>
          </a:ln>
          <a:effectLst>
            <a:outerShdw dist="80322" dir="1106097"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defRPr kumimoji="1" sz="6000">
                <a:solidFill>
                  <a:schemeClr val="tx1"/>
                </a:solidFill>
                <a:latin typeface="Arial" panose="020B0604020202020204" pitchFamily="34" charset="0"/>
                <a:ea typeface="宋体" panose="02010600030101010101" pitchFamily="2" charset="-122"/>
              </a:defRPr>
            </a:lvl1pPr>
            <a:lvl2pPr marL="742950" indent="-285750">
              <a:defRPr kumimoji="1" sz="6000">
                <a:solidFill>
                  <a:schemeClr val="tx1"/>
                </a:solidFill>
                <a:latin typeface="Arial" panose="020B0604020202020204" pitchFamily="34" charset="0"/>
                <a:ea typeface="宋体" panose="02010600030101010101" pitchFamily="2" charset="-122"/>
              </a:defRPr>
            </a:lvl2pPr>
            <a:lvl3pPr marL="1143000" indent="-228600">
              <a:defRPr kumimoji="1" sz="6000">
                <a:solidFill>
                  <a:schemeClr val="tx1"/>
                </a:solidFill>
                <a:latin typeface="Arial" panose="020B0604020202020204" pitchFamily="34" charset="0"/>
                <a:ea typeface="宋体" panose="02010600030101010101" pitchFamily="2" charset="-122"/>
              </a:defRPr>
            </a:lvl3pPr>
            <a:lvl4pPr marL="1600200" indent="-228600">
              <a:defRPr kumimoji="1" sz="6000">
                <a:solidFill>
                  <a:schemeClr val="tx1"/>
                </a:solidFill>
                <a:latin typeface="Arial" panose="020B0604020202020204" pitchFamily="34" charset="0"/>
                <a:ea typeface="宋体" panose="02010600030101010101" pitchFamily="2" charset="-122"/>
              </a:defRPr>
            </a:lvl4pPr>
            <a:lvl5pPr marL="2057400" indent="-228600">
              <a:defRPr kumimoji="1"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Arial" panose="020B0604020202020204" pitchFamily="34" charset="0"/>
                <a:ea typeface="宋体" panose="02010600030101010101" pitchFamily="2" charset="-122"/>
              </a:defRPr>
            </a:lvl9pPr>
          </a:lstStyle>
          <a:p>
            <a:pPr>
              <a:defRPr/>
            </a:pPr>
            <a:endParaRPr lang="zh-CN" altLang="en-US" smtClean="0"/>
          </a:p>
        </p:txBody>
      </p:sp>
      <p:sp>
        <p:nvSpPr>
          <p:cNvPr id="1031" name="Rectangle 7"/>
          <p:cNvSpPr>
            <a:spLocks noChangeArrowheads="1"/>
          </p:cNvSpPr>
          <p:nvPr/>
        </p:nvSpPr>
        <p:spPr bwMode="auto">
          <a:xfrm>
            <a:off x="533400" y="6172200"/>
            <a:ext cx="8556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t>4 - </a:t>
            </a:r>
            <a:fld id="{A2130474-A2EC-4E8C-813C-E8A29979C79B}" type="slidenum">
              <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pPr>
                <a:defRPr/>
              </a:pPr>
              <a:t>‹#›</a:t>
            </a:fld>
            <a:endParaRPr lang="en-US" altLang="zh-CN"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ndParaRPr>
          </a:p>
        </p:txBody>
      </p:sp>
      <p:sp>
        <p:nvSpPr>
          <p:cNvPr id="1034" name="Rectangle 10"/>
          <p:cNvSpPr>
            <a:spLocks noChangeArrowheads="1"/>
          </p:cNvSpPr>
          <p:nvPr/>
        </p:nvSpPr>
        <p:spPr bwMode="auto">
          <a:xfrm>
            <a:off x="0" y="228600"/>
            <a:ext cx="1676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endParaRPr lang="zh-CN" altLang="zh-CN" smtClean="0"/>
          </a:p>
        </p:txBody>
      </p:sp>
      <p:sp>
        <p:nvSpPr>
          <p:cNvPr id="1042" name="Rectangle 18"/>
          <p:cNvSpPr>
            <a:spLocks noChangeArrowheads="1"/>
          </p:cNvSpPr>
          <p:nvPr userDrawn="1"/>
        </p:nvSpPr>
        <p:spPr bwMode="auto">
          <a:xfrm>
            <a:off x="5580063" y="6308725"/>
            <a:ext cx="3311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14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作者：贾俊平，中国人民大学统计学院</a:t>
            </a:r>
            <a:endParaRPr lang="zh-CN" altLang="en-US"/>
          </a:p>
        </p:txBody>
      </p:sp>
      <p:sp>
        <p:nvSpPr>
          <p:cNvPr id="10" name="Rectangle 15"/>
          <p:cNvSpPr>
            <a:spLocks noChangeArrowheads="1"/>
          </p:cNvSpPr>
          <p:nvPr userDrawn="1"/>
        </p:nvSpPr>
        <p:spPr bwMode="auto">
          <a:xfrm>
            <a:off x="152400" y="104775"/>
            <a:ext cx="17526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endParaRPr lang="en-US" altLang="zh-CN" sz="400" dirty="0">
              <a:effectLst>
                <a:outerShdw blurRad="38100" dist="38100" dir="2700000" algn="tl">
                  <a:srgbClr val="000000"/>
                </a:outerShdw>
              </a:effectLst>
              <a:ea typeface="黑体" panose="02010609060101010101" pitchFamily="49" charset="-122"/>
            </a:endParaRPr>
          </a:p>
          <a:p>
            <a:pPr algn="ctr">
              <a:defRPr/>
            </a:pPr>
            <a:r>
              <a:rPr lang="zh-CN" altLang="en-US" sz="36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统计学</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STATISTICS</a:t>
            </a:r>
          </a:p>
          <a:p>
            <a:pPr algn="ctr">
              <a:defRPr/>
            </a:pP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r>
              <a:rPr lang="zh-CN" altLang="en-US"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第</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7</a:t>
            </a:r>
            <a:r>
              <a:rPr lang="zh-CN" altLang="en-US"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版</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endParaRPr lang="en-US" altLang="zh-CN"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1034">
                                            <p:txEl>
                                              <p:pRg st="0" end="0"/>
                                            </p:txEl>
                                          </p:spTgt>
                                        </p:tgtEl>
                                        <p:attrNameLst>
                                          <p:attrName>style.visibility</p:attrName>
                                        </p:attrNameLst>
                                      </p:cBhvr>
                                      <p:to>
                                        <p:strVal val="visible"/>
                                      </p:to>
                                    </p:set>
                                    <p:animEffect transition="in" filter="wipe(left)">
                                      <p:cBhvr>
                                        <p:cTn id="7" dur="500"/>
                                        <p:tgtEl>
                                          <p:spTgt spid="1034">
                                            <p:txEl>
                                              <p:pRg st="0" end="0"/>
                                            </p:txEl>
                                          </p:spTgt>
                                        </p:tgtEl>
                                      </p:cBhvr>
                                    </p:animEffect>
                                  </p:childTnLst>
                                  <p:subTnLst>
                                    <p:animClr clrSpc="rgb" dir="cw">
                                      <p:cBhvr override="childStyle">
                                        <p:cTn dur="1" fill="hold" display="0" masterRel="nextClick" afterEffect="1"/>
                                        <p:tgtEl>
                                          <p:spTgt spid="1034">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build="p" autoUpdateAnimBg="0"/>
    </p:bldLst>
  </p:timing>
  <p:txStyles>
    <p:titleStyle>
      <a:lvl1pPr algn="ctr" rtl="0" eaLnBrk="0" fontAlgn="base" hangingPunct="0">
        <a:lnSpc>
          <a:spcPct val="95000"/>
        </a:lnSpc>
        <a:spcBef>
          <a:spcPct val="0"/>
        </a:spcBef>
        <a:spcAft>
          <a:spcPct val="0"/>
        </a:spcAft>
        <a:defRPr kumimoji="1" sz="4400" b="1" kern="1200">
          <a:solidFill>
            <a:srgbClr val="F0F0F0"/>
          </a:solidFill>
          <a:effectLst>
            <a:outerShdw blurRad="38100" dist="38100" dir="2700000" algn="tl">
              <a:srgbClr val="000000"/>
            </a:outerShdw>
          </a:effectLst>
          <a:latin typeface="+mj-lt"/>
          <a:ea typeface="+mj-ea"/>
          <a:cs typeface="+mj-cs"/>
        </a:defRPr>
      </a:lvl1pPr>
      <a:lvl2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rtl="0"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p:titleStyle>
    <p:bodyStyle>
      <a:lvl1pPr marL="571500" indent="-571500" algn="l" rtl="0" eaLnBrk="0" fontAlgn="base" hangingPunct="0">
        <a:spcBef>
          <a:spcPct val="20000"/>
        </a:spcBef>
        <a:spcAft>
          <a:spcPct val="0"/>
        </a:spcAft>
        <a:defRPr kumimoji="1" sz="3200" kern="1200">
          <a:solidFill>
            <a:srgbClr val="F0F0F0"/>
          </a:solidFill>
          <a:effectLst>
            <a:outerShdw blurRad="38100" dist="38100" dir="2700000" algn="tl">
              <a:srgbClr val="000000"/>
            </a:outerShdw>
          </a:effectLst>
          <a:latin typeface="+mn-lt"/>
          <a:ea typeface="+mn-ea"/>
          <a:cs typeface="+mn-cs"/>
        </a:defRPr>
      </a:lvl1pPr>
      <a:lvl2pPr marL="971550" indent="-285750" algn="l" rtl="0" eaLnBrk="0" fontAlgn="base" hangingPunct="0">
        <a:spcBef>
          <a:spcPct val="20000"/>
        </a:spcBef>
        <a:spcAft>
          <a:spcPct val="0"/>
        </a:spcAft>
        <a:buClr>
          <a:schemeClr val="hlink"/>
        </a:buClr>
        <a:buSzPct val="65000"/>
        <a:buFont typeface="Wingdings" panose="05000000000000000000" pitchFamily="2" charset="2"/>
        <a:buChar char="n"/>
        <a:defRPr kumimoji="1" sz="2800" kern="1200">
          <a:solidFill>
            <a:srgbClr val="F0F0F0"/>
          </a:solidFill>
          <a:effectLst>
            <a:outerShdw blurRad="38100" dist="38100" dir="2700000" algn="tl">
              <a:srgbClr val="000000"/>
            </a:outerShdw>
          </a:effectLst>
          <a:latin typeface="+mn-lt"/>
          <a:ea typeface="+mn-ea"/>
          <a:cs typeface="+mn-cs"/>
        </a:defRPr>
      </a:lvl2pPr>
      <a:lvl3pPr marL="1314450" indent="-228600" algn="l" rtl="0" eaLnBrk="0" fontAlgn="base" hangingPunct="0">
        <a:spcBef>
          <a:spcPct val="20000"/>
        </a:spcBef>
        <a:spcAft>
          <a:spcPct val="0"/>
        </a:spcAft>
        <a:buClr>
          <a:schemeClr val="tx2"/>
        </a:buClr>
        <a:buSzPct val="65000"/>
        <a:buFont typeface="Wingdings" panose="05000000000000000000" pitchFamily="2" charset="2"/>
        <a:buChar char="l"/>
        <a:defRPr kumimoji="1" sz="2400" kern="1200">
          <a:solidFill>
            <a:srgbClr val="F0F0F0"/>
          </a:solidFill>
          <a:effectLst>
            <a:outerShdw blurRad="38100" dist="38100" dir="2700000" algn="tl">
              <a:srgbClr val="000000"/>
            </a:outerShdw>
          </a:effectLst>
          <a:latin typeface="+mn-lt"/>
          <a:ea typeface="+mn-ea"/>
          <a:cs typeface="+mn-cs"/>
        </a:defRPr>
      </a:lvl3pPr>
      <a:lvl4pPr marL="1657350" indent="-228600" algn="l" rtl="0" eaLnBrk="0" fontAlgn="base" hangingPunct="0">
        <a:spcBef>
          <a:spcPct val="20000"/>
        </a:spcBef>
        <a:spcAft>
          <a:spcPct val="0"/>
        </a:spcAft>
        <a:buClr>
          <a:schemeClr val="accent1"/>
        </a:buClr>
        <a:buSzPct val="65000"/>
        <a:buFont typeface="Monotype Sorts" panose="05000000000000000000" pitchFamily="2" charset="2"/>
        <a:buChar char="l"/>
        <a:defRPr kumimoji="1" sz="2000" kern="1200">
          <a:solidFill>
            <a:srgbClr val="F0F0F0"/>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folHlink"/>
        </a:buClr>
        <a:buSzPct val="100000"/>
        <a:buChar char="»"/>
        <a:defRPr kumimoji="1" sz="2000" kern="1200">
          <a:solidFill>
            <a:srgbClr val="F0F0F0"/>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e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emf"/><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5.e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8.xm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8.emf"/><Relationship Id="rId4" Type="http://schemas.openxmlformats.org/officeDocument/2006/relationships/oleObject" Target="../embeddings/oleObject8.bin"/><Relationship Id="rId9" Type="http://schemas.openxmlformats.org/officeDocument/2006/relationships/image" Target="../media/image1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image" Target="../media/image1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14.emf"/><Relationship Id="rId5" Type="http://schemas.openxmlformats.org/officeDocument/2006/relationships/oleObject" Target="../embeddings/oleObject14.bin"/><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15.emf"/><Relationship Id="rId4"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7.bin"/><Relationship Id="rId5" Type="http://schemas.openxmlformats.org/officeDocument/2006/relationships/image" Target="../media/image16.emf"/><Relationship Id="rId4"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18.emf"/><Relationship Id="rId4"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0.emf"/><Relationship Id="rId4" Type="http://schemas.openxmlformats.org/officeDocument/2006/relationships/oleObject" Target="../embeddings/oleObject20.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vmlDrawing" Target="../drawings/vmlDrawing13.vml"/><Relationship Id="rId5" Type="http://schemas.openxmlformats.org/officeDocument/2006/relationships/image" Target="../media/image21.emf"/><Relationship Id="rId4" Type="http://schemas.openxmlformats.org/officeDocument/2006/relationships/oleObject" Target="../embeddings/oleObject21.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3.bin"/><Relationship Id="rId5" Type="http://schemas.openxmlformats.org/officeDocument/2006/relationships/image" Target="../media/image22.emf"/><Relationship Id="rId4" Type="http://schemas.openxmlformats.org/officeDocument/2006/relationships/oleObject" Target="../embeddings/oleObject22.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5.wmf"/><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oleObject" Target="../embeddings/oleObject25.bin"/><Relationship Id="rId5" Type="http://schemas.openxmlformats.org/officeDocument/2006/relationships/image" Target="../media/image24.wmf"/><Relationship Id="rId4" Type="http://schemas.openxmlformats.org/officeDocument/2006/relationships/oleObject" Target="../embeddings/oleObject24.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26.emf"/><Relationship Id="rId4" Type="http://schemas.openxmlformats.org/officeDocument/2006/relationships/oleObject" Target="../embeddings/oleObject26.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28.emf"/><Relationship Id="rId5" Type="http://schemas.openxmlformats.org/officeDocument/2006/relationships/oleObject" Target="../embeddings/oleObject28.bin"/><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oleObject" Target="../embeddings/oleObject30.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2.wmf"/><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oleObject" Target="../embeddings/oleObject32.bin"/><Relationship Id="rId5" Type="http://schemas.openxmlformats.org/officeDocument/2006/relationships/image" Target="../media/image31.wmf"/><Relationship Id="rId4" Type="http://schemas.openxmlformats.org/officeDocument/2006/relationships/oleObject" Target="../embeddings/oleObject31.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33.emf"/><Relationship Id="rId4" Type="http://schemas.openxmlformats.org/officeDocument/2006/relationships/oleObject" Target="../embeddings/oleObject33.bin"/></Relationships>
</file>

<file path=ppt/slides/_rels/slide4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13.xml"/><Relationship Id="rId1" Type="http://schemas.openxmlformats.org/officeDocument/2006/relationships/vmlDrawing" Target="../drawings/vmlDrawing20.vml"/><Relationship Id="rId6" Type="http://schemas.openxmlformats.org/officeDocument/2006/relationships/image" Target="../media/image35.emf"/><Relationship Id="rId5" Type="http://schemas.openxmlformats.org/officeDocument/2006/relationships/oleObject" Target="../embeddings/oleObject35.bin"/><Relationship Id="rId10" Type="http://schemas.openxmlformats.org/officeDocument/2006/relationships/image" Target="../media/image37.emf"/><Relationship Id="rId4" Type="http://schemas.openxmlformats.org/officeDocument/2006/relationships/image" Target="../media/image34.emf"/><Relationship Id="rId9" Type="http://schemas.openxmlformats.org/officeDocument/2006/relationships/oleObject" Target="../embeddings/oleObject37.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38.emf"/><Relationship Id="rId4" Type="http://schemas.openxmlformats.org/officeDocument/2006/relationships/oleObject" Target="../embeddings/oleObject38.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39.png"/><Relationship Id="rId4" Type="http://schemas.openxmlformats.org/officeDocument/2006/relationships/oleObject" Target="../embeddings/oleObject39.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40.emf"/><Relationship Id="rId4" Type="http://schemas.openxmlformats.org/officeDocument/2006/relationships/oleObject" Target="../embeddings/oleObject40.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42.emf"/><Relationship Id="rId5" Type="http://schemas.openxmlformats.org/officeDocument/2006/relationships/oleObject" Target="../embeddings/oleObject42.bin"/><Relationship Id="rId4" Type="http://schemas.openxmlformats.org/officeDocument/2006/relationships/image" Target="../media/image41.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6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45.emf"/><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oleObject" Target="../embeddings/oleObject44.bin"/><Relationship Id="rId5" Type="http://schemas.openxmlformats.org/officeDocument/2006/relationships/image" Target="../media/image44.emf"/><Relationship Id="rId4" Type="http://schemas.openxmlformats.org/officeDocument/2006/relationships/oleObject" Target="../embeddings/oleObject43.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47.wmf"/><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oleObject" Target="../embeddings/oleObject46.bin"/><Relationship Id="rId5" Type="http://schemas.openxmlformats.org/officeDocument/2006/relationships/image" Target="../media/image46.wmf"/><Relationship Id="rId4" Type="http://schemas.openxmlformats.org/officeDocument/2006/relationships/oleObject" Target="../embeddings/oleObject45.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48.emf"/><Relationship Id="rId4" Type="http://schemas.openxmlformats.org/officeDocument/2006/relationships/oleObject" Target="../embeddings/oleObject47.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68.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51.e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9.bin"/><Relationship Id="rId5" Type="http://schemas.openxmlformats.org/officeDocument/2006/relationships/image" Target="../media/image50.emf"/><Relationship Id="rId4" Type="http://schemas.openxmlformats.org/officeDocument/2006/relationships/oleObject" Target="../embeddings/oleObject48.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52.emf"/><Relationship Id="rId4" Type="http://schemas.openxmlformats.org/officeDocument/2006/relationships/oleObject" Target="../embeddings/oleObject50.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mlDrawing" Target="../drawings/vmlDrawing30.vml"/><Relationship Id="rId1" Type="http://schemas.openxmlformats.org/officeDocument/2006/relationships/themeOverride" Target="../theme/themeOverride16.xml"/><Relationship Id="rId6" Type="http://schemas.openxmlformats.org/officeDocument/2006/relationships/image" Target="../media/image54.wmf"/><Relationship Id="rId5" Type="http://schemas.openxmlformats.org/officeDocument/2006/relationships/oleObject" Target="../embeddings/oleObject51.bin"/><Relationship Id="rId4" Type="http://schemas.openxmlformats.org/officeDocument/2006/relationships/notesSlide" Target="../notesSlides/notesSlide6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ChangeArrowheads="1"/>
          </p:cNvSpPr>
          <p:nvPr>
            <p:ph type="ctrTitle"/>
          </p:nvPr>
        </p:nvSpPr>
        <p:spPr>
          <a:xfrm>
            <a:off x="2057400" y="304800"/>
            <a:ext cx="6858000" cy="1066800"/>
          </a:xfrm>
        </p:spPr>
        <p:txBody>
          <a:bodyPr anchor="ctr"/>
          <a:lstStyle/>
          <a:p>
            <a:pPr>
              <a:defRPr/>
            </a:pPr>
            <a:r>
              <a:rPr lang="zh-CN" altLang="en-US" sz="4000" smtClean="0">
                <a:solidFill>
                  <a:schemeClr val="tx1"/>
                </a:solidFill>
                <a:latin typeface="Arial" panose="020B0604020202020204" pitchFamily="34" charset="0"/>
              </a:rPr>
              <a:t>第 </a:t>
            </a:r>
            <a:r>
              <a:rPr lang="en-US" altLang="zh-CN" sz="4000" smtClean="0">
                <a:solidFill>
                  <a:schemeClr val="tx1"/>
                </a:solidFill>
                <a:latin typeface="Arial" panose="020B0604020202020204" pitchFamily="34" charset="0"/>
              </a:rPr>
              <a:t>4 </a:t>
            </a:r>
            <a:r>
              <a:rPr lang="zh-CN" altLang="en-US" sz="4000" smtClean="0">
                <a:solidFill>
                  <a:schemeClr val="tx1"/>
                </a:solidFill>
                <a:latin typeface="Arial" panose="020B0604020202020204" pitchFamily="34" charset="0"/>
              </a:rPr>
              <a:t>章   数据的概括性度量</a:t>
            </a:r>
          </a:p>
        </p:txBody>
      </p:sp>
      <p:sp>
        <p:nvSpPr>
          <p:cNvPr id="855241" name="Text Box 201"/>
          <p:cNvSpPr txBox="1">
            <a:spLocks noChangeArrowheads="1"/>
          </p:cNvSpPr>
          <p:nvPr/>
        </p:nvSpPr>
        <p:spPr bwMode="auto">
          <a:xfrm>
            <a:off x="5029200" y="5486400"/>
            <a:ext cx="3886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zh-CN" altLang="en-US" sz="2000" b="1">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作者：中国人民大学统计学院</a:t>
            </a:r>
          </a:p>
          <a:p>
            <a:pPr algn="ctr">
              <a:spcBef>
                <a:spcPct val="50000"/>
              </a:spcBef>
              <a:defRPr/>
            </a:pPr>
            <a:r>
              <a:rPr lang="zh-CN" altLang="en-US" sz="2000" b="1">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贾俊平</a:t>
            </a:r>
          </a:p>
        </p:txBody>
      </p:sp>
      <p:sp>
        <p:nvSpPr>
          <p:cNvPr id="4100" name="WordArt 202"/>
          <p:cNvSpPr>
            <a:spLocks noChangeArrowheads="1" noChangeShapeType="1" noTextEdit="1"/>
          </p:cNvSpPr>
          <p:nvPr/>
        </p:nvSpPr>
        <p:spPr bwMode="auto">
          <a:xfrm>
            <a:off x="1371600" y="1600200"/>
            <a:ext cx="6096000" cy="3062288"/>
          </a:xfrm>
          <a:prstGeom prst="rect">
            <a:avLst/>
          </a:prstGeom>
        </p:spPr>
        <p:txBody>
          <a:bodyPr wrap="none" fromWordArt="1">
            <a:prstTxWarp prst="textDeflate">
              <a:avLst>
                <a:gd name="adj" fmla="val 26227"/>
              </a:avLst>
            </a:prstTxWarp>
          </a:bodyPr>
          <a:lstStyle/>
          <a:p>
            <a:pPr algn="ctr"/>
            <a:r>
              <a:rPr lang="en-US" altLang="zh-CN" sz="3600" kern="10">
                <a:ln w="19050">
                  <a:solidFill>
                    <a:srgbClr val="00FFFF"/>
                  </a:solidFill>
                  <a:round/>
                  <a:headEnd/>
                  <a:tailEnd/>
                </a:ln>
                <a:solidFill>
                  <a:srgbClr val="FF0000"/>
                </a:solidFill>
                <a:latin typeface="宋体" panose="02010600030101010101" pitchFamily="2" charset="-122"/>
              </a:rPr>
              <a:t>PowerPoint</a:t>
            </a:r>
            <a:endParaRPr lang="zh-CN" altLang="en-US" sz="3600" kern="10">
              <a:ln w="19050">
                <a:solidFill>
                  <a:srgbClr val="00FFFF"/>
                </a:solidFill>
                <a:round/>
                <a:headEnd/>
                <a:tailEnd/>
              </a:ln>
              <a:solidFill>
                <a:srgbClr val="FF0000"/>
              </a:solidFill>
              <a:latin typeface="宋体" panose="02010600030101010101" pitchFamily="2" charset="-122"/>
            </a:endParaRPr>
          </a:p>
        </p:txBody>
      </p:sp>
      <p:grpSp>
        <p:nvGrpSpPr>
          <p:cNvPr id="4101" name="Group 203"/>
          <p:cNvGrpSpPr>
            <a:grpSpLocks/>
          </p:cNvGrpSpPr>
          <p:nvPr/>
        </p:nvGrpSpPr>
        <p:grpSpPr bwMode="auto">
          <a:xfrm>
            <a:off x="3057525" y="4052888"/>
            <a:ext cx="3024188" cy="2119312"/>
            <a:chOff x="1926" y="2553"/>
            <a:chExt cx="1905" cy="1335"/>
          </a:xfrm>
        </p:grpSpPr>
        <p:grpSp>
          <p:nvGrpSpPr>
            <p:cNvPr id="4102" name="Group 204"/>
            <p:cNvGrpSpPr>
              <a:grpSpLocks/>
            </p:cNvGrpSpPr>
            <p:nvPr/>
          </p:nvGrpSpPr>
          <p:grpSpPr bwMode="auto">
            <a:xfrm>
              <a:off x="2846" y="3144"/>
              <a:ext cx="985" cy="318"/>
              <a:chOff x="3038" y="3135"/>
              <a:chExt cx="985" cy="318"/>
            </a:xfrm>
          </p:grpSpPr>
          <p:sp>
            <p:nvSpPr>
              <p:cNvPr id="4194" name="Freeform 205"/>
              <p:cNvSpPr>
                <a:spLocks/>
              </p:cNvSpPr>
              <p:nvPr/>
            </p:nvSpPr>
            <p:spPr bwMode="auto">
              <a:xfrm>
                <a:off x="3038" y="3135"/>
                <a:ext cx="565" cy="318"/>
              </a:xfrm>
              <a:custGeom>
                <a:avLst/>
                <a:gdLst>
                  <a:gd name="T0" fmla="*/ 142 w 1129"/>
                  <a:gd name="T1" fmla="*/ 11 h 954"/>
                  <a:gd name="T2" fmla="*/ 142 w 1129"/>
                  <a:gd name="T3" fmla="*/ 35 h 954"/>
                  <a:gd name="T4" fmla="*/ 0 w 1129"/>
                  <a:gd name="T5" fmla="*/ 17 h 954"/>
                  <a:gd name="T6" fmla="*/ 0 w 1129"/>
                  <a:gd name="T7" fmla="*/ 0 h 954"/>
                  <a:gd name="T8" fmla="*/ 142 w 1129"/>
                  <a:gd name="T9" fmla="*/ 11 h 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9" h="954">
                    <a:moveTo>
                      <a:pt x="1129" y="293"/>
                    </a:moveTo>
                    <a:lnTo>
                      <a:pt x="1129" y="954"/>
                    </a:lnTo>
                    <a:lnTo>
                      <a:pt x="0" y="467"/>
                    </a:lnTo>
                    <a:lnTo>
                      <a:pt x="0" y="0"/>
                    </a:lnTo>
                    <a:lnTo>
                      <a:pt x="1129" y="29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4195" name="Freeform 206"/>
              <p:cNvSpPr>
                <a:spLocks/>
              </p:cNvSpPr>
              <p:nvPr/>
            </p:nvSpPr>
            <p:spPr bwMode="auto">
              <a:xfrm>
                <a:off x="3603" y="3211"/>
                <a:ext cx="420" cy="242"/>
              </a:xfrm>
              <a:custGeom>
                <a:avLst/>
                <a:gdLst>
                  <a:gd name="T0" fmla="*/ 0 w 841"/>
                  <a:gd name="T1" fmla="*/ 2 h 726"/>
                  <a:gd name="T2" fmla="*/ 0 w 841"/>
                  <a:gd name="T3" fmla="*/ 27 h 726"/>
                  <a:gd name="T4" fmla="*/ 105 w 841"/>
                  <a:gd name="T5" fmla="*/ 21 h 726"/>
                  <a:gd name="T6" fmla="*/ 105 w 841"/>
                  <a:gd name="T7" fmla="*/ 0 h 726"/>
                  <a:gd name="T8" fmla="*/ 0 w 841"/>
                  <a:gd name="T9" fmla="*/ 2 h 7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1" h="726">
                    <a:moveTo>
                      <a:pt x="0" y="65"/>
                    </a:moveTo>
                    <a:lnTo>
                      <a:pt x="0" y="726"/>
                    </a:lnTo>
                    <a:lnTo>
                      <a:pt x="841" y="563"/>
                    </a:lnTo>
                    <a:lnTo>
                      <a:pt x="841" y="0"/>
                    </a:lnTo>
                    <a:lnTo>
                      <a:pt x="0" y="65"/>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96" name="Freeform 207"/>
              <p:cNvSpPr>
                <a:spLocks/>
              </p:cNvSpPr>
              <p:nvPr/>
            </p:nvSpPr>
            <p:spPr bwMode="auto">
              <a:xfrm>
                <a:off x="3038" y="3135"/>
                <a:ext cx="985" cy="98"/>
              </a:xfrm>
              <a:custGeom>
                <a:avLst/>
                <a:gdLst>
                  <a:gd name="T0" fmla="*/ 247 w 1970"/>
                  <a:gd name="T1" fmla="*/ 8 h 293"/>
                  <a:gd name="T2" fmla="*/ 141 w 1970"/>
                  <a:gd name="T3" fmla="*/ 11 h 293"/>
                  <a:gd name="T4" fmla="*/ 0 w 1970"/>
                  <a:gd name="T5" fmla="*/ 0 h 293"/>
                  <a:gd name="T6" fmla="*/ 104 w 1970"/>
                  <a:gd name="T7" fmla="*/ 0 h 293"/>
                  <a:gd name="T8" fmla="*/ 247 w 1970"/>
                  <a:gd name="T9" fmla="*/ 8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0" h="293">
                    <a:moveTo>
                      <a:pt x="1970" y="228"/>
                    </a:moveTo>
                    <a:lnTo>
                      <a:pt x="1121" y="293"/>
                    </a:lnTo>
                    <a:lnTo>
                      <a:pt x="0" y="0"/>
                    </a:lnTo>
                    <a:lnTo>
                      <a:pt x="825" y="0"/>
                    </a:lnTo>
                    <a:lnTo>
                      <a:pt x="1970" y="228"/>
                    </a:lnTo>
                    <a:close/>
                  </a:path>
                </a:pathLst>
              </a:custGeom>
              <a:solidFill>
                <a:srgbClr val="C0C0C0"/>
              </a:solidFill>
              <a:ln w="6350">
                <a:solidFill>
                  <a:srgbClr val="000000"/>
                </a:solidFill>
                <a:prstDash val="solid"/>
                <a:round/>
                <a:headEnd/>
                <a:tailEnd/>
              </a:ln>
            </p:spPr>
            <p:txBody>
              <a:bodyPr/>
              <a:lstStyle/>
              <a:p>
                <a:endParaRPr lang="zh-CN" altLang="en-US"/>
              </a:p>
            </p:txBody>
          </p:sp>
        </p:grpSp>
        <p:sp>
          <p:nvSpPr>
            <p:cNvPr id="4103" name="Freeform 208"/>
            <p:cNvSpPr>
              <a:spLocks/>
            </p:cNvSpPr>
            <p:nvPr/>
          </p:nvSpPr>
          <p:spPr bwMode="auto">
            <a:xfrm>
              <a:off x="3154" y="3118"/>
              <a:ext cx="357" cy="91"/>
            </a:xfrm>
            <a:custGeom>
              <a:avLst/>
              <a:gdLst>
                <a:gd name="T0" fmla="*/ 89 w 715"/>
                <a:gd name="T1" fmla="*/ 6 h 273"/>
                <a:gd name="T2" fmla="*/ 89 w 715"/>
                <a:gd name="T3" fmla="*/ 9 h 273"/>
                <a:gd name="T4" fmla="*/ 47 w 715"/>
                <a:gd name="T5" fmla="*/ 10 h 273"/>
                <a:gd name="T6" fmla="*/ 0 w 715"/>
                <a:gd name="T7" fmla="*/ 6 h 273"/>
                <a:gd name="T8" fmla="*/ 0 w 715"/>
                <a:gd name="T9" fmla="*/ 0 h 273"/>
                <a:gd name="T10" fmla="*/ 89 w 715"/>
                <a:gd name="T11" fmla="*/ 6 h 2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04" name="Freeform 209"/>
            <p:cNvSpPr>
              <a:spLocks/>
            </p:cNvSpPr>
            <p:nvPr/>
          </p:nvSpPr>
          <p:spPr bwMode="auto">
            <a:xfrm>
              <a:off x="2959" y="2733"/>
              <a:ext cx="456" cy="444"/>
            </a:xfrm>
            <a:custGeom>
              <a:avLst/>
              <a:gdLst>
                <a:gd name="T0" fmla="*/ 98 w 913"/>
                <a:gd name="T1" fmla="*/ 49 h 1333"/>
                <a:gd name="T2" fmla="*/ 114 w 913"/>
                <a:gd name="T3" fmla="*/ 2 h 1333"/>
                <a:gd name="T4" fmla="*/ 16 w 913"/>
                <a:gd name="T5" fmla="*/ 0 h 1333"/>
                <a:gd name="T6" fmla="*/ 0 w 913"/>
                <a:gd name="T7" fmla="*/ 42 h 1333"/>
                <a:gd name="T8" fmla="*/ 98 w 913"/>
                <a:gd name="T9" fmla="*/ 49 h 1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4105" name="Freeform 210"/>
            <p:cNvSpPr>
              <a:spLocks/>
            </p:cNvSpPr>
            <p:nvPr/>
          </p:nvSpPr>
          <p:spPr bwMode="auto">
            <a:xfrm>
              <a:off x="3351" y="2747"/>
              <a:ext cx="404" cy="441"/>
            </a:xfrm>
            <a:custGeom>
              <a:avLst/>
              <a:gdLst>
                <a:gd name="T0" fmla="*/ 16 w 809"/>
                <a:gd name="T1" fmla="*/ 0 h 1323"/>
                <a:gd name="T2" fmla="*/ 101 w 809"/>
                <a:gd name="T3" fmla="*/ 11 h 1323"/>
                <a:gd name="T4" fmla="*/ 89 w 809"/>
                <a:gd name="T5" fmla="*/ 49 h 1323"/>
                <a:gd name="T6" fmla="*/ 0 w 809"/>
                <a:gd name="T7" fmla="*/ 48 h 1323"/>
                <a:gd name="T8" fmla="*/ 16 w 809"/>
                <a:gd name="T9" fmla="*/ 0 h 1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06" name="Freeform 211">
              <a:hlinkHover r:id="" action="ppaction://noaction" highlightClick="1"/>
            </p:cNvPr>
            <p:cNvSpPr>
              <a:spLocks/>
            </p:cNvSpPr>
            <p:nvPr/>
          </p:nvSpPr>
          <p:spPr bwMode="auto">
            <a:xfrm>
              <a:off x="3011" y="2777"/>
              <a:ext cx="328" cy="334"/>
            </a:xfrm>
            <a:custGeom>
              <a:avLst/>
              <a:gdLst>
                <a:gd name="T0" fmla="*/ 83 w 654"/>
                <a:gd name="T1" fmla="*/ 2 h 1003"/>
                <a:gd name="T2" fmla="*/ 71 w 654"/>
                <a:gd name="T3" fmla="*/ 37 h 1003"/>
                <a:gd name="T4" fmla="*/ 0 w 654"/>
                <a:gd name="T5" fmla="*/ 33 h 1003"/>
                <a:gd name="T6" fmla="*/ 12 w 654"/>
                <a:gd name="T7" fmla="*/ 0 h 1003"/>
                <a:gd name="T8" fmla="*/ 83 w 654"/>
                <a:gd name="T9" fmla="*/ 2 h 10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4" h="1003">
                  <a:moveTo>
                    <a:pt x="654" y="45"/>
                  </a:moveTo>
                  <a:lnTo>
                    <a:pt x="561" y="1003"/>
                  </a:lnTo>
                  <a:lnTo>
                    <a:pt x="0" y="890"/>
                  </a:lnTo>
                  <a:lnTo>
                    <a:pt x="95" y="0"/>
                  </a:lnTo>
                  <a:lnTo>
                    <a:pt x="654" y="45"/>
                  </a:lnTo>
                  <a:close/>
                </a:path>
              </a:pathLst>
            </a:custGeom>
            <a:solidFill>
              <a:srgbClr val="00FFFF"/>
            </a:solidFill>
            <a:ln w="6350">
              <a:solidFill>
                <a:srgbClr val="000000"/>
              </a:solidFill>
              <a:prstDash val="solid"/>
              <a:round/>
              <a:headEnd/>
              <a:tailEnd/>
            </a:ln>
          </p:spPr>
          <p:txBody>
            <a:bodyPr/>
            <a:lstStyle/>
            <a:p>
              <a:endParaRPr lang="zh-CN" altLang="en-US"/>
            </a:p>
          </p:txBody>
        </p:sp>
        <p:grpSp>
          <p:nvGrpSpPr>
            <p:cNvPr id="4107" name="Group 212"/>
            <p:cNvGrpSpPr>
              <a:grpSpLocks/>
            </p:cNvGrpSpPr>
            <p:nvPr/>
          </p:nvGrpSpPr>
          <p:grpSpPr bwMode="auto">
            <a:xfrm>
              <a:off x="2887" y="3178"/>
              <a:ext cx="321" cy="207"/>
              <a:chOff x="3079" y="3169"/>
              <a:chExt cx="321" cy="207"/>
            </a:xfrm>
          </p:grpSpPr>
          <p:sp>
            <p:nvSpPr>
              <p:cNvPr id="4187" name="Freeform 213"/>
              <p:cNvSpPr>
                <a:spLocks/>
              </p:cNvSpPr>
              <p:nvPr/>
            </p:nvSpPr>
            <p:spPr bwMode="auto">
              <a:xfrm>
                <a:off x="3079" y="3169"/>
                <a:ext cx="321" cy="207"/>
              </a:xfrm>
              <a:custGeom>
                <a:avLst/>
                <a:gdLst>
                  <a:gd name="T0" fmla="*/ 0 w 643"/>
                  <a:gd name="T1" fmla="*/ 0 h 621"/>
                  <a:gd name="T2" fmla="*/ 80 w 643"/>
                  <a:gd name="T3" fmla="*/ 7 h 621"/>
                  <a:gd name="T4" fmla="*/ 80 w 643"/>
                  <a:gd name="T5" fmla="*/ 23 h 621"/>
                  <a:gd name="T6" fmla="*/ 0 w 643"/>
                  <a:gd name="T7" fmla="*/ 13 h 621"/>
                  <a:gd name="T8" fmla="*/ 0 w 643"/>
                  <a:gd name="T9" fmla="*/ 0 h 6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3" h="621">
                    <a:moveTo>
                      <a:pt x="0" y="0"/>
                    </a:moveTo>
                    <a:lnTo>
                      <a:pt x="643" y="187"/>
                    </a:lnTo>
                    <a:lnTo>
                      <a:pt x="643" y="621"/>
                    </a:lnTo>
                    <a:lnTo>
                      <a:pt x="0" y="350"/>
                    </a:lnTo>
                    <a:lnTo>
                      <a:pt x="0" y="0"/>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4188" name="Line 214"/>
              <p:cNvSpPr>
                <a:spLocks noChangeShapeType="1"/>
              </p:cNvSpPr>
              <p:nvPr/>
            </p:nvSpPr>
            <p:spPr bwMode="auto">
              <a:xfrm flipH="1" flipV="1">
                <a:off x="3107" y="3219"/>
                <a:ext cx="85"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9" name="Line 215"/>
              <p:cNvSpPr>
                <a:spLocks noChangeShapeType="1"/>
              </p:cNvSpPr>
              <p:nvPr/>
            </p:nvSpPr>
            <p:spPr bwMode="auto">
              <a:xfrm>
                <a:off x="3236" y="3248"/>
                <a:ext cx="112" cy="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0" name="Line 216"/>
              <p:cNvSpPr>
                <a:spLocks noChangeShapeType="1"/>
              </p:cNvSpPr>
              <p:nvPr/>
            </p:nvSpPr>
            <p:spPr bwMode="auto">
              <a:xfrm>
                <a:off x="3214" y="3195"/>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1" name="Line 217"/>
              <p:cNvSpPr>
                <a:spLocks noChangeShapeType="1"/>
              </p:cNvSpPr>
              <p:nvPr/>
            </p:nvSpPr>
            <p:spPr bwMode="auto">
              <a:xfrm>
                <a:off x="3368" y="3226"/>
                <a:ext cx="1" cy="1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2" name="Line 218"/>
              <p:cNvSpPr>
                <a:spLocks noChangeShapeType="1"/>
              </p:cNvSpPr>
              <p:nvPr/>
            </p:nvSpPr>
            <p:spPr bwMode="auto">
              <a:xfrm>
                <a:off x="3080" y="3223"/>
                <a:ext cx="292" cy="6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3" name="Line 219"/>
              <p:cNvSpPr>
                <a:spLocks noChangeShapeType="1"/>
              </p:cNvSpPr>
              <p:nvPr/>
            </p:nvSpPr>
            <p:spPr bwMode="auto">
              <a:xfrm flipH="1" flipV="1">
                <a:off x="3079" y="3201"/>
                <a:ext cx="293"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8" name="Group 220"/>
            <p:cNvGrpSpPr>
              <a:grpSpLocks/>
            </p:cNvGrpSpPr>
            <p:nvPr/>
          </p:nvGrpSpPr>
          <p:grpSpPr bwMode="auto">
            <a:xfrm>
              <a:off x="2556" y="3183"/>
              <a:ext cx="769" cy="356"/>
              <a:chOff x="2748" y="3174"/>
              <a:chExt cx="769" cy="356"/>
            </a:xfrm>
          </p:grpSpPr>
          <p:grpSp>
            <p:nvGrpSpPr>
              <p:cNvPr id="4156" name="Group 221"/>
              <p:cNvGrpSpPr>
                <a:grpSpLocks/>
              </p:cNvGrpSpPr>
              <p:nvPr/>
            </p:nvGrpSpPr>
            <p:grpSpPr bwMode="auto">
              <a:xfrm>
                <a:off x="3343" y="3367"/>
                <a:ext cx="125" cy="84"/>
                <a:chOff x="3343" y="3367"/>
                <a:chExt cx="125" cy="84"/>
              </a:xfrm>
            </p:grpSpPr>
            <p:sp>
              <p:nvSpPr>
                <p:cNvPr id="4185" name="Freeform 222"/>
                <p:cNvSpPr>
                  <a:spLocks/>
                </p:cNvSpPr>
                <p:nvPr/>
              </p:nvSpPr>
              <p:spPr bwMode="auto">
                <a:xfrm>
                  <a:off x="3431" y="3367"/>
                  <a:ext cx="37" cy="84"/>
                </a:xfrm>
                <a:custGeom>
                  <a:avLst/>
                  <a:gdLst>
                    <a:gd name="T0" fmla="*/ 7 w 72"/>
                    <a:gd name="T1" fmla="*/ 0 h 252"/>
                    <a:gd name="T2" fmla="*/ 10 w 72"/>
                    <a:gd name="T3" fmla="*/ 9 h 252"/>
                    <a:gd name="T4" fmla="*/ 3 w 72"/>
                    <a:gd name="T5" fmla="*/ 9 h 252"/>
                    <a:gd name="T6" fmla="*/ 0 w 72"/>
                    <a:gd name="T7" fmla="*/ 0 h 252"/>
                    <a:gd name="T8" fmla="*/ 7 w 72"/>
                    <a:gd name="T9" fmla="*/ 0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252">
                      <a:moveTo>
                        <a:pt x="51" y="0"/>
                      </a:moveTo>
                      <a:lnTo>
                        <a:pt x="72" y="236"/>
                      </a:lnTo>
                      <a:lnTo>
                        <a:pt x="21" y="252"/>
                      </a:lnTo>
                      <a:lnTo>
                        <a:pt x="0" y="12"/>
                      </a:lnTo>
                      <a:lnTo>
                        <a:pt x="51"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86" name="Freeform 223"/>
                <p:cNvSpPr>
                  <a:spLocks/>
                </p:cNvSpPr>
                <p:nvPr/>
              </p:nvSpPr>
              <p:spPr bwMode="auto">
                <a:xfrm>
                  <a:off x="3343" y="3378"/>
                  <a:ext cx="99" cy="73"/>
                </a:xfrm>
                <a:custGeom>
                  <a:avLst/>
                  <a:gdLst>
                    <a:gd name="T0" fmla="*/ 22 w 199"/>
                    <a:gd name="T1" fmla="*/ 0 h 219"/>
                    <a:gd name="T2" fmla="*/ 24 w 199"/>
                    <a:gd name="T3" fmla="*/ 8 h 219"/>
                    <a:gd name="T4" fmla="*/ 0 w 199"/>
                    <a:gd name="T5" fmla="*/ 4 h 219"/>
                    <a:gd name="T6" fmla="*/ 9 w 199"/>
                    <a:gd name="T7" fmla="*/ 3 h 219"/>
                    <a:gd name="T8" fmla="*/ 18 w 199"/>
                    <a:gd name="T9" fmla="*/ 5 h 219"/>
                    <a:gd name="T10" fmla="*/ 15 w 199"/>
                    <a:gd name="T11" fmla="*/ 0 h 219"/>
                    <a:gd name="T12" fmla="*/ 22 w 199"/>
                    <a:gd name="T13" fmla="*/ 0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219">
                      <a:moveTo>
                        <a:pt x="181" y="8"/>
                      </a:moveTo>
                      <a:lnTo>
                        <a:pt x="199" y="219"/>
                      </a:lnTo>
                      <a:lnTo>
                        <a:pt x="0" y="109"/>
                      </a:lnTo>
                      <a:lnTo>
                        <a:pt x="79" y="77"/>
                      </a:lnTo>
                      <a:lnTo>
                        <a:pt x="148" y="126"/>
                      </a:lnTo>
                      <a:lnTo>
                        <a:pt x="127" y="0"/>
                      </a:lnTo>
                      <a:lnTo>
                        <a:pt x="181" y="8"/>
                      </a:lnTo>
                      <a:close/>
                    </a:path>
                  </a:pathLst>
                </a:custGeom>
                <a:solidFill>
                  <a:srgbClr val="404040"/>
                </a:solidFill>
                <a:ln w="6350">
                  <a:solidFill>
                    <a:srgbClr val="000000"/>
                  </a:solidFill>
                  <a:prstDash val="solid"/>
                  <a:round/>
                  <a:headEnd/>
                  <a:tailEnd/>
                </a:ln>
              </p:spPr>
              <p:txBody>
                <a:bodyPr/>
                <a:lstStyle/>
                <a:p>
                  <a:endParaRPr lang="zh-CN" altLang="en-US"/>
                </a:p>
              </p:txBody>
            </p:sp>
          </p:grpSp>
          <p:grpSp>
            <p:nvGrpSpPr>
              <p:cNvPr id="4157" name="Group 224"/>
              <p:cNvGrpSpPr>
                <a:grpSpLocks/>
              </p:cNvGrpSpPr>
              <p:nvPr/>
            </p:nvGrpSpPr>
            <p:grpSpPr bwMode="auto">
              <a:xfrm>
                <a:off x="2748" y="3174"/>
                <a:ext cx="769" cy="356"/>
                <a:chOff x="2748" y="3174"/>
                <a:chExt cx="769" cy="356"/>
              </a:xfrm>
            </p:grpSpPr>
            <p:sp>
              <p:nvSpPr>
                <p:cNvPr id="4158" name="Freeform 225"/>
                <p:cNvSpPr>
                  <a:spLocks/>
                </p:cNvSpPr>
                <p:nvPr/>
              </p:nvSpPr>
              <p:spPr bwMode="auto">
                <a:xfrm>
                  <a:off x="2750" y="3174"/>
                  <a:ext cx="753" cy="315"/>
                </a:xfrm>
                <a:custGeom>
                  <a:avLst/>
                  <a:gdLst>
                    <a:gd name="T0" fmla="*/ 189 w 1506"/>
                    <a:gd name="T1" fmla="*/ 15 h 944"/>
                    <a:gd name="T2" fmla="*/ 99 w 1506"/>
                    <a:gd name="T3" fmla="*/ 35 h 944"/>
                    <a:gd name="T4" fmla="*/ 0 w 1506"/>
                    <a:gd name="T5" fmla="*/ 15 h 944"/>
                    <a:gd name="T6" fmla="*/ 76 w 1506"/>
                    <a:gd name="T7" fmla="*/ 0 h 944"/>
                    <a:gd name="T8" fmla="*/ 189 w 1506"/>
                    <a:gd name="T9" fmla="*/ 15 h 9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6" h="944">
                      <a:moveTo>
                        <a:pt x="1506" y="402"/>
                      </a:moveTo>
                      <a:lnTo>
                        <a:pt x="785" y="944"/>
                      </a:lnTo>
                      <a:lnTo>
                        <a:pt x="0" y="413"/>
                      </a:lnTo>
                      <a:lnTo>
                        <a:pt x="601" y="0"/>
                      </a:lnTo>
                      <a:lnTo>
                        <a:pt x="1506" y="402"/>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59" name="Freeform 226"/>
                <p:cNvSpPr>
                  <a:spLocks/>
                </p:cNvSpPr>
                <p:nvPr/>
              </p:nvSpPr>
              <p:spPr bwMode="auto">
                <a:xfrm>
                  <a:off x="3140" y="3306"/>
                  <a:ext cx="377" cy="222"/>
                </a:xfrm>
                <a:custGeom>
                  <a:avLst/>
                  <a:gdLst>
                    <a:gd name="T0" fmla="*/ 91 w 754"/>
                    <a:gd name="T1" fmla="*/ 0 h 666"/>
                    <a:gd name="T2" fmla="*/ 0 w 754"/>
                    <a:gd name="T3" fmla="*/ 20 h 666"/>
                    <a:gd name="T4" fmla="*/ 3 w 754"/>
                    <a:gd name="T5" fmla="*/ 25 h 666"/>
                    <a:gd name="T6" fmla="*/ 95 w 754"/>
                    <a:gd name="T7" fmla="*/ 4 h 666"/>
                    <a:gd name="T8" fmla="*/ 91 w 754"/>
                    <a:gd name="T9" fmla="*/ 0 h 6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4" h="666">
                      <a:moveTo>
                        <a:pt x="727" y="0"/>
                      </a:moveTo>
                      <a:lnTo>
                        <a:pt x="0" y="552"/>
                      </a:lnTo>
                      <a:lnTo>
                        <a:pt x="21" y="666"/>
                      </a:lnTo>
                      <a:lnTo>
                        <a:pt x="754" y="104"/>
                      </a:lnTo>
                      <a:lnTo>
                        <a:pt x="727"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60" name="Freeform 227"/>
                <p:cNvSpPr>
                  <a:spLocks/>
                </p:cNvSpPr>
                <p:nvPr/>
              </p:nvSpPr>
              <p:spPr bwMode="auto">
                <a:xfrm>
                  <a:off x="2748" y="3312"/>
                  <a:ext cx="403" cy="218"/>
                </a:xfrm>
                <a:custGeom>
                  <a:avLst/>
                  <a:gdLst>
                    <a:gd name="T0" fmla="*/ 101 w 805"/>
                    <a:gd name="T1" fmla="*/ 24 h 654"/>
                    <a:gd name="T2" fmla="*/ 98 w 805"/>
                    <a:gd name="T3" fmla="*/ 20 h 654"/>
                    <a:gd name="T4" fmla="*/ 0 w 805"/>
                    <a:gd name="T5" fmla="*/ 0 h 654"/>
                    <a:gd name="T6" fmla="*/ 4 w 805"/>
                    <a:gd name="T7" fmla="*/ 4 h 654"/>
                    <a:gd name="T8" fmla="*/ 101 w 805"/>
                    <a:gd name="T9" fmla="*/ 24 h 6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5" h="654">
                      <a:moveTo>
                        <a:pt x="805" y="654"/>
                      </a:moveTo>
                      <a:lnTo>
                        <a:pt x="781" y="532"/>
                      </a:lnTo>
                      <a:lnTo>
                        <a:pt x="0" y="0"/>
                      </a:lnTo>
                      <a:lnTo>
                        <a:pt x="27" y="96"/>
                      </a:lnTo>
                      <a:lnTo>
                        <a:pt x="805" y="654"/>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4161" name="Freeform 228"/>
                <p:cNvSpPr>
                  <a:spLocks/>
                </p:cNvSpPr>
                <p:nvPr/>
              </p:nvSpPr>
              <p:spPr bwMode="auto">
                <a:xfrm>
                  <a:off x="3053" y="3323"/>
                  <a:ext cx="302" cy="138"/>
                </a:xfrm>
                <a:custGeom>
                  <a:avLst/>
                  <a:gdLst>
                    <a:gd name="T0" fmla="*/ 76 w 604"/>
                    <a:gd name="T1" fmla="*/ 4 h 415"/>
                    <a:gd name="T2" fmla="*/ 50 w 604"/>
                    <a:gd name="T3" fmla="*/ 0 h 415"/>
                    <a:gd name="T4" fmla="*/ 0 w 604"/>
                    <a:gd name="T5" fmla="*/ 11 h 415"/>
                    <a:gd name="T6" fmla="*/ 25 w 604"/>
                    <a:gd name="T7" fmla="*/ 15 h 415"/>
                    <a:gd name="T8" fmla="*/ 76 w 604"/>
                    <a:gd name="T9" fmla="*/ 4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15">
                      <a:moveTo>
                        <a:pt x="604" y="107"/>
                      </a:moveTo>
                      <a:lnTo>
                        <a:pt x="395" y="0"/>
                      </a:lnTo>
                      <a:lnTo>
                        <a:pt x="0" y="290"/>
                      </a:lnTo>
                      <a:lnTo>
                        <a:pt x="200" y="415"/>
                      </a:lnTo>
                      <a:lnTo>
                        <a:pt x="604" y="10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2" name="Freeform 229"/>
                <p:cNvSpPr>
                  <a:spLocks/>
                </p:cNvSpPr>
                <p:nvPr/>
              </p:nvSpPr>
              <p:spPr bwMode="auto">
                <a:xfrm>
                  <a:off x="2786" y="3225"/>
                  <a:ext cx="446" cy="186"/>
                </a:xfrm>
                <a:custGeom>
                  <a:avLst/>
                  <a:gdLst>
                    <a:gd name="T0" fmla="*/ 112 w 892"/>
                    <a:gd name="T1" fmla="*/ 10 h 558"/>
                    <a:gd name="T2" fmla="*/ 63 w 892"/>
                    <a:gd name="T3" fmla="*/ 21 h 558"/>
                    <a:gd name="T4" fmla="*/ 0 w 892"/>
                    <a:gd name="T5" fmla="*/ 9 h 558"/>
                    <a:gd name="T6" fmla="*/ 46 w 892"/>
                    <a:gd name="T7" fmla="*/ 0 h 558"/>
                    <a:gd name="T8" fmla="*/ 112 w 892"/>
                    <a:gd name="T9" fmla="*/ 10 h 5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2" h="558">
                      <a:moveTo>
                        <a:pt x="892" y="272"/>
                      </a:moveTo>
                      <a:lnTo>
                        <a:pt x="503" y="558"/>
                      </a:lnTo>
                      <a:lnTo>
                        <a:pt x="0" y="239"/>
                      </a:lnTo>
                      <a:lnTo>
                        <a:pt x="364" y="0"/>
                      </a:lnTo>
                      <a:lnTo>
                        <a:pt x="892" y="27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3" name="Freeform 230"/>
                <p:cNvSpPr>
                  <a:spLocks/>
                </p:cNvSpPr>
                <p:nvPr/>
              </p:nvSpPr>
              <p:spPr bwMode="auto">
                <a:xfrm>
                  <a:off x="2975" y="3184"/>
                  <a:ext cx="492" cy="170"/>
                </a:xfrm>
                <a:custGeom>
                  <a:avLst/>
                  <a:gdLst>
                    <a:gd name="T0" fmla="*/ 98 w 984"/>
                    <a:gd name="T1" fmla="*/ 19 h 509"/>
                    <a:gd name="T2" fmla="*/ 123 w 984"/>
                    <a:gd name="T3" fmla="*/ 14 h 509"/>
                    <a:gd name="T4" fmla="*/ 20 w 984"/>
                    <a:gd name="T5" fmla="*/ 0 h 509"/>
                    <a:gd name="T6" fmla="*/ 0 w 984"/>
                    <a:gd name="T7" fmla="*/ 4 h 509"/>
                    <a:gd name="T8" fmla="*/ 98 w 984"/>
                    <a:gd name="T9" fmla="*/ 19 h 5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4" h="509">
                      <a:moveTo>
                        <a:pt x="780" y="509"/>
                      </a:moveTo>
                      <a:lnTo>
                        <a:pt x="984" y="369"/>
                      </a:lnTo>
                      <a:lnTo>
                        <a:pt x="160" y="0"/>
                      </a:lnTo>
                      <a:lnTo>
                        <a:pt x="0" y="106"/>
                      </a:lnTo>
                      <a:lnTo>
                        <a:pt x="780" y="50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4" name="Line 231"/>
                <p:cNvSpPr>
                  <a:spLocks noChangeShapeType="1"/>
                </p:cNvSpPr>
                <p:nvPr/>
              </p:nvSpPr>
              <p:spPr bwMode="auto">
                <a:xfrm flipH="1" flipV="1">
                  <a:off x="3033" y="3191"/>
                  <a:ext cx="425" cy="13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5" name="Line 232"/>
                <p:cNvSpPr>
                  <a:spLocks noChangeShapeType="1"/>
                </p:cNvSpPr>
                <p:nvPr/>
              </p:nvSpPr>
              <p:spPr bwMode="auto">
                <a:xfrm flipH="1" flipV="1">
                  <a:off x="3011" y="3200"/>
                  <a:ext cx="411" cy="13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6" name="Line 233"/>
                <p:cNvSpPr>
                  <a:spLocks noChangeShapeType="1"/>
                </p:cNvSpPr>
                <p:nvPr/>
              </p:nvSpPr>
              <p:spPr bwMode="auto">
                <a:xfrm flipH="1" flipV="1">
                  <a:off x="2994" y="3211"/>
                  <a:ext cx="402" cy="1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7" name="Line 234"/>
                <p:cNvSpPr>
                  <a:spLocks noChangeShapeType="1"/>
                </p:cNvSpPr>
                <p:nvPr/>
              </p:nvSpPr>
              <p:spPr bwMode="auto">
                <a:xfrm flipH="1" flipV="1">
                  <a:off x="2943" y="3234"/>
                  <a:ext cx="395"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8" name="Line 235"/>
                <p:cNvSpPr>
                  <a:spLocks noChangeShapeType="1"/>
                </p:cNvSpPr>
                <p:nvPr/>
              </p:nvSpPr>
              <p:spPr bwMode="auto">
                <a:xfrm flipH="1" flipV="1">
                  <a:off x="2913" y="3248"/>
                  <a:ext cx="392" cy="1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9" name="Line 236"/>
                <p:cNvSpPr>
                  <a:spLocks noChangeShapeType="1"/>
                </p:cNvSpPr>
                <p:nvPr/>
              </p:nvSpPr>
              <p:spPr bwMode="auto">
                <a:xfrm flipH="1" flipV="1">
                  <a:off x="2898" y="3266"/>
                  <a:ext cx="367" cy="14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0" name="Line 237"/>
                <p:cNvSpPr>
                  <a:spLocks noChangeShapeType="1"/>
                </p:cNvSpPr>
                <p:nvPr/>
              </p:nvSpPr>
              <p:spPr bwMode="auto">
                <a:xfrm flipH="1" flipV="1">
                  <a:off x="2870" y="3279"/>
                  <a:ext cx="356"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1" name="Line 238"/>
                <p:cNvSpPr>
                  <a:spLocks noChangeShapeType="1"/>
                </p:cNvSpPr>
                <p:nvPr/>
              </p:nvSpPr>
              <p:spPr bwMode="auto">
                <a:xfrm flipH="1" flipV="1">
                  <a:off x="2840" y="3297"/>
                  <a:ext cx="346" cy="1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2" name="Line 239"/>
                <p:cNvSpPr>
                  <a:spLocks noChangeShapeType="1"/>
                </p:cNvSpPr>
                <p:nvPr/>
              </p:nvSpPr>
              <p:spPr bwMode="auto">
                <a:xfrm flipH="1">
                  <a:off x="3122" y="3347"/>
                  <a:ext cx="199" cy="10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3" name="Line 240"/>
                <p:cNvSpPr>
                  <a:spLocks noChangeShapeType="1"/>
                </p:cNvSpPr>
                <p:nvPr/>
              </p:nvSpPr>
              <p:spPr bwMode="auto">
                <a:xfrm flipH="1">
                  <a:off x="3083" y="3333"/>
                  <a:ext cx="196" cy="9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4" name="Line 241"/>
                <p:cNvSpPr>
                  <a:spLocks noChangeShapeType="1"/>
                </p:cNvSpPr>
                <p:nvPr/>
              </p:nvSpPr>
              <p:spPr bwMode="auto">
                <a:xfrm flipH="1">
                  <a:off x="3000" y="3302"/>
                  <a:ext cx="191" cy="9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5" name="Line 242"/>
                <p:cNvSpPr>
                  <a:spLocks noChangeShapeType="1"/>
                </p:cNvSpPr>
                <p:nvPr/>
              </p:nvSpPr>
              <p:spPr bwMode="auto">
                <a:xfrm flipH="1">
                  <a:off x="2956" y="3286"/>
                  <a:ext cx="190"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6" name="Line 243"/>
                <p:cNvSpPr>
                  <a:spLocks noChangeShapeType="1"/>
                </p:cNvSpPr>
                <p:nvPr/>
              </p:nvSpPr>
              <p:spPr bwMode="auto">
                <a:xfrm flipH="1">
                  <a:off x="2915" y="3271"/>
                  <a:ext cx="184"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7" name="Line 244"/>
                <p:cNvSpPr>
                  <a:spLocks noChangeShapeType="1"/>
                </p:cNvSpPr>
                <p:nvPr/>
              </p:nvSpPr>
              <p:spPr bwMode="auto">
                <a:xfrm flipH="1">
                  <a:off x="2877" y="3256"/>
                  <a:ext cx="180" cy="8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8" name="Line 245"/>
                <p:cNvSpPr>
                  <a:spLocks noChangeShapeType="1"/>
                </p:cNvSpPr>
                <p:nvPr/>
              </p:nvSpPr>
              <p:spPr bwMode="auto">
                <a:xfrm flipH="1">
                  <a:off x="2837" y="3241"/>
                  <a:ext cx="181" cy="8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9" name="Line 246"/>
                <p:cNvSpPr>
                  <a:spLocks noChangeShapeType="1"/>
                </p:cNvSpPr>
                <p:nvPr/>
              </p:nvSpPr>
              <p:spPr bwMode="auto">
                <a:xfrm flipH="1">
                  <a:off x="3311" y="3289"/>
                  <a:ext cx="96"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0" name="Line 247"/>
                <p:cNvSpPr>
                  <a:spLocks noChangeShapeType="1"/>
                </p:cNvSpPr>
                <p:nvPr/>
              </p:nvSpPr>
              <p:spPr bwMode="auto">
                <a:xfrm flipH="1">
                  <a:off x="3254" y="3270"/>
                  <a:ext cx="89"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1" name="Line 248"/>
                <p:cNvSpPr>
                  <a:spLocks noChangeShapeType="1"/>
                </p:cNvSpPr>
                <p:nvPr/>
              </p:nvSpPr>
              <p:spPr bwMode="auto">
                <a:xfrm flipH="1">
                  <a:off x="3196" y="3253"/>
                  <a:ext cx="91" cy="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2" name="Line 249"/>
                <p:cNvSpPr>
                  <a:spLocks noChangeShapeType="1"/>
                </p:cNvSpPr>
                <p:nvPr/>
              </p:nvSpPr>
              <p:spPr bwMode="auto">
                <a:xfrm flipH="1">
                  <a:off x="3140" y="3236"/>
                  <a:ext cx="91" cy="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3" name="Line 250"/>
                <p:cNvSpPr>
                  <a:spLocks noChangeShapeType="1"/>
                </p:cNvSpPr>
                <p:nvPr/>
              </p:nvSpPr>
              <p:spPr bwMode="auto">
                <a:xfrm flipH="1">
                  <a:off x="3088" y="3218"/>
                  <a:ext cx="82" cy="4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4" name="Line 251"/>
                <p:cNvSpPr>
                  <a:spLocks noChangeShapeType="1"/>
                </p:cNvSpPr>
                <p:nvPr/>
              </p:nvSpPr>
              <p:spPr bwMode="auto">
                <a:xfrm flipH="1">
                  <a:off x="3026" y="3199"/>
                  <a:ext cx="81" cy="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109" name="Text Box 252"/>
            <p:cNvSpPr txBox="1">
              <a:spLocks noChangeArrowheads="1"/>
            </p:cNvSpPr>
            <p:nvPr/>
          </p:nvSpPr>
          <p:spPr bwMode="auto">
            <a:xfrm rot="364392">
              <a:off x="2976" y="2793"/>
              <a:ext cx="38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1000">
                  <a:solidFill>
                    <a:schemeClr val="bg2"/>
                  </a:solidFill>
                  <a:latin typeface="Times New Roman" panose="02020603050405020304" pitchFamily="18" charset="0"/>
                </a:rPr>
                <a:t>统计学</a:t>
              </a:r>
            </a:p>
          </p:txBody>
        </p:sp>
        <p:grpSp>
          <p:nvGrpSpPr>
            <p:cNvPr id="4110" name="Group 253"/>
            <p:cNvGrpSpPr>
              <a:grpSpLocks/>
            </p:cNvGrpSpPr>
            <p:nvPr/>
          </p:nvGrpSpPr>
          <p:grpSpPr bwMode="auto">
            <a:xfrm>
              <a:off x="1926" y="2553"/>
              <a:ext cx="1021" cy="1335"/>
              <a:chOff x="2118" y="2544"/>
              <a:chExt cx="1021" cy="1335"/>
            </a:xfrm>
          </p:grpSpPr>
          <p:grpSp>
            <p:nvGrpSpPr>
              <p:cNvPr id="4111" name="Group 254"/>
              <p:cNvGrpSpPr>
                <a:grpSpLocks/>
              </p:cNvGrpSpPr>
              <p:nvPr/>
            </p:nvGrpSpPr>
            <p:grpSpPr bwMode="auto">
              <a:xfrm>
                <a:off x="2307" y="2573"/>
                <a:ext cx="341" cy="359"/>
                <a:chOff x="2307" y="2573"/>
                <a:chExt cx="341" cy="359"/>
              </a:xfrm>
            </p:grpSpPr>
            <p:grpSp>
              <p:nvGrpSpPr>
                <p:cNvPr id="4142" name="Group 255"/>
                <p:cNvGrpSpPr>
                  <a:grpSpLocks/>
                </p:cNvGrpSpPr>
                <p:nvPr/>
              </p:nvGrpSpPr>
              <p:grpSpPr bwMode="auto">
                <a:xfrm>
                  <a:off x="2307" y="2573"/>
                  <a:ext cx="341" cy="359"/>
                  <a:chOff x="2307" y="2573"/>
                  <a:chExt cx="341" cy="359"/>
                </a:xfrm>
              </p:grpSpPr>
              <p:sp>
                <p:nvSpPr>
                  <p:cNvPr id="4154" name="Freeform 256"/>
                  <p:cNvSpPr>
                    <a:spLocks/>
                  </p:cNvSpPr>
                  <p:nvPr/>
                </p:nvSpPr>
                <p:spPr bwMode="auto">
                  <a:xfrm>
                    <a:off x="2307" y="2573"/>
                    <a:ext cx="341" cy="359"/>
                  </a:xfrm>
                  <a:custGeom>
                    <a:avLst/>
                    <a:gdLst>
                      <a:gd name="T0" fmla="*/ 59 w 683"/>
                      <a:gd name="T1" fmla="*/ 1 h 1075"/>
                      <a:gd name="T2" fmla="*/ 70 w 683"/>
                      <a:gd name="T3" fmla="*/ 3 h 1075"/>
                      <a:gd name="T4" fmla="*/ 74 w 683"/>
                      <a:gd name="T5" fmla="*/ 6 h 1075"/>
                      <a:gd name="T6" fmla="*/ 77 w 683"/>
                      <a:gd name="T7" fmla="*/ 11 h 1075"/>
                      <a:gd name="T8" fmla="*/ 78 w 683"/>
                      <a:gd name="T9" fmla="*/ 12 h 1075"/>
                      <a:gd name="T10" fmla="*/ 77 w 683"/>
                      <a:gd name="T11" fmla="*/ 14 h 1075"/>
                      <a:gd name="T12" fmla="*/ 76 w 683"/>
                      <a:gd name="T13" fmla="*/ 15 h 1075"/>
                      <a:gd name="T14" fmla="*/ 78 w 683"/>
                      <a:gd name="T15" fmla="*/ 18 h 1075"/>
                      <a:gd name="T16" fmla="*/ 81 w 683"/>
                      <a:gd name="T17" fmla="*/ 20 h 1075"/>
                      <a:gd name="T18" fmla="*/ 82 w 683"/>
                      <a:gd name="T19" fmla="*/ 21 h 1075"/>
                      <a:gd name="T20" fmla="*/ 84 w 683"/>
                      <a:gd name="T21" fmla="*/ 22 h 1075"/>
                      <a:gd name="T22" fmla="*/ 85 w 683"/>
                      <a:gd name="T23" fmla="*/ 22 h 1075"/>
                      <a:gd name="T24" fmla="*/ 85 w 683"/>
                      <a:gd name="T25" fmla="*/ 23 h 1075"/>
                      <a:gd name="T26" fmla="*/ 84 w 683"/>
                      <a:gd name="T27" fmla="*/ 23 h 1075"/>
                      <a:gd name="T28" fmla="*/ 83 w 683"/>
                      <a:gd name="T29" fmla="*/ 24 h 1075"/>
                      <a:gd name="T30" fmla="*/ 80 w 683"/>
                      <a:gd name="T31" fmla="*/ 24 h 1075"/>
                      <a:gd name="T32" fmla="*/ 78 w 683"/>
                      <a:gd name="T33" fmla="*/ 24 h 1075"/>
                      <a:gd name="T34" fmla="*/ 78 w 683"/>
                      <a:gd name="T35" fmla="*/ 25 h 1075"/>
                      <a:gd name="T36" fmla="*/ 78 w 683"/>
                      <a:gd name="T37" fmla="*/ 26 h 1075"/>
                      <a:gd name="T38" fmla="*/ 80 w 683"/>
                      <a:gd name="T39" fmla="*/ 28 h 1075"/>
                      <a:gd name="T40" fmla="*/ 79 w 683"/>
                      <a:gd name="T41" fmla="*/ 28 h 1075"/>
                      <a:gd name="T42" fmla="*/ 77 w 683"/>
                      <a:gd name="T43" fmla="*/ 29 h 1075"/>
                      <a:gd name="T44" fmla="*/ 78 w 683"/>
                      <a:gd name="T45" fmla="*/ 30 h 1075"/>
                      <a:gd name="T46" fmla="*/ 78 w 683"/>
                      <a:gd name="T47" fmla="*/ 30 h 1075"/>
                      <a:gd name="T48" fmla="*/ 77 w 683"/>
                      <a:gd name="T49" fmla="*/ 31 h 1075"/>
                      <a:gd name="T50" fmla="*/ 76 w 683"/>
                      <a:gd name="T51" fmla="*/ 31 h 1075"/>
                      <a:gd name="T52" fmla="*/ 75 w 683"/>
                      <a:gd name="T53" fmla="*/ 32 h 1075"/>
                      <a:gd name="T54" fmla="*/ 75 w 683"/>
                      <a:gd name="T55" fmla="*/ 33 h 1075"/>
                      <a:gd name="T56" fmla="*/ 74 w 683"/>
                      <a:gd name="T57" fmla="*/ 34 h 1075"/>
                      <a:gd name="T58" fmla="*/ 73 w 683"/>
                      <a:gd name="T59" fmla="*/ 34 h 1075"/>
                      <a:gd name="T60" fmla="*/ 71 w 683"/>
                      <a:gd name="T61" fmla="*/ 35 h 1075"/>
                      <a:gd name="T62" fmla="*/ 69 w 683"/>
                      <a:gd name="T63" fmla="*/ 35 h 1075"/>
                      <a:gd name="T64" fmla="*/ 66 w 683"/>
                      <a:gd name="T65" fmla="*/ 35 h 1075"/>
                      <a:gd name="T66" fmla="*/ 60 w 683"/>
                      <a:gd name="T67" fmla="*/ 35 h 1075"/>
                      <a:gd name="T68" fmla="*/ 54 w 683"/>
                      <a:gd name="T69" fmla="*/ 35 h 1075"/>
                      <a:gd name="T70" fmla="*/ 46 w 683"/>
                      <a:gd name="T71" fmla="*/ 40 h 1075"/>
                      <a:gd name="T72" fmla="*/ 11 w 683"/>
                      <a:gd name="T73" fmla="*/ 34 h 1075"/>
                      <a:gd name="T74" fmla="*/ 14 w 683"/>
                      <a:gd name="T75" fmla="*/ 32 h 1075"/>
                      <a:gd name="T76" fmla="*/ 16 w 683"/>
                      <a:gd name="T77" fmla="*/ 30 h 1075"/>
                      <a:gd name="T78" fmla="*/ 16 w 683"/>
                      <a:gd name="T79" fmla="*/ 27 h 1075"/>
                      <a:gd name="T80" fmla="*/ 0 w 683"/>
                      <a:gd name="T81" fmla="*/ 21 h 1075"/>
                      <a:gd name="T82" fmla="*/ 0 w 683"/>
                      <a:gd name="T83" fmla="*/ 7 h 1075"/>
                      <a:gd name="T84" fmla="*/ 8 w 683"/>
                      <a:gd name="T85" fmla="*/ 4 h 1075"/>
                      <a:gd name="T86" fmla="*/ 19 w 683"/>
                      <a:gd name="T87" fmla="*/ 2 h 1075"/>
                      <a:gd name="T88" fmla="*/ 30 w 683"/>
                      <a:gd name="T89" fmla="*/ 0 h 1075"/>
                      <a:gd name="T90" fmla="*/ 45 w 683"/>
                      <a:gd name="T91" fmla="*/ 1 h 1075"/>
                      <a:gd name="T92" fmla="*/ 59 w 683"/>
                      <a:gd name="T93" fmla="*/ 1 h 10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3" h="1075">
                        <a:moveTo>
                          <a:pt x="475" y="33"/>
                        </a:moveTo>
                        <a:lnTo>
                          <a:pt x="563" y="76"/>
                        </a:lnTo>
                        <a:lnTo>
                          <a:pt x="596" y="163"/>
                        </a:lnTo>
                        <a:lnTo>
                          <a:pt x="623" y="284"/>
                        </a:lnTo>
                        <a:lnTo>
                          <a:pt x="627" y="335"/>
                        </a:lnTo>
                        <a:lnTo>
                          <a:pt x="623" y="382"/>
                        </a:lnTo>
                        <a:lnTo>
                          <a:pt x="611" y="417"/>
                        </a:lnTo>
                        <a:lnTo>
                          <a:pt x="629" y="482"/>
                        </a:lnTo>
                        <a:lnTo>
                          <a:pt x="652" y="544"/>
                        </a:lnTo>
                        <a:lnTo>
                          <a:pt x="663" y="565"/>
                        </a:lnTo>
                        <a:lnTo>
                          <a:pt x="673" y="581"/>
                        </a:lnTo>
                        <a:lnTo>
                          <a:pt x="680" y="596"/>
                        </a:lnTo>
                        <a:lnTo>
                          <a:pt x="683" y="615"/>
                        </a:lnTo>
                        <a:lnTo>
                          <a:pt x="679" y="633"/>
                        </a:lnTo>
                        <a:lnTo>
                          <a:pt x="670" y="639"/>
                        </a:lnTo>
                        <a:lnTo>
                          <a:pt x="642" y="649"/>
                        </a:lnTo>
                        <a:lnTo>
                          <a:pt x="630" y="658"/>
                        </a:lnTo>
                        <a:lnTo>
                          <a:pt x="626" y="681"/>
                        </a:lnTo>
                        <a:lnTo>
                          <a:pt x="629" y="707"/>
                        </a:lnTo>
                        <a:lnTo>
                          <a:pt x="641" y="748"/>
                        </a:lnTo>
                        <a:lnTo>
                          <a:pt x="635" y="768"/>
                        </a:lnTo>
                        <a:lnTo>
                          <a:pt x="623" y="785"/>
                        </a:lnTo>
                        <a:lnTo>
                          <a:pt x="627" y="800"/>
                        </a:lnTo>
                        <a:lnTo>
                          <a:pt x="629" y="813"/>
                        </a:lnTo>
                        <a:lnTo>
                          <a:pt x="623" y="828"/>
                        </a:lnTo>
                        <a:lnTo>
                          <a:pt x="611" y="836"/>
                        </a:lnTo>
                        <a:lnTo>
                          <a:pt x="603" y="857"/>
                        </a:lnTo>
                        <a:lnTo>
                          <a:pt x="603" y="889"/>
                        </a:lnTo>
                        <a:lnTo>
                          <a:pt x="597" y="909"/>
                        </a:lnTo>
                        <a:lnTo>
                          <a:pt x="586" y="926"/>
                        </a:lnTo>
                        <a:lnTo>
                          <a:pt x="573" y="938"/>
                        </a:lnTo>
                        <a:lnTo>
                          <a:pt x="555" y="945"/>
                        </a:lnTo>
                        <a:lnTo>
                          <a:pt x="534" y="949"/>
                        </a:lnTo>
                        <a:lnTo>
                          <a:pt x="484" y="945"/>
                        </a:lnTo>
                        <a:lnTo>
                          <a:pt x="438" y="938"/>
                        </a:lnTo>
                        <a:lnTo>
                          <a:pt x="371" y="1075"/>
                        </a:lnTo>
                        <a:lnTo>
                          <a:pt x="90" y="908"/>
                        </a:lnTo>
                        <a:lnTo>
                          <a:pt x="117" y="851"/>
                        </a:lnTo>
                        <a:lnTo>
                          <a:pt x="132" y="798"/>
                        </a:lnTo>
                        <a:lnTo>
                          <a:pt x="132" y="725"/>
                        </a:lnTo>
                        <a:lnTo>
                          <a:pt x="0" y="569"/>
                        </a:lnTo>
                        <a:lnTo>
                          <a:pt x="0" y="200"/>
                        </a:lnTo>
                        <a:lnTo>
                          <a:pt x="69" y="98"/>
                        </a:lnTo>
                        <a:lnTo>
                          <a:pt x="156" y="45"/>
                        </a:lnTo>
                        <a:lnTo>
                          <a:pt x="247" y="0"/>
                        </a:lnTo>
                        <a:lnTo>
                          <a:pt x="367" y="21"/>
                        </a:lnTo>
                        <a:lnTo>
                          <a:pt x="475" y="33"/>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55" name="Freeform 257"/>
                  <p:cNvSpPr>
                    <a:spLocks/>
                  </p:cNvSpPr>
                  <p:nvPr/>
                </p:nvSpPr>
                <p:spPr bwMode="auto">
                  <a:xfrm>
                    <a:off x="2451" y="2799"/>
                    <a:ext cx="39" cy="56"/>
                  </a:xfrm>
                  <a:custGeom>
                    <a:avLst/>
                    <a:gdLst>
                      <a:gd name="T0" fmla="*/ 0 w 79"/>
                      <a:gd name="T1" fmla="*/ 0 h 168"/>
                      <a:gd name="T2" fmla="*/ 2 w 79"/>
                      <a:gd name="T3" fmla="*/ 3 h 168"/>
                      <a:gd name="T4" fmla="*/ 5 w 79"/>
                      <a:gd name="T5" fmla="*/ 4 h 168"/>
                      <a:gd name="T6" fmla="*/ 9 w 79"/>
                      <a:gd name="T7" fmla="*/ 6 h 168"/>
                      <a:gd name="T8" fmla="*/ 4 w 79"/>
                      <a:gd name="T9" fmla="*/ 5 h 168"/>
                      <a:gd name="T10" fmla="*/ 1 w 79"/>
                      <a:gd name="T11" fmla="*/ 3 h 168"/>
                      <a:gd name="T12" fmla="*/ 0 w 79"/>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 h="168">
                        <a:moveTo>
                          <a:pt x="0" y="0"/>
                        </a:moveTo>
                        <a:lnTo>
                          <a:pt x="23" y="80"/>
                        </a:lnTo>
                        <a:lnTo>
                          <a:pt x="44" y="121"/>
                        </a:lnTo>
                        <a:lnTo>
                          <a:pt x="79" y="168"/>
                        </a:lnTo>
                        <a:lnTo>
                          <a:pt x="32" y="128"/>
                        </a:lnTo>
                        <a:lnTo>
                          <a:pt x="9" y="8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43" name="Group 258"/>
                <p:cNvGrpSpPr>
                  <a:grpSpLocks/>
                </p:cNvGrpSpPr>
                <p:nvPr/>
              </p:nvGrpSpPr>
              <p:grpSpPr bwMode="auto">
                <a:xfrm>
                  <a:off x="2529" y="2690"/>
                  <a:ext cx="101" cy="160"/>
                  <a:chOff x="2529" y="2690"/>
                  <a:chExt cx="101" cy="160"/>
                </a:xfrm>
              </p:grpSpPr>
              <p:sp>
                <p:nvSpPr>
                  <p:cNvPr id="4147" name="Freeform 259"/>
                  <p:cNvSpPr>
                    <a:spLocks/>
                  </p:cNvSpPr>
                  <p:nvPr/>
                </p:nvSpPr>
                <p:spPr bwMode="auto">
                  <a:xfrm>
                    <a:off x="2552" y="2715"/>
                    <a:ext cx="42" cy="23"/>
                  </a:xfrm>
                  <a:custGeom>
                    <a:avLst/>
                    <a:gdLst>
                      <a:gd name="T0" fmla="*/ 9 w 85"/>
                      <a:gd name="T1" fmla="*/ 0 h 67"/>
                      <a:gd name="T2" fmla="*/ 8 w 85"/>
                      <a:gd name="T3" fmla="*/ 0 h 67"/>
                      <a:gd name="T4" fmla="*/ 10 w 85"/>
                      <a:gd name="T5" fmla="*/ 1 h 67"/>
                      <a:gd name="T6" fmla="*/ 8 w 85"/>
                      <a:gd name="T7" fmla="*/ 1 h 67"/>
                      <a:gd name="T8" fmla="*/ 7 w 85"/>
                      <a:gd name="T9" fmla="*/ 1 h 67"/>
                      <a:gd name="T10" fmla="*/ 8 w 85"/>
                      <a:gd name="T11" fmla="*/ 2 h 67"/>
                      <a:gd name="T12" fmla="*/ 7 w 85"/>
                      <a:gd name="T13" fmla="*/ 2 h 67"/>
                      <a:gd name="T14" fmla="*/ 8 w 85"/>
                      <a:gd name="T15" fmla="*/ 3 h 67"/>
                      <a:gd name="T16" fmla="*/ 7 w 85"/>
                      <a:gd name="T17" fmla="*/ 2 h 67"/>
                      <a:gd name="T18" fmla="*/ 5 w 85"/>
                      <a:gd name="T19" fmla="*/ 2 h 67"/>
                      <a:gd name="T20" fmla="*/ 3 w 85"/>
                      <a:gd name="T21" fmla="*/ 1 h 67"/>
                      <a:gd name="T22" fmla="*/ 0 w 85"/>
                      <a:gd name="T23" fmla="*/ 1 h 67"/>
                      <a:gd name="T24" fmla="*/ 3 w 85"/>
                      <a:gd name="T25" fmla="*/ 0 h 67"/>
                      <a:gd name="T26" fmla="*/ 9 w 85"/>
                      <a:gd name="T27" fmla="*/ 0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67">
                        <a:moveTo>
                          <a:pt x="76" y="0"/>
                        </a:moveTo>
                        <a:lnTo>
                          <a:pt x="71" y="8"/>
                        </a:lnTo>
                        <a:lnTo>
                          <a:pt x="85" y="17"/>
                        </a:lnTo>
                        <a:lnTo>
                          <a:pt x="66" y="14"/>
                        </a:lnTo>
                        <a:lnTo>
                          <a:pt x="61" y="36"/>
                        </a:lnTo>
                        <a:lnTo>
                          <a:pt x="69" y="45"/>
                        </a:lnTo>
                        <a:lnTo>
                          <a:pt x="62" y="45"/>
                        </a:lnTo>
                        <a:lnTo>
                          <a:pt x="67" y="67"/>
                        </a:lnTo>
                        <a:lnTo>
                          <a:pt x="58" y="44"/>
                        </a:lnTo>
                        <a:lnTo>
                          <a:pt x="41" y="44"/>
                        </a:lnTo>
                        <a:lnTo>
                          <a:pt x="26" y="36"/>
                        </a:lnTo>
                        <a:lnTo>
                          <a:pt x="0" y="34"/>
                        </a:lnTo>
                        <a:lnTo>
                          <a:pt x="26" y="13"/>
                        </a:lnTo>
                        <a:lnTo>
                          <a:pt x="7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8" name="Freeform 260"/>
                  <p:cNvSpPr>
                    <a:spLocks/>
                  </p:cNvSpPr>
                  <p:nvPr/>
                </p:nvSpPr>
                <p:spPr bwMode="auto">
                  <a:xfrm>
                    <a:off x="2529" y="2690"/>
                    <a:ext cx="73" cy="15"/>
                  </a:xfrm>
                  <a:custGeom>
                    <a:avLst/>
                    <a:gdLst>
                      <a:gd name="T0" fmla="*/ 18 w 147"/>
                      <a:gd name="T1" fmla="*/ 1 h 45"/>
                      <a:gd name="T2" fmla="*/ 17 w 147"/>
                      <a:gd name="T3" fmla="*/ 2 h 45"/>
                      <a:gd name="T4" fmla="*/ 15 w 147"/>
                      <a:gd name="T5" fmla="*/ 2 h 45"/>
                      <a:gd name="T6" fmla="*/ 12 w 147"/>
                      <a:gd name="T7" fmla="*/ 1 h 45"/>
                      <a:gd name="T8" fmla="*/ 9 w 147"/>
                      <a:gd name="T9" fmla="*/ 1 h 45"/>
                      <a:gd name="T10" fmla="*/ 2 w 147"/>
                      <a:gd name="T11" fmla="*/ 1 h 45"/>
                      <a:gd name="T12" fmla="*/ 0 w 147"/>
                      <a:gd name="T13" fmla="*/ 1 h 45"/>
                      <a:gd name="T14" fmla="*/ 4 w 147"/>
                      <a:gd name="T15" fmla="*/ 0 h 45"/>
                      <a:gd name="T16" fmla="*/ 8 w 147"/>
                      <a:gd name="T17" fmla="*/ 0 h 45"/>
                      <a:gd name="T18" fmla="*/ 7 w 147"/>
                      <a:gd name="T19" fmla="*/ 0 h 45"/>
                      <a:gd name="T20" fmla="*/ 10 w 147"/>
                      <a:gd name="T21" fmla="*/ 0 h 45"/>
                      <a:gd name="T22" fmla="*/ 10 w 147"/>
                      <a:gd name="T23" fmla="*/ 0 h 45"/>
                      <a:gd name="T24" fmla="*/ 12 w 147"/>
                      <a:gd name="T25" fmla="*/ 0 h 45"/>
                      <a:gd name="T26" fmla="*/ 15 w 147"/>
                      <a:gd name="T27" fmla="*/ 0 h 45"/>
                      <a:gd name="T28" fmla="*/ 18 w 147"/>
                      <a:gd name="T29" fmla="*/ 1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7" h="45">
                        <a:moveTo>
                          <a:pt x="147" y="23"/>
                        </a:moveTo>
                        <a:lnTo>
                          <a:pt x="141" y="41"/>
                        </a:lnTo>
                        <a:lnTo>
                          <a:pt x="124" y="45"/>
                        </a:lnTo>
                        <a:lnTo>
                          <a:pt x="102" y="33"/>
                        </a:lnTo>
                        <a:lnTo>
                          <a:pt x="72" y="23"/>
                        </a:lnTo>
                        <a:lnTo>
                          <a:pt x="23" y="22"/>
                        </a:lnTo>
                        <a:lnTo>
                          <a:pt x="0" y="24"/>
                        </a:lnTo>
                        <a:lnTo>
                          <a:pt x="37" y="11"/>
                        </a:lnTo>
                        <a:lnTo>
                          <a:pt x="64" y="5"/>
                        </a:lnTo>
                        <a:lnTo>
                          <a:pt x="60" y="0"/>
                        </a:lnTo>
                        <a:lnTo>
                          <a:pt x="85" y="8"/>
                        </a:lnTo>
                        <a:lnTo>
                          <a:pt x="82" y="3"/>
                        </a:lnTo>
                        <a:lnTo>
                          <a:pt x="103" y="11"/>
                        </a:lnTo>
                        <a:lnTo>
                          <a:pt x="123" y="11"/>
                        </a:lnTo>
                        <a:lnTo>
                          <a:pt x="1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9" name="Freeform 261"/>
                  <p:cNvSpPr>
                    <a:spLocks/>
                  </p:cNvSpPr>
                  <p:nvPr/>
                </p:nvSpPr>
                <p:spPr bwMode="auto">
                  <a:xfrm>
                    <a:off x="2592" y="2821"/>
                    <a:ext cx="33" cy="24"/>
                  </a:xfrm>
                  <a:custGeom>
                    <a:avLst/>
                    <a:gdLst>
                      <a:gd name="T0" fmla="*/ 8 w 67"/>
                      <a:gd name="T1" fmla="*/ 0 h 70"/>
                      <a:gd name="T2" fmla="*/ 7 w 67"/>
                      <a:gd name="T3" fmla="*/ 0 h 70"/>
                      <a:gd name="T4" fmla="*/ 5 w 67"/>
                      <a:gd name="T5" fmla="*/ 0 h 70"/>
                      <a:gd name="T6" fmla="*/ 4 w 67"/>
                      <a:gd name="T7" fmla="*/ 0 h 70"/>
                      <a:gd name="T8" fmla="*/ 3 w 67"/>
                      <a:gd name="T9" fmla="*/ 1 h 70"/>
                      <a:gd name="T10" fmla="*/ 2 w 67"/>
                      <a:gd name="T11" fmla="*/ 1 h 70"/>
                      <a:gd name="T12" fmla="*/ 0 w 67"/>
                      <a:gd name="T13" fmla="*/ 1 h 70"/>
                      <a:gd name="T14" fmla="*/ 0 w 67"/>
                      <a:gd name="T15" fmla="*/ 1 h 70"/>
                      <a:gd name="T16" fmla="*/ 0 w 67"/>
                      <a:gd name="T17" fmla="*/ 1 h 70"/>
                      <a:gd name="T18" fmla="*/ 0 w 67"/>
                      <a:gd name="T19" fmla="*/ 2 h 70"/>
                      <a:gd name="T20" fmla="*/ 0 w 67"/>
                      <a:gd name="T21" fmla="*/ 2 h 70"/>
                      <a:gd name="T22" fmla="*/ 0 w 67"/>
                      <a:gd name="T23" fmla="*/ 3 h 70"/>
                      <a:gd name="T24" fmla="*/ 0 w 67"/>
                      <a:gd name="T25" fmla="*/ 2 h 70"/>
                      <a:gd name="T26" fmla="*/ 1 w 67"/>
                      <a:gd name="T27" fmla="*/ 1 h 70"/>
                      <a:gd name="T28" fmla="*/ 3 w 67"/>
                      <a:gd name="T29" fmla="*/ 1 h 70"/>
                      <a:gd name="T30" fmla="*/ 5 w 67"/>
                      <a:gd name="T31" fmla="*/ 1 h 70"/>
                      <a:gd name="T32" fmla="*/ 6 w 67"/>
                      <a:gd name="T33" fmla="*/ 1 h 70"/>
                      <a:gd name="T34" fmla="*/ 7 w 67"/>
                      <a:gd name="T35" fmla="*/ 1 h 70"/>
                      <a:gd name="T36" fmla="*/ 8 w 67"/>
                      <a:gd name="T37" fmla="*/ 0 h 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70">
                        <a:moveTo>
                          <a:pt x="67" y="8"/>
                        </a:moveTo>
                        <a:lnTo>
                          <a:pt x="56" y="3"/>
                        </a:lnTo>
                        <a:lnTo>
                          <a:pt x="47" y="0"/>
                        </a:lnTo>
                        <a:lnTo>
                          <a:pt x="39" y="9"/>
                        </a:lnTo>
                        <a:lnTo>
                          <a:pt x="28" y="18"/>
                        </a:lnTo>
                        <a:lnTo>
                          <a:pt x="17" y="26"/>
                        </a:lnTo>
                        <a:lnTo>
                          <a:pt x="7" y="30"/>
                        </a:lnTo>
                        <a:lnTo>
                          <a:pt x="5" y="22"/>
                        </a:lnTo>
                        <a:lnTo>
                          <a:pt x="2" y="39"/>
                        </a:lnTo>
                        <a:lnTo>
                          <a:pt x="0" y="53"/>
                        </a:lnTo>
                        <a:lnTo>
                          <a:pt x="0" y="62"/>
                        </a:lnTo>
                        <a:lnTo>
                          <a:pt x="4" y="70"/>
                        </a:lnTo>
                        <a:lnTo>
                          <a:pt x="3" y="56"/>
                        </a:lnTo>
                        <a:lnTo>
                          <a:pt x="8" y="39"/>
                        </a:lnTo>
                        <a:lnTo>
                          <a:pt x="28" y="32"/>
                        </a:lnTo>
                        <a:lnTo>
                          <a:pt x="40" y="37"/>
                        </a:lnTo>
                        <a:lnTo>
                          <a:pt x="51" y="39"/>
                        </a:lnTo>
                        <a:lnTo>
                          <a:pt x="63" y="23"/>
                        </a:lnTo>
                        <a:lnTo>
                          <a:pt x="67"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0" name="Freeform 262"/>
                  <p:cNvSpPr>
                    <a:spLocks/>
                  </p:cNvSpPr>
                  <p:nvPr/>
                </p:nvSpPr>
                <p:spPr bwMode="auto">
                  <a:xfrm>
                    <a:off x="2605" y="2846"/>
                    <a:ext cx="12" cy="4"/>
                  </a:xfrm>
                  <a:custGeom>
                    <a:avLst/>
                    <a:gdLst>
                      <a:gd name="T0" fmla="*/ 3 w 24"/>
                      <a:gd name="T1" fmla="*/ 0 h 12"/>
                      <a:gd name="T2" fmla="*/ 2 w 24"/>
                      <a:gd name="T3" fmla="*/ 0 h 12"/>
                      <a:gd name="T4" fmla="*/ 0 w 24"/>
                      <a:gd name="T5" fmla="*/ 0 h 12"/>
                      <a:gd name="T6" fmla="*/ 2 w 24"/>
                      <a:gd name="T7" fmla="*/ 0 h 12"/>
                      <a:gd name="T8" fmla="*/ 3 w 24"/>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2">
                        <a:moveTo>
                          <a:pt x="24" y="2"/>
                        </a:moveTo>
                        <a:lnTo>
                          <a:pt x="10" y="0"/>
                        </a:lnTo>
                        <a:lnTo>
                          <a:pt x="0" y="4"/>
                        </a:lnTo>
                        <a:lnTo>
                          <a:pt x="13" y="12"/>
                        </a:lnTo>
                        <a:lnTo>
                          <a:pt x="24"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1" name="Freeform 263"/>
                  <p:cNvSpPr>
                    <a:spLocks/>
                  </p:cNvSpPr>
                  <p:nvPr/>
                </p:nvSpPr>
                <p:spPr bwMode="auto">
                  <a:xfrm>
                    <a:off x="2616" y="2782"/>
                    <a:ext cx="14" cy="5"/>
                  </a:xfrm>
                  <a:custGeom>
                    <a:avLst/>
                    <a:gdLst>
                      <a:gd name="T0" fmla="*/ 4 w 27"/>
                      <a:gd name="T1" fmla="*/ 0 h 15"/>
                      <a:gd name="T2" fmla="*/ 2 w 27"/>
                      <a:gd name="T3" fmla="*/ 0 h 15"/>
                      <a:gd name="T4" fmla="*/ 1 w 27"/>
                      <a:gd name="T5" fmla="*/ 0 h 15"/>
                      <a:gd name="T6" fmla="*/ 0 w 27"/>
                      <a:gd name="T7" fmla="*/ 0 h 15"/>
                      <a:gd name="T8" fmla="*/ 1 w 27"/>
                      <a:gd name="T9" fmla="*/ 1 h 15"/>
                      <a:gd name="T10" fmla="*/ 2 w 27"/>
                      <a:gd name="T11" fmla="*/ 0 h 15"/>
                      <a:gd name="T12" fmla="*/ 4 w 27"/>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5">
                        <a:moveTo>
                          <a:pt x="27" y="0"/>
                        </a:moveTo>
                        <a:lnTo>
                          <a:pt x="13" y="0"/>
                        </a:lnTo>
                        <a:lnTo>
                          <a:pt x="2" y="5"/>
                        </a:lnTo>
                        <a:lnTo>
                          <a:pt x="0" y="13"/>
                        </a:lnTo>
                        <a:lnTo>
                          <a:pt x="6" y="15"/>
                        </a:lnTo>
                        <a:lnTo>
                          <a:pt x="14" y="1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2" name="Freeform 264"/>
                  <p:cNvSpPr>
                    <a:spLocks/>
                  </p:cNvSpPr>
                  <p:nvPr/>
                </p:nvSpPr>
                <p:spPr bwMode="auto">
                  <a:xfrm>
                    <a:off x="2603" y="2777"/>
                    <a:ext cx="6" cy="12"/>
                  </a:xfrm>
                  <a:custGeom>
                    <a:avLst/>
                    <a:gdLst>
                      <a:gd name="T0" fmla="*/ 0 w 13"/>
                      <a:gd name="T1" fmla="*/ 0 h 35"/>
                      <a:gd name="T2" fmla="*/ 0 w 13"/>
                      <a:gd name="T3" fmla="*/ 0 h 35"/>
                      <a:gd name="T4" fmla="*/ 0 w 13"/>
                      <a:gd name="T5" fmla="*/ 1 h 35"/>
                      <a:gd name="T6" fmla="*/ 1 w 13"/>
                      <a:gd name="T7" fmla="*/ 1 h 35"/>
                      <a:gd name="T8" fmla="*/ 0 w 13"/>
                      <a:gd name="T9" fmla="*/ 1 h 35"/>
                      <a:gd name="T10" fmla="*/ 0 w 13"/>
                      <a:gd name="T11" fmla="*/ 1 h 35"/>
                      <a:gd name="T12" fmla="*/ 0 w 13"/>
                      <a:gd name="T13" fmla="*/ 1 h 35"/>
                      <a:gd name="T14" fmla="*/ 0 w 13"/>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5">
                        <a:moveTo>
                          <a:pt x="5" y="0"/>
                        </a:moveTo>
                        <a:lnTo>
                          <a:pt x="3" y="12"/>
                        </a:lnTo>
                        <a:lnTo>
                          <a:pt x="7" y="28"/>
                        </a:lnTo>
                        <a:lnTo>
                          <a:pt x="13" y="35"/>
                        </a:lnTo>
                        <a:lnTo>
                          <a:pt x="4" y="30"/>
                        </a:lnTo>
                        <a:lnTo>
                          <a:pt x="0" y="24"/>
                        </a:lnTo>
                        <a:lnTo>
                          <a:pt x="0" y="16"/>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3" name="Freeform 265"/>
                  <p:cNvSpPr>
                    <a:spLocks/>
                  </p:cNvSpPr>
                  <p:nvPr/>
                </p:nvSpPr>
                <p:spPr bwMode="auto">
                  <a:xfrm>
                    <a:off x="2564" y="2722"/>
                    <a:ext cx="9" cy="4"/>
                  </a:xfrm>
                  <a:custGeom>
                    <a:avLst/>
                    <a:gdLst>
                      <a:gd name="T0" fmla="*/ 3 w 18"/>
                      <a:gd name="T1" fmla="*/ 0 h 12"/>
                      <a:gd name="T2" fmla="*/ 3 w 18"/>
                      <a:gd name="T3" fmla="*/ 0 h 12"/>
                      <a:gd name="T4" fmla="*/ 2 w 18"/>
                      <a:gd name="T5" fmla="*/ 0 h 12"/>
                      <a:gd name="T6" fmla="*/ 1 w 18"/>
                      <a:gd name="T7" fmla="*/ 0 h 12"/>
                      <a:gd name="T8" fmla="*/ 0 w 18"/>
                      <a:gd name="T9" fmla="*/ 0 h 12"/>
                      <a:gd name="T10" fmla="*/ 1 w 18"/>
                      <a:gd name="T11" fmla="*/ 0 h 12"/>
                      <a:gd name="T12" fmla="*/ 3 w 18"/>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2">
                        <a:moveTo>
                          <a:pt x="18" y="0"/>
                        </a:moveTo>
                        <a:lnTo>
                          <a:pt x="18" y="12"/>
                        </a:lnTo>
                        <a:lnTo>
                          <a:pt x="11" y="9"/>
                        </a:lnTo>
                        <a:lnTo>
                          <a:pt x="5" y="8"/>
                        </a:lnTo>
                        <a:lnTo>
                          <a:pt x="0" y="8"/>
                        </a:lnTo>
                        <a:lnTo>
                          <a:pt x="6" y="2"/>
                        </a:lnTo>
                        <a:lnTo>
                          <a:pt x="18"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44" name="Group 266"/>
                <p:cNvGrpSpPr>
                  <a:grpSpLocks/>
                </p:cNvGrpSpPr>
                <p:nvPr/>
              </p:nvGrpSpPr>
              <p:grpSpPr bwMode="auto">
                <a:xfrm>
                  <a:off x="2415" y="2702"/>
                  <a:ext cx="47" cy="76"/>
                  <a:chOff x="2415" y="2702"/>
                  <a:chExt cx="47" cy="76"/>
                </a:xfrm>
              </p:grpSpPr>
              <p:sp>
                <p:nvSpPr>
                  <p:cNvPr id="4145" name="Freeform 267"/>
                  <p:cNvSpPr>
                    <a:spLocks/>
                  </p:cNvSpPr>
                  <p:nvPr/>
                </p:nvSpPr>
                <p:spPr bwMode="auto">
                  <a:xfrm>
                    <a:off x="2425" y="2710"/>
                    <a:ext cx="29" cy="57"/>
                  </a:xfrm>
                  <a:custGeom>
                    <a:avLst/>
                    <a:gdLst>
                      <a:gd name="T0" fmla="*/ 8 w 58"/>
                      <a:gd name="T1" fmla="*/ 1 h 170"/>
                      <a:gd name="T2" fmla="*/ 5 w 58"/>
                      <a:gd name="T3" fmla="*/ 0 h 170"/>
                      <a:gd name="T4" fmla="*/ 3 w 58"/>
                      <a:gd name="T5" fmla="*/ 1 h 170"/>
                      <a:gd name="T6" fmla="*/ 1 w 58"/>
                      <a:gd name="T7" fmla="*/ 2 h 170"/>
                      <a:gd name="T8" fmla="*/ 1 w 58"/>
                      <a:gd name="T9" fmla="*/ 3 h 170"/>
                      <a:gd name="T10" fmla="*/ 1 w 58"/>
                      <a:gd name="T11" fmla="*/ 4 h 170"/>
                      <a:gd name="T12" fmla="*/ 2 w 58"/>
                      <a:gd name="T13" fmla="*/ 5 h 170"/>
                      <a:gd name="T14" fmla="*/ 4 w 58"/>
                      <a:gd name="T15" fmla="*/ 4 h 170"/>
                      <a:gd name="T16" fmla="*/ 5 w 58"/>
                      <a:gd name="T17" fmla="*/ 3 h 170"/>
                      <a:gd name="T18" fmla="*/ 7 w 58"/>
                      <a:gd name="T19" fmla="*/ 2 h 170"/>
                      <a:gd name="T20" fmla="*/ 5 w 58"/>
                      <a:gd name="T21" fmla="*/ 4 h 170"/>
                      <a:gd name="T22" fmla="*/ 3 w 58"/>
                      <a:gd name="T23" fmla="*/ 4 h 170"/>
                      <a:gd name="T24" fmla="*/ 3 w 58"/>
                      <a:gd name="T25" fmla="*/ 5 h 170"/>
                      <a:gd name="T26" fmla="*/ 4 w 58"/>
                      <a:gd name="T27" fmla="*/ 6 h 170"/>
                      <a:gd name="T28" fmla="*/ 5 w 58"/>
                      <a:gd name="T29" fmla="*/ 6 h 170"/>
                      <a:gd name="T30" fmla="*/ 2 w 58"/>
                      <a:gd name="T31" fmla="*/ 6 h 170"/>
                      <a:gd name="T32" fmla="*/ 1 w 58"/>
                      <a:gd name="T33" fmla="*/ 5 h 170"/>
                      <a:gd name="T34" fmla="*/ 0 w 58"/>
                      <a:gd name="T35" fmla="*/ 3 h 170"/>
                      <a:gd name="T36" fmla="*/ 1 w 58"/>
                      <a:gd name="T37" fmla="*/ 1 h 170"/>
                      <a:gd name="T38" fmla="*/ 2 w 58"/>
                      <a:gd name="T39" fmla="*/ 0 h 170"/>
                      <a:gd name="T40" fmla="*/ 5 w 58"/>
                      <a:gd name="T41" fmla="*/ 0 h 170"/>
                      <a:gd name="T42" fmla="*/ 7 w 58"/>
                      <a:gd name="T43" fmla="*/ 0 h 170"/>
                      <a:gd name="T44" fmla="*/ 8 w 58"/>
                      <a:gd name="T45" fmla="*/ 1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8" h="170">
                        <a:moveTo>
                          <a:pt x="58" y="33"/>
                        </a:moveTo>
                        <a:lnTo>
                          <a:pt x="40" y="13"/>
                        </a:lnTo>
                        <a:lnTo>
                          <a:pt x="19" y="18"/>
                        </a:lnTo>
                        <a:lnTo>
                          <a:pt x="8" y="45"/>
                        </a:lnTo>
                        <a:lnTo>
                          <a:pt x="5" y="83"/>
                        </a:lnTo>
                        <a:lnTo>
                          <a:pt x="8" y="114"/>
                        </a:lnTo>
                        <a:lnTo>
                          <a:pt x="15" y="139"/>
                        </a:lnTo>
                        <a:lnTo>
                          <a:pt x="25" y="101"/>
                        </a:lnTo>
                        <a:lnTo>
                          <a:pt x="34" y="79"/>
                        </a:lnTo>
                        <a:lnTo>
                          <a:pt x="55" y="66"/>
                        </a:lnTo>
                        <a:lnTo>
                          <a:pt x="39" y="95"/>
                        </a:lnTo>
                        <a:lnTo>
                          <a:pt x="23" y="120"/>
                        </a:lnTo>
                        <a:lnTo>
                          <a:pt x="21" y="146"/>
                        </a:lnTo>
                        <a:lnTo>
                          <a:pt x="28" y="166"/>
                        </a:lnTo>
                        <a:lnTo>
                          <a:pt x="38" y="170"/>
                        </a:lnTo>
                        <a:lnTo>
                          <a:pt x="12" y="163"/>
                        </a:lnTo>
                        <a:lnTo>
                          <a:pt x="1" y="127"/>
                        </a:lnTo>
                        <a:lnTo>
                          <a:pt x="0" y="80"/>
                        </a:lnTo>
                        <a:lnTo>
                          <a:pt x="1" y="37"/>
                        </a:lnTo>
                        <a:lnTo>
                          <a:pt x="15" y="10"/>
                        </a:lnTo>
                        <a:lnTo>
                          <a:pt x="33" y="0"/>
                        </a:lnTo>
                        <a:lnTo>
                          <a:pt x="50" y="6"/>
                        </a:lnTo>
                        <a:lnTo>
                          <a:pt x="58"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268"/>
                  <p:cNvSpPr>
                    <a:spLocks/>
                  </p:cNvSpPr>
                  <p:nvPr/>
                </p:nvSpPr>
                <p:spPr bwMode="auto">
                  <a:xfrm>
                    <a:off x="2415" y="2702"/>
                    <a:ext cx="47" cy="76"/>
                  </a:xfrm>
                  <a:custGeom>
                    <a:avLst/>
                    <a:gdLst>
                      <a:gd name="T0" fmla="*/ 11 w 95"/>
                      <a:gd name="T1" fmla="*/ 2 h 228"/>
                      <a:gd name="T2" fmla="*/ 10 w 95"/>
                      <a:gd name="T3" fmla="*/ 1 h 228"/>
                      <a:gd name="T4" fmla="*/ 7 w 95"/>
                      <a:gd name="T5" fmla="*/ 0 h 228"/>
                      <a:gd name="T6" fmla="*/ 3 w 95"/>
                      <a:gd name="T7" fmla="*/ 1 h 228"/>
                      <a:gd name="T8" fmla="*/ 1 w 95"/>
                      <a:gd name="T9" fmla="*/ 1 h 228"/>
                      <a:gd name="T10" fmla="*/ 0 w 95"/>
                      <a:gd name="T11" fmla="*/ 3 h 228"/>
                      <a:gd name="T12" fmla="*/ 0 w 95"/>
                      <a:gd name="T13" fmla="*/ 4 h 228"/>
                      <a:gd name="T14" fmla="*/ 1 w 95"/>
                      <a:gd name="T15" fmla="*/ 4 h 228"/>
                      <a:gd name="T16" fmla="*/ 1 w 95"/>
                      <a:gd name="T17" fmla="*/ 5 h 228"/>
                      <a:gd name="T18" fmla="*/ 2 w 95"/>
                      <a:gd name="T19" fmla="*/ 7 h 228"/>
                      <a:gd name="T20" fmla="*/ 4 w 95"/>
                      <a:gd name="T21" fmla="*/ 8 h 228"/>
                      <a:gd name="T22" fmla="*/ 6 w 95"/>
                      <a:gd name="T23" fmla="*/ 8 h 228"/>
                      <a:gd name="T24" fmla="*/ 8 w 95"/>
                      <a:gd name="T25" fmla="*/ 8 h 228"/>
                      <a:gd name="T26" fmla="*/ 8 w 95"/>
                      <a:gd name="T27" fmla="*/ 8 h 228"/>
                      <a:gd name="T28" fmla="*/ 6 w 95"/>
                      <a:gd name="T29" fmla="*/ 8 h 228"/>
                      <a:gd name="T30" fmla="*/ 4 w 95"/>
                      <a:gd name="T31" fmla="*/ 8 h 228"/>
                      <a:gd name="T32" fmla="*/ 2 w 95"/>
                      <a:gd name="T33" fmla="*/ 8 h 228"/>
                      <a:gd name="T34" fmla="*/ 0 w 95"/>
                      <a:gd name="T35" fmla="*/ 7 h 228"/>
                      <a:gd name="T36" fmla="*/ 0 w 95"/>
                      <a:gd name="T37" fmla="*/ 5 h 228"/>
                      <a:gd name="T38" fmla="*/ 0 w 95"/>
                      <a:gd name="T39" fmla="*/ 3 h 228"/>
                      <a:gd name="T40" fmla="*/ 0 w 95"/>
                      <a:gd name="T41" fmla="*/ 2 h 228"/>
                      <a:gd name="T42" fmla="*/ 1 w 95"/>
                      <a:gd name="T43" fmla="*/ 1 h 228"/>
                      <a:gd name="T44" fmla="*/ 2 w 95"/>
                      <a:gd name="T45" fmla="*/ 0 h 228"/>
                      <a:gd name="T46" fmla="*/ 5 w 95"/>
                      <a:gd name="T47" fmla="*/ 0 h 228"/>
                      <a:gd name="T48" fmla="*/ 10 w 95"/>
                      <a:gd name="T49" fmla="*/ 0 h 228"/>
                      <a:gd name="T50" fmla="*/ 11 w 95"/>
                      <a:gd name="T51" fmla="*/ 1 h 228"/>
                      <a:gd name="T52" fmla="*/ 11 w 95"/>
                      <a:gd name="T53" fmla="*/ 2 h 2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228">
                        <a:moveTo>
                          <a:pt x="95" y="55"/>
                        </a:moveTo>
                        <a:lnTo>
                          <a:pt x="80" y="19"/>
                        </a:lnTo>
                        <a:lnTo>
                          <a:pt x="56" y="9"/>
                        </a:lnTo>
                        <a:lnTo>
                          <a:pt x="25" y="15"/>
                        </a:lnTo>
                        <a:lnTo>
                          <a:pt x="15" y="36"/>
                        </a:lnTo>
                        <a:lnTo>
                          <a:pt x="7" y="70"/>
                        </a:lnTo>
                        <a:lnTo>
                          <a:pt x="7" y="99"/>
                        </a:lnTo>
                        <a:lnTo>
                          <a:pt x="11" y="118"/>
                        </a:lnTo>
                        <a:lnTo>
                          <a:pt x="11" y="146"/>
                        </a:lnTo>
                        <a:lnTo>
                          <a:pt x="16" y="177"/>
                        </a:lnTo>
                        <a:lnTo>
                          <a:pt x="36" y="210"/>
                        </a:lnTo>
                        <a:lnTo>
                          <a:pt x="49" y="210"/>
                        </a:lnTo>
                        <a:lnTo>
                          <a:pt x="66" y="210"/>
                        </a:lnTo>
                        <a:lnTo>
                          <a:pt x="66" y="215"/>
                        </a:lnTo>
                        <a:lnTo>
                          <a:pt x="54" y="228"/>
                        </a:lnTo>
                        <a:lnTo>
                          <a:pt x="39" y="225"/>
                        </a:lnTo>
                        <a:lnTo>
                          <a:pt x="21" y="214"/>
                        </a:lnTo>
                        <a:lnTo>
                          <a:pt x="5" y="180"/>
                        </a:lnTo>
                        <a:lnTo>
                          <a:pt x="4" y="127"/>
                        </a:lnTo>
                        <a:lnTo>
                          <a:pt x="0" y="92"/>
                        </a:lnTo>
                        <a:lnTo>
                          <a:pt x="0" y="62"/>
                        </a:lnTo>
                        <a:lnTo>
                          <a:pt x="9" y="32"/>
                        </a:lnTo>
                        <a:lnTo>
                          <a:pt x="19" y="9"/>
                        </a:lnTo>
                        <a:lnTo>
                          <a:pt x="44" y="0"/>
                        </a:lnTo>
                        <a:lnTo>
                          <a:pt x="80" y="5"/>
                        </a:lnTo>
                        <a:lnTo>
                          <a:pt x="93" y="19"/>
                        </a:lnTo>
                        <a:lnTo>
                          <a:pt x="95" y="5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12" name="Freeform 269"/>
              <p:cNvSpPr>
                <a:spLocks/>
              </p:cNvSpPr>
              <p:nvPr/>
            </p:nvSpPr>
            <p:spPr bwMode="auto">
              <a:xfrm>
                <a:off x="2220" y="2858"/>
                <a:ext cx="895" cy="1021"/>
              </a:xfrm>
              <a:custGeom>
                <a:avLst/>
                <a:gdLst>
                  <a:gd name="T0" fmla="*/ 33 w 1789"/>
                  <a:gd name="T1" fmla="*/ 0 h 3063"/>
                  <a:gd name="T2" fmla="*/ 67 w 1789"/>
                  <a:gd name="T3" fmla="*/ 12 h 3063"/>
                  <a:gd name="T4" fmla="*/ 79 w 1789"/>
                  <a:gd name="T5" fmla="*/ 21 h 3063"/>
                  <a:gd name="T6" fmla="*/ 98 w 1789"/>
                  <a:gd name="T7" fmla="*/ 34 h 3063"/>
                  <a:gd name="T8" fmla="*/ 102 w 1789"/>
                  <a:gd name="T9" fmla="*/ 40 h 3063"/>
                  <a:gd name="T10" fmla="*/ 100 w 1789"/>
                  <a:gd name="T11" fmla="*/ 46 h 3063"/>
                  <a:gd name="T12" fmla="*/ 99 w 1789"/>
                  <a:gd name="T13" fmla="*/ 51 h 3063"/>
                  <a:gd name="T14" fmla="*/ 155 w 1789"/>
                  <a:gd name="T15" fmla="*/ 55 h 3063"/>
                  <a:gd name="T16" fmla="*/ 172 w 1789"/>
                  <a:gd name="T17" fmla="*/ 57 h 3063"/>
                  <a:gd name="T18" fmla="*/ 174 w 1789"/>
                  <a:gd name="T19" fmla="*/ 62 h 3063"/>
                  <a:gd name="T20" fmla="*/ 142 w 1789"/>
                  <a:gd name="T21" fmla="*/ 64 h 3063"/>
                  <a:gd name="T22" fmla="*/ 111 w 1789"/>
                  <a:gd name="T23" fmla="*/ 65 h 3063"/>
                  <a:gd name="T24" fmla="*/ 100 w 1789"/>
                  <a:gd name="T25" fmla="*/ 70 h 3063"/>
                  <a:gd name="T26" fmla="*/ 98 w 1789"/>
                  <a:gd name="T27" fmla="*/ 76 h 3063"/>
                  <a:gd name="T28" fmla="*/ 103 w 1789"/>
                  <a:gd name="T29" fmla="*/ 79 h 3063"/>
                  <a:gd name="T30" fmla="*/ 117 w 1789"/>
                  <a:gd name="T31" fmla="*/ 80 h 3063"/>
                  <a:gd name="T32" fmla="*/ 131 w 1789"/>
                  <a:gd name="T33" fmla="*/ 83 h 3063"/>
                  <a:gd name="T34" fmla="*/ 192 w 1789"/>
                  <a:gd name="T35" fmla="*/ 92 h 3063"/>
                  <a:gd name="T36" fmla="*/ 208 w 1789"/>
                  <a:gd name="T37" fmla="*/ 97 h 3063"/>
                  <a:gd name="T38" fmla="*/ 224 w 1789"/>
                  <a:gd name="T39" fmla="*/ 113 h 3063"/>
                  <a:gd name="T40" fmla="*/ 112 w 1789"/>
                  <a:gd name="T41" fmla="*/ 110 h 3063"/>
                  <a:gd name="T42" fmla="*/ 49 w 1789"/>
                  <a:gd name="T43" fmla="*/ 110 h 3063"/>
                  <a:gd name="T44" fmla="*/ 19 w 1789"/>
                  <a:gd name="T45" fmla="*/ 109 h 3063"/>
                  <a:gd name="T46" fmla="*/ 6 w 1789"/>
                  <a:gd name="T47" fmla="*/ 105 h 3063"/>
                  <a:gd name="T48" fmla="*/ 2 w 1789"/>
                  <a:gd name="T49" fmla="*/ 98 h 3063"/>
                  <a:gd name="T50" fmla="*/ 9 w 1789"/>
                  <a:gd name="T51" fmla="*/ 86 h 3063"/>
                  <a:gd name="T52" fmla="*/ 17 w 1789"/>
                  <a:gd name="T53" fmla="*/ 76 h 3063"/>
                  <a:gd name="T54" fmla="*/ 15 w 1789"/>
                  <a:gd name="T55" fmla="*/ 69 h 3063"/>
                  <a:gd name="T56" fmla="*/ 16 w 1789"/>
                  <a:gd name="T57" fmla="*/ 61 h 3063"/>
                  <a:gd name="T58" fmla="*/ 3 w 1789"/>
                  <a:gd name="T59" fmla="*/ 44 h 3063"/>
                  <a:gd name="T60" fmla="*/ 0 w 1789"/>
                  <a:gd name="T61" fmla="*/ 27 h 3063"/>
                  <a:gd name="T62" fmla="*/ 5 w 1789"/>
                  <a:gd name="T63" fmla="*/ 19 h 3063"/>
                  <a:gd name="T64" fmla="*/ 14 w 1789"/>
                  <a:gd name="T65" fmla="*/ 11 h 30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89" h="3063">
                    <a:moveTo>
                      <a:pt x="224" y="159"/>
                    </a:moveTo>
                    <a:lnTo>
                      <a:pt x="263" y="0"/>
                    </a:lnTo>
                    <a:lnTo>
                      <a:pt x="567" y="198"/>
                    </a:lnTo>
                    <a:lnTo>
                      <a:pt x="535" y="323"/>
                    </a:lnTo>
                    <a:lnTo>
                      <a:pt x="577" y="445"/>
                    </a:lnTo>
                    <a:lnTo>
                      <a:pt x="625" y="559"/>
                    </a:lnTo>
                    <a:lnTo>
                      <a:pt x="693" y="756"/>
                    </a:lnTo>
                    <a:lnTo>
                      <a:pt x="780" y="923"/>
                    </a:lnTo>
                    <a:lnTo>
                      <a:pt x="807" y="1021"/>
                    </a:lnTo>
                    <a:lnTo>
                      <a:pt x="813" y="1086"/>
                    </a:lnTo>
                    <a:lnTo>
                      <a:pt x="811" y="1161"/>
                    </a:lnTo>
                    <a:lnTo>
                      <a:pt x="799" y="1230"/>
                    </a:lnTo>
                    <a:lnTo>
                      <a:pt x="787" y="1291"/>
                    </a:lnTo>
                    <a:lnTo>
                      <a:pt x="787" y="1364"/>
                    </a:lnTo>
                    <a:lnTo>
                      <a:pt x="1075" y="1460"/>
                    </a:lnTo>
                    <a:lnTo>
                      <a:pt x="1238" y="1485"/>
                    </a:lnTo>
                    <a:lnTo>
                      <a:pt x="1355" y="1474"/>
                    </a:lnTo>
                    <a:lnTo>
                      <a:pt x="1371" y="1531"/>
                    </a:lnTo>
                    <a:lnTo>
                      <a:pt x="1382" y="1593"/>
                    </a:lnTo>
                    <a:lnTo>
                      <a:pt x="1390" y="1663"/>
                    </a:lnTo>
                    <a:lnTo>
                      <a:pt x="1271" y="1717"/>
                    </a:lnTo>
                    <a:lnTo>
                      <a:pt x="1135" y="1739"/>
                    </a:lnTo>
                    <a:lnTo>
                      <a:pt x="1022" y="1739"/>
                    </a:lnTo>
                    <a:lnTo>
                      <a:pt x="886" y="1760"/>
                    </a:lnTo>
                    <a:lnTo>
                      <a:pt x="798" y="1739"/>
                    </a:lnTo>
                    <a:lnTo>
                      <a:pt x="798" y="1893"/>
                    </a:lnTo>
                    <a:lnTo>
                      <a:pt x="771" y="1979"/>
                    </a:lnTo>
                    <a:lnTo>
                      <a:pt x="783" y="2064"/>
                    </a:lnTo>
                    <a:lnTo>
                      <a:pt x="774" y="2124"/>
                    </a:lnTo>
                    <a:lnTo>
                      <a:pt x="822" y="2128"/>
                    </a:lnTo>
                    <a:lnTo>
                      <a:pt x="852" y="2157"/>
                    </a:lnTo>
                    <a:lnTo>
                      <a:pt x="930" y="2173"/>
                    </a:lnTo>
                    <a:lnTo>
                      <a:pt x="987" y="2226"/>
                    </a:lnTo>
                    <a:lnTo>
                      <a:pt x="1046" y="2248"/>
                    </a:lnTo>
                    <a:lnTo>
                      <a:pt x="1411" y="2420"/>
                    </a:lnTo>
                    <a:lnTo>
                      <a:pt x="1534" y="2482"/>
                    </a:lnTo>
                    <a:lnTo>
                      <a:pt x="1612" y="2527"/>
                    </a:lnTo>
                    <a:lnTo>
                      <a:pt x="1664" y="2632"/>
                    </a:lnTo>
                    <a:lnTo>
                      <a:pt x="1724" y="2793"/>
                    </a:lnTo>
                    <a:lnTo>
                      <a:pt x="1789" y="3063"/>
                    </a:lnTo>
                    <a:lnTo>
                      <a:pt x="1105" y="3062"/>
                    </a:lnTo>
                    <a:lnTo>
                      <a:pt x="895" y="2980"/>
                    </a:lnTo>
                    <a:lnTo>
                      <a:pt x="583" y="2972"/>
                    </a:lnTo>
                    <a:lnTo>
                      <a:pt x="387" y="2974"/>
                    </a:lnTo>
                    <a:lnTo>
                      <a:pt x="276" y="2980"/>
                    </a:lnTo>
                    <a:lnTo>
                      <a:pt x="152" y="2937"/>
                    </a:lnTo>
                    <a:lnTo>
                      <a:pt x="108" y="2907"/>
                    </a:lnTo>
                    <a:lnTo>
                      <a:pt x="45" y="2823"/>
                    </a:lnTo>
                    <a:lnTo>
                      <a:pt x="31" y="2761"/>
                    </a:lnTo>
                    <a:lnTo>
                      <a:pt x="12" y="2637"/>
                    </a:lnTo>
                    <a:lnTo>
                      <a:pt x="25" y="2526"/>
                    </a:lnTo>
                    <a:lnTo>
                      <a:pt x="67" y="2330"/>
                    </a:lnTo>
                    <a:lnTo>
                      <a:pt x="122" y="2136"/>
                    </a:lnTo>
                    <a:lnTo>
                      <a:pt x="131" y="2060"/>
                    </a:lnTo>
                    <a:lnTo>
                      <a:pt x="113" y="2007"/>
                    </a:lnTo>
                    <a:lnTo>
                      <a:pt x="119" y="1853"/>
                    </a:lnTo>
                    <a:lnTo>
                      <a:pt x="137" y="1788"/>
                    </a:lnTo>
                    <a:lnTo>
                      <a:pt x="126" y="1648"/>
                    </a:lnTo>
                    <a:lnTo>
                      <a:pt x="85" y="1452"/>
                    </a:lnTo>
                    <a:lnTo>
                      <a:pt x="24" y="1184"/>
                    </a:lnTo>
                    <a:lnTo>
                      <a:pt x="0" y="943"/>
                    </a:lnTo>
                    <a:lnTo>
                      <a:pt x="0" y="740"/>
                    </a:lnTo>
                    <a:lnTo>
                      <a:pt x="15" y="591"/>
                    </a:lnTo>
                    <a:lnTo>
                      <a:pt x="39" y="505"/>
                    </a:lnTo>
                    <a:lnTo>
                      <a:pt x="72" y="399"/>
                    </a:lnTo>
                    <a:lnTo>
                      <a:pt x="110" y="289"/>
                    </a:lnTo>
                    <a:lnTo>
                      <a:pt x="224" y="159"/>
                    </a:lnTo>
                    <a:close/>
                  </a:path>
                </a:pathLst>
              </a:custGeom>
              <a:solidFill>
                <a:schemeClr val="accent1"/>
              </a:solidFill>
              <a:ln w="6350">
                <a:solidFill>
                  <a:srgbClr val="000000"/>
                </a:solidFill>
                <a:prstDash val="solid"/>
                <a:round/>
                <a:headEnd/>
                <a:tailEnd/>
              </a:ln>
            </p:spPr>
            <p:txBody>
              <a:bodyPr/>
              <a:lstStyle/>
              <a:p>
                <a:endParaRPr lang="zh-CN" altLang="en-US"/>
              </a:p>
            </p:txBody>
          </p:sp>
          <p:grpSp>
            <p:nvGrpSpPr>
              <p:cNvPr id="4113" name="Group 270"/>
              <p:cNvGrpSpPr>
                <a:grpSpLocks/>
              </p:cNvGrpSpPr>
              <p:nvPr/>
            </p:nvGrpSpPr>
            <p:grpSpPr bwMode="auto">
              <a:xfrm>
                <a:off x="2871" y="3282"/>
                <a:ext cx="268" cy="126"/>
                <a:chOff x="2871" y="3282"/>
                <a:chExt cx="268" cy="126"/>
              </a:xfrm>
            </p:grpSpPr>
            <p:sp>
              <p:nvSpPr>
                <p:cNvPr id="4134" name="Freeform 271"/>
                <p:cNvSpPr>
                  <a:spLocks/>
                </p:cNvSpPr>
                <p:nvPr/>
              </p:nvSpPr>
              <p:spPr bwMode="auto">
                <a:xfrm>
                  <a:off x="2871" y="3282"/>
                  <a:ext cx="268" cy="126"/>
                </a:xfrm>
                <a:custGeom>
                  <a:avLst/>
                  <a:gdLst>
                    <a:gd name="T0" fmla="*/ 0 w 535"/>
                    <a:gd name="T1" fmla="*/ 8 h 378"/>
                    <a:gd name="T2" fmla="*/ 9 w 535"/>
                    <a:gd name="T3" fmla="*/ 8 h 378"/>
                    <a:gd name="T4" fmla="*/ 12 w 535"/>
                    <a:gd name="T5" fmla="*/ 7 h 378"/>
                    <a:gd name="T6" fmla="*/ 13 w 535"/>
                    <a:gd name="T7" fmla="*/ 7 h 378"/>
                    <a:gd name="T8" fmla="*/ 16 w 535"/>
                    <a:gd name="T9" fmla="*/ 6 h 378"/>
                    <a:gd name="T10" fmla="*/ 20 w 535"/>
                    <a:gd name="T11" fmla="*/ 5 h 378"/>
                    <a:gd name="T12" fmla="*/ 27 w 535"/>
                    <a:gd name="T13" fmla="*/ 3 h 378"/>
                    <a:gd name="T14" fmla="*/ 28 w 535"/>
                    <a:gd name="T15" fmla="*/ 2 h 378"/>
                    <a:gd name="T16" fmla="*/ 30 w 535"/>
                    <a:gd name="T17" fmla="*/ 1 h 378"/>
                    <a:gd name="T18" fmla="*/ 34 w 535"/>
                    <a:gd name="T19" fmla="*/ 1 h 378"/>
                    <a:gd name="T20" fmla="*/ 46 w 535"/>
                    <a:gd name="T21" fmla="*/ 0 h 378"/>
                    <a:gd name="T22" fmla="*/ 49 w 535"/>
                    <a:gd name="T23" fmla="*/ 0 h 378"/>
                    <a:gd name="T24" fmla="*/ 52 w 535"/>
                    <a:gd name="T25" fmla="*/ 0 h 378"/>
                    <a:gd name="T26" fmla="*/ 53 w 535"/>
                    <a:gd name="T27" fmla="*/ 1 h 378"/>
                    <a:gd name="T28" fmla="*/ 57 w 535"/>
                    <a:gd name="T29" fmla="*/ 2 h 378"/>
                    <a:gd name="T30" fmla="*/ 59 w 535"/>
                    <a:gd name="T31" fmla="*/ 2 h 378"/>
                    <a:gd name="T32" fmla="*/ 62 w 535"/>
                    <a:gd name="T33" fmla="*/ 2 h 378"/>
                    <a:gd name="T34" fmla="*/ 63 w 535"/>
                    <a:gd name="T35" fmla="*/ 2 h 378"/>
                    <a:gd name="T36" fmla="*/ 64 w 535"/>
                    <a:gd name="T37" fmla="*/ 3 h 378"/>
                    <a:gd name="T38" fmla="*/ 65 w 535"/>
                    <a:gd name="T39" fmla="*/ 4 h 378"/>
                    <a:gd name="T40" fmla="*/ 66 w 535"/>
                    <a:gd name="T41" fmla="*/ 4 h 378"/>
                    <a:gd name="T42" fmla="*/ 66 w 535"/>
                    <a:gd name="T43" fmla="*/ 5 h 378"/>
                    <a:gd name="T44" fmla="*/ 67 w 535"/>
                    <a:gd name="T45" fmla="*/ 5 h 378"/>
                    <a:gd name="T46" fmla="*/ 66 w 535"/>
                    <a:gd name="T47" fmla="*/ 6 h 378"/>
                    <a:gd name="T48" fmla="*/ 65 w 535"/>
                    <a:gd name="T49" fmla="*/ 6 h 378"/>
                    <a:gd name="T50" fmla="*/ 63 w 535"/>
                    <a:gd name="T51" fmla="*/ 6 h 378"/>
                    <a:gd name="T52" fmla="*/ 61 w 535"/>
                    <a:gd name="T53" fmla="*/ 6 h 378"/>
                    <a:gd name="T54" fmla="*/ 59 w 535"/>
                    <a:gd name="T55" fmla="*/ 5 h 378"/>
                    <a:gd name="T56" fmla="*/ 58 w 535"/>
                    <a:gd name="T57" fmla="*/ 5 h 378"/>
                    <a:gd name="T58" fmla="*/ 56 w 535"/>
                    <a:gd name="T59" fmla="*/ 5 h 378"/>
                    <a:gd name="T60" fmla="*/ 53 w 535"/>
                    <a:gd name="T61" fmla="*/ 5 h 378"/>
                    <a:gd name="T62" fmla="*/ 51 w 535"/>
                    <a:gd name="T63" fmla="*/ 5 h 378"/>
                    <a:gd name="T64" fmla="*/ 48 w 535"/>
                    <a:gd name="T65" fmla="*/ 5 h 378"/>
                    <a:gd name="T66" fmla="*/ 53 w 535"/>
                    <a:gd name="T67" fmla="*/ 6 h 378"/>
                    <a:gd name="T68" fmla="*/ 57 w 535"/>
                    <a:gd name="T69" fmla="*/ 6 h 378"/>
                    <a:gd name="T70" fmla="*/ 61 w 535"/>
                    <a:gd name="T71" fmla="*/ 7 h 378"/>
                    <a:gd name="T72" fmla="*/ 63 w 535"/>
                    <a:gd name="T73" fmla="*/ 7 h 378"/>
                    <a:gd name="T74" fmla="*/ 63 w 535"/>
                    <a:gd name="T75" fmla="*/ 8 h 378"/>
                    <a:gd name="T76" fmla="*/ 62 w 535"/>
                    <a:gd name="T77" fmla="*/ 8 h 378"/>
                    <a:gd name="T78" fmla="*/ 61 w 535"/>
                    <a:gd name="T79" fmla="*/ 8 h 378"/>
                    <a:gd name="T80" fmla="*/ 59 w 535"/>
                    <a:gd name="T81" fmla="*/ 8 h 378"/>
                    <a:gd name="T82" fmla="*/ 53 w 535"/>
                    <a:gd name="T83" fmla="*/ 8 h 378"/>
                    <a:gd name="T84" fmla="*/ 47 w 535"/>
                    <a:gd name="T85" fmla="*/ 8 h 378"/>
                    <a:gd name="T86" fmla="*/ 43 w 535"/>
                    <a:gd name="T87" fmla="*/ 8 h 378"/>
                    <a:gd name="T88" fmla="*/ 41 w 535"/>
                    <a:gd name="T89" fmla="*/ 8 h 378"/>
                    <a:gd name="T90" fmla="*/ 38 w 535"/>
                    <a:gd name="T91" fmla="*/ 9 h 378"/>
                    <a:gd name="T92" fmla="*/ 36 w 535"/>
                    <a:gd name="T93" fmla="*/ 10 h 378"/>
                    <a:gd name="T94" fmla="*/ 34 w 535"/>
                    <a:gd name="T95" fmla="*/ 11 h 378"/>
                    <a:gd name="T96" fmla="*/ 32 w 535"/>
                    <a:gd name="T97" fmla="*/ 12 h 378"/>
                    <a:gd name="T98" fmla="*/ 29 w 535"/>
                    <a:gd name="T99" fmla="*/ 12 h 378"/>
                    <a:gd name="T100" fmla="*/ 26 w 535"/>
                    <a:gd name="T101" fmla="*/ 12 h 378"/>
                    <a:gd name="T102" fmla="*/ 23 w 535"/>
                    <a:gd name="T103" fmla="*/ 12 h 378"/>
                    <a:gd name="T104" fmla="*/ 19 w 535"/>
                    <a:gd name="T105" fmla="*/ 13 h 378"/>
                    <a:gd name="T106" fmla="*/ 15 w 535"/>
                    <a:gd name="T107" fmla="*/ 13 h 378"/>
                    <a:gd name="T108" fmla="*/ 11 w 535"/>
                    <a:gd name="T109" fmla="*/ 13 h 378"/>
                    <a:gd name="T110" fmla="*/ 0 w 535"/>
                    <a:gd name="T111" fmla="*/ 14 h 378"/>
                    <a:gd name="T112" fmla="*/ 0 w 535"/>
                    <a:gd name="T113" fmla="*/ 8 h 3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5" h="378">
                      <a:moveTo>
                        <a:pt x="0" y="224"/>
                      </a:moveTo>
                      <a:lnTo>
                        <a:pt x="66" y="207"/>
                      </a:lnTo>
                      <a:lnTo>
                        <a:pt x="90" y="201"/>
                      </a:lnTo>
                      <a:lnTo>
                        <a:pt x="104" y="185"/>
                      </a:lnTo>
                      <a:lnTo>
                        <a:pt x="121" y="161"/>
                      </a:lnTo>
                      <a:lnTo>
                        <a:pt x="153" y="127"/>
                      </a:lnTo>
                      <a:lnTo>
                        <a:pt x="211" y="71"/>
                      </a:lnTo>
                      <a:lnTo>
                        <a:pt x="221" y="51"/>
                      </a:lnTo>
                      <a:lnTo>
                        <a:pt x="237" y="34"/>
                      </a:lnTo>
                      <a:lnTo>
                        <a:pt x="269" y="29"/>
                      </a:lnTo>
                      <a:lnTo>
                        <a:pt x="361" y="9"/>
                      </a:lnTo>
                      <a:lnTo>
                        <a:pt x="388" y="0"/>
                      </a:lnTo>
                      <a:lnTo>
                        <a:pt x="410" y="13"/>
                      </a:lnTo>
                      <a:lnTo>
                        <a:pt x="422" y="24"/>
                      </a:lnTo>
                      <a:lnTo>
                        <a:pt x="454" y="41"/>
                      </a:lnTo>
                      <a:lnTo>
                        <a:pt x="472" y="49"/>
                      </a:lnTo>
                      <a:lnTo>
                        <a:pt x="489" y="56"/>
                      </a:lnTo>
                      <a:lnTo>
                        <a:pt x="498" y="67"/>
                      </a:lnTo>
                      <a:lnTo>
                        <a:pt x="509" y="90"/>
                      </a:lnTo>
                      <a:lnTo>
                        <a:pt x="520" y="105"/>
                      </a:lnTo>
                      <a:lnTo>
                        <a:pt x="523" y="121"/>
                      </a:lnTo>
                      <a:lnTo>
                        <a:pt x="526" y="129"/>
                      </a:lnTo>
                      <a:lnTo>
                        <a:pt x="535" y="146"/>
                      </a:lnTo>
                      <a:lnTo>
                        <a:pt x="526" y="158"/>
                      </a:lnTo>
                      <a:lnTo>
                        <a:pt x="517" y="163"/>
                      </a:lnTo>
                      <a:lnTo>
                        <a:pt x="500" y="161"/>
                      </a:lnTo>
                      <a:lnTo>
                        <a:pt x="485" y="154"/>
                      </a:lnTo>
                      <a:lnTo>
                        <a:pt x="471" y="144"/>
                      </a:lnTo>
                      <a:lnTo>
                        <a:pt x="457" y="144"/>
                      </a:lnTo>
                      <a:lnTo>
                        <a:pt x="441" y="139"/>
                      </a:lnTo>
                      <a:lnTo>
                        <a:pt x="424" y="132"/>
                      </a:lnTo>
                      <a:lnTo>
                        <a:pt x="401" y="138"/>
                      </a:lnTo>
                      <a:lnTo>
                        <a:pt x="383" y="146"/>
                      </a:lnTo>
                      <a:lnTo>
                        <a:pt x="424" y="158"/>
                      </a:lnTo>
                      <a:lnTo>
                        <a:pt x="453" y="169"/>
                      </a:lnTo>
                      <a:lnTo>
                        <a:pt x="488" y="185"/>
                      </a:lnTo>
                      <a:lnTo>
                        <a:pt x="497" y="196"/>
                      </a:lnTo>
                      <a:lnTo>
                        <a:pt x="499" y="208"/>
                      </a:lnTo>
                      <a:lnTo>
                        <a:pt x="492" y="215"/>
                      </a:lnTo>
                      <a:lnTo>
                        <a:pt x="481" y="223"/>
                      </a:lnTo>
                      <a:lnTo>
                        <a:pt x="467" y="222"/>
                      </a:lnTo>
                      <a:lnTo>
                        <a:pt x="420" y="207"/>
                      </a:lnTo>
                      <a:lnTo>
                        <a:pt x="376" y="204"/>
                      </a:lnTo>
                      <a:lnTo>
                        <a:pt x="344" y="207"/>
                      </a:lnTo>
                      <a:lnTo>
                        <a:pt x="325" y="222"/>
                      </a:lnTo>
                      <a:lnTo>
                        <a:pt x="304" y="241"/>
                      </a:lnTo>
                      <a:lnTo>
                        <a:pt x="287" y="265"/>
                      </a:lnTo>
                      <a:lnTo>
                        <a:pt x="271" y="295"/>
                      </a:lnTo>
                      <a:lnTo>
                        <a:pt x="251" y="318"/>
                      </a:lnTo>
                      <a:lnTo>
                        <a:pt x="229" y="330"/>
                      </a:lnTo>
                      <a:lnTo>
                        <a:pt x="205" y="334"/>
                      </a:lnTo>
                      <a:lnTo>
                        <a:pt x="180" y="336"/>
                      </a:lnTo>
                      <a:lnTo>
                        <a:pt x="148" y="338"/>
                      </a:lnTo>
                      <a:lnTo>
                        <a:pt x="114" y="342"/>
                      </a:lnTo>
                      <a:lnTo>
                        <a:pt x="87" y="359"/>
                      </a:lnTo>
                      <a:lnTo>
                        <a:pt x="0" y="378"/>
                      </a:lnTo>
                      <a:lnTo>
                        <a:pt x="0" y="224"/>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35" name="Freeform 272"/>
                <p:cNvSpPr>
                  <a:spLocks/>
                </p:cNvSpPr>
                <p:nvPr/>
              </p:nvSpPr>
              <p:spPr bwMode="auto">
                <a:xfrm>
                  <a:off x="3040" y="3304"/>
                  <a:ext cx="85" cy="15"/>
                </a:xfrm>
                <a:custGeom>
                  <a:avLst/>
                  <a:gdLst>
                    <a:gd name="T0" fmla="*/ 22 w 170"/>
                    <a:gd name="T1" fmla="*/ 2 h 45"/>
                    <a:gd name="T2" fmla="*/ 18 w 170"/>
                    <a:gd name="T3" fmla="*/ 1 h 45"/>
                    <a:gd name="T4" fmla="*/ 15 w 170"/>
                    <a:gd name="T5" fmla="*/ 1 h 45"/>
                    <a:gd name="T6" fmla="*/ 11 w 170"/>
                    <a:gd name="T7" fmla="*/ 1 h 45"/>
                    <a:gd name="T8" fmla="*/ 8 w 170"/>
                    <a:gd name="T9" fmla="*/ 0 h 45"/>
                    <a:gd name="T10" fmla="*/ 4 w 170"/>
                    <a:gd name="T11" fmla="*/ 1 h 45"/>
                    <a:gd name="T12" fmla="*/ 0 w 170"/>
                    <a:gd name="T13" fmla="*/ 1 h 45"/>
                    <a:gd name="T14" fmla="*/ 5 w 170"/>
                    <a:gd name="T15" fmla="*/ 0 h 45"/>
                    <a:gd name="T16" fmla="*/ 10 w 170"/>
                    <a:gd name="T17" fmla="*/ 0 h 45"/>
                    <a:gd name="T18" fmla="*/ 15 w 170"/>
                    <a:gd name="T19" fmla="*/ 1 h 45"/>
                    <a:gd name="T20" fmla="*/ 18 w 170"/>
                    <a:gd name="T21" fmla="*/ 1 h 45"/>
                    <a:gd name="T22" fmla="*/ 21 w 170"/>
                    <a:gd name="T23" fmla="*/ 1 h 45"/>
                    <a:gd name="T24" fmla="*/ 22 w 170"/>
                    <a:gd name="T25" fmla="*/ 2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45">
                      <a:moveTo>
                        <a:pt x="170" y="45"/>
                      </a:moveTo>
                      <a:lnTo>
                        <a:pt x="141" y="30"/>
                      </a:lnTo>
                      <a:lnTo>
                        <a:pt x="118" y="25"/>
                      </a:lnTo>
                      <a:lnTo>
                        <a:pt x="88" y="15"/>
                      </a:lnTo>
                      <a:lnTo>
                        <a:pt x="64" y="8"/>
                      </a:lnTo>
                      <a:lnTo>
                        <a:pt x="27" y="14"/>
                      </a:lnTo>
                      <a:lnTo>
                        <a:pt x="0" y="15"/>
                      </a:lnTo>
                      <a:lnTo>
                        <a:pt x="39" y="7"/>
                      </a:lnTo>
                      <a:lnTo>
                        <a:pt x="74" y="0"/>
                      </a:lnTo>
                      <a:lnTo>
                        <a:pt x="117" y="21"/>
                      </a:lnTo>
                      <a:lnTo>
                        <a:pt x="140" y="25"/>
                      </a:lnTo>
                      <a:lnTo>
                        <a:pt x="168" y="40"/>
                      </a:lnTo>
                      <a:lnTo>
                        <a:pt x="17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6" name="Freeform 273"/>
                <p:cNvSpPr>
                  <a:spLocks/>
                </p:cNvSpPr>
                <p:nvPr/>
              </p:nvSpPr>
              <p:spPr bwMode="auto">
                <a:xfrm>
                  <a:off x="3007" y="3288"/>
                  <a:ext cx="72" cy="10"/>
                </a:xfrm>
                <a:custGeom>
                  <a:avLst/>
                  <a:gdLst>
                    <a:gd name="T0" fmla="*/ 13 w 143"/>
                    <a:gd name="T1" fmla="*/ 0 h 30"/>
                    <a:gd name="T2" fmla="*/ 16 w 143"/>
                    <a:gd name="T3" fmla="*/ 0 h 30"/>
                    <a:gd name="T4" fmla="*/ 18 w 143"/>
                    <a:gd name="T5" fmla="*/ 0 h 30"/>
                    <a:gd name="T6" fmla="*/ 16 w 143"/>
                    <a:gd name="T7" fmla="*/ 0 h 30"/>
                    <a:gd name="T8" fmla="*/ 14 w 143"/>
                    <a:gd name="T9" fmla="*/ 0 h 30"/>
                    <a:gd name="T10" fmla="*/ 8 w 143"/>
                    <a:gd name="T11" fmla="*/ 1 h 30"/>
                    <a:gd name="T12" fmla="*/ 5 w 143"/>
                    <a:gd name="T13" fmla="*/ 1 h 30"/>
                    <a:gd name="T14" fmla="*/ 1 w 143"/>
                    <a:gd name="T15" fmla="*/ 1 h 30"/>
                    <a:gd name="T16" fmla="*/ 0 w 143"/>
                    <a:gd name="T17" fmla="*/ 1 h 30"/>
                    <a:gd name="T18" fmla="*/ 4 w 143"/>
                    <a:gd name="T19" fmla="*/ 1 h 30"/>
                    <a:gd name="T20" fmla="*/ 9 w 143"/>
                    <a:gd name="T21" fmla="*/ 0 h 30"/>
                    <a:gd name="T22" fmla="*/ 13 w 143"/>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3" h="30">
                      <a:moveTo>
                        <a:pt x="103" y="0"/>
                      </a:moveTo>
                      <a:lnTo>
                        <a:pt x="121" y="0"/>
                      </a:lnTo>
                      <a:lnTo>
                        <a:pt x="143" y="10"/>
                      </a:lnTo>
                      <a:lnTo>
                        <a:pt x="128" y="8"/>
                      </a:lnTo>
                      <a:lnTo>
                        <a:pt x="106" y="3"/>
                      </a:lnTo>
                      <a:lnTo>
                        <a:pt x="60" y="18"/>
                      </a:lnTo>
                      <a:lnTo>
                        <a:pt x="33" y="25"/>
                      </a:lnTo>
                      <a:lnTo>
                        <a:pt x="5" y="30"/>
                      </a:lnTo>
                      <a:lnTo>
                        <a:pt x="0" y="26"/>
                      </a:lnTo>
                      <a:lnTo>
                        <a:pt x="31" y="19"/>
                      </a:lnTo>
                      <a:lnTo>
                        <a:pt x="69" y="10"/>
                      </a:lnTo>
                      <a:lnTo>
                        <a:pt x="10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7" name="Freeform 274"/>
                <p:cNvSpPr>
                  <a:spLocks/>
                </p:cNvSpPr>
                <p:nvPr/>
              </p:nvSpPr>
              <p:spPr bwMode="auto">
                <a:xfrm>
                  <a:off x="3036" y="3327"/>
                  <a:ext cx="29" cy="4"/>
                </a:xfrm>
                <a:custGeom>
                  <a:avLst/>
                  <a:gdLst>
                    <a:gd name="T0" fmla="*/ 8 w 58"/>
                    <a:gd name="T1" fmla="*/ 0 h 13"/>
                    <a:gd name="T2" fmla="*/ 7 w 58"/>
                    <a:gd name="T3" fmla="*/ 0 h 13"/>
                    <a:gd name="T4" fmla="*/ 4 w 58"/>
                    <a:gd name="T5" fmla="*/ 0 h 13"/>
                    <a:gd name="T6" fmla="*/ 1 w 58"/>
                    <a:gd name="T7" fmla="*/ 0 h 13"/>
                    <a:gd name="T8" fmla="*/ 0 w 58"/>
                    <a:gd name="T9" fmla="*/ 0 h 13"/>
                    <a:gd name="T10" fmla="*/ 2 w 58"/>
                    <a:gd name="T11" fmla="*/ 0 h 13"/>
                    <a:gd name="T12" fmla="*/ 8 w 58"/>
                    <a:gd name="T13" fmla="*/ 0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13">
                      <a:moveTo>
                        <a:pt x="58" y="7"/>
                      </a:moveTo>
                      <a:lnTo>
                        <a:pt x="51" y="13"/>
                      </a:lnTo>
                      <a:lnTo>
                        <a:pt x="31" y="9"/>
                      </a:lnTo>
                      <a:lnTo>
                        <a:pt x="7" y="9"/>
                      </a:lnTo>
                      <a:lnTo>
                        <a:pt x="0" y="0"/>
                      </a:lnTo>
                      <a:lnTo>
                        <a:pt x="16" y="3"/>
                      </a:lnTo>
                      <a:lnTo>
                        <a:pt x="58"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8" name="Freeform 275"/>
                <p:cNvSpPr>
                  <a:spLocks/>
                </p:cNvSpPr>
                <p:nvPr/>
              </p:nvSpPr>
              <p:spPr bwMode="auto">
                <a:xfrm>
                  <a:off x="3101" y="3346"/>
                  <a:ext cx="5" cy="5"/>
                </a:xfrm>
                <a:custGeom>
                  <a:avLst/>
                  <a:gdLst>
                    <a:gd name="T0" fmla="*/ 0 w 11"/>
                    <a:gd name="T1" fmla="*/ 0 h 15"/>
                    <a:gd name="T2" fmla="*/ 0 w 11"/>
                    <a:gd name="T3" fmla="*/ 0 h 15"/>
                    <a:gd name="T4" fmla="*/ 1 w 11"/>
                    <a:gd name="T5" fmla="*/ 1 h 15"/>
                    <a:gd name="T6" fmla="*/ 0 w 11"/>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5">
                      <a:moveTo>
                        <a:pt x="0" y="0"/>
                      </a:moveTo>
                      <a:lnTo>
                        <a:pt x="2" y="7"/>
                      </a:lnTo>
                      <a:lnTo>
                        <a:pt x="11" y="15"/>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9" name="Freeform 276"/>
                <p:cNvSpPr>
                  <a:spLocks/>
                </p:cNvSpPr>
                <p:nvPr/>
              </p:nvSpPr>
              <p:spPr bwMode="auto">
                <a:xfrm>
                  <a:off x="2996" y="3313"/>
                  <a:ext cx="14" cy="12"/>
                </a:xfrm>
                <a:custGeom>
                  <a:avLst/>
                  <a:gdLst>
                    <a:gd name="T0" fmla="*/ 4 w 27"/>
                    <a:gd name="T1" fmla="*/ 0 h 35"/>
                    <a:gd name="T2" fmla="*/ 3 w 27"/>
                    <a:gd name="T3" fmla="*/ 0 h 35"/>
                    <a:gd name="T4" fmla="*/ 3 w 27"/>
                    <a:gd name="T5" fmla="*/ 1 h 35"/>
                    <a:gd name="T6" fmla="*/ 0 w 27"/>
                    <a:gd name="T7" fmla="*/ 1 h 35"/>
                    <a:gd name="T8" fmla="*/ 4 w 27"/>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5">
                      <a:moveTo>
                        <a:pt x="27" y="0"/>
                      </a:moveTo>
                      <a:lnTo>
                        <a:pt x="23" y="12"/>
                      </a:lnTo>
                      <a:lnTo>
                        <a:pt x="23" y="22"/>
                      </a:lnTo>
                      <a:lnTo>
                        <a:pt x="0" y="35"/>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0" name="Freeform 277"/>
                <p:cNvSpPr>
                  <a:spLocks/>
                </p:cNvSpPr>
                <p:nvPr/>
              </p:nvSpPr>
              <p:spPr bwMode="auto">
                <a:xfrm>
                  <a:off x="3021" y="3335"/>
                  <a:ext cx="5" cy="9"/>
                </a:xfrm>
                <a:custGeom>
                  <a:avLst/>
                  <a:gdLst>
                    <a:gd name="T0" fmla="*/ 1 w 10"/>
                    <a:gd name="T1" fmla="*/ 0 h 27"/>
                    <a:gd name="T2" fmla="*/ 0 w 10"/>
                    <a:gd name="T3" fmla="*/ 0 h 27"/>
                    <a:gd name="T4" fmla="*/ 2 w 10"/>
                    <a:gd name="T5" fmla="*/ 1 h 27"/>
                    <a:gd name="T6" fmla="*/ 1 w 10"/>
                    <a:gd name="T7" fmla="*/ 0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27">
                      <a:moveTo>
                        <a:pt x="1" y="0"/>
                      </a:moveTo>
                      <a:lnTo>
                        <a:pt x="0" y="11"/>
                      </a:lnTo>
                      <a:lnTo>
                        <a:pt x="10" y="27"/>
                      </a:lnTo>
                      <a:lnTo>
                        <a:pt x="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278"/>
                <p:cNvSpPr>
                  <a:spLocks/>
                </p:cNvSpPr>
                <p:nvPr/>
              </p:nvSpPr>
              <p:spPr bwMode="auto">
                <a:xfrm>
                  <a:off x="3120" y="3324"/>
                  <a:ext cx="8" cy="7"/>
                </a:xfrm>
                <a:custGeom>
                  <a:avLst/>
                  <a:gdLst>
                    <a:gd name="T0" fmla="*/ 2 w 15"/>
                    <a:gd name="T1" fmla="*/ 1 h 20"/>
                    <a:gd name="T2" fmla="*/ 1 w 15"/>
                    <a:gd name="T3" fmla="*/ 1 h 20"/>
                    <a:gd name="T4" fmla="*/ 1 w 15"/>
                    <a:gd name="T5" fmla="*/ 0 h 20"/>
                    <a:gd name="T6" fmla="*/ 1 w 15"/>
                    <a:gd name="T7" fmla="*/ 0 h 20"/>
                    <a:gd name="T8" fmla="*/ 0 w 15"/>
                    <a:gd name="T9" fmla="*/ 0 h 20"/>
                    <a:gd name="T10" fmla="*/ 1 w 15"/>
                    <a:gd name="T11" fmla="*/ 1 h 20"/>
                    <a:gd name="T12" fmla="*/ 2 w 15"/>
                    <a:gd name="T13" fmla="*/ 1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20">
                      <a:moveTo>
                        <a:pt x="15" y="20"/>
                      </a:moveTo>
                      <a:lnTo>
                        <a:pt x="6" y="16"/>
                      </a:lnTo>
                      <a:lnTo>
                        <a:pt x="2" y="9"/>
                      </a:lnTo>
                      <a:lnTo>
                        <a:pt x="1" y="0"/>
                      </a:lnTo>
                      <a:lnTo>
                        <a:pt x="0" y="9"/>
                      </a:lnTo>
                      <a:lnTo>
                        <a:pt x="3" y="17"/>
                      </a:lnTo>
                      <a:lnTo>
                        <a:pt x="15" y="2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14" name="Group 279"/>
              <p:cNvGrpSpPr>
                <a:grpSpLocks/>
              </p:cNvGrpSpPr>
              <p:nvPr/>
            </p:nvGrpSpPr>
            <p:grpSpPr bwMode="auto">
              <a:xfrm>
                <a:off x="2798" y="3203"/>
                <a:ext cx="283" cy="113"/>
                <a:chOff x="2798" y="3203"/>
                <a:chExt cx="283" cy="113"/>
              </a:xfrm>
            </p:grpSpPr>
            <p:sp>
              <p:nvSpPr>
                <p:cNvPr id="4126" name="Freeform 280"/>
                <p:cNvSpPr>
                  <a:spLocks/>
                </p:cNvSpPr>
                <p:nvPr/>
              </p:nvSpPr>
              <p:spPr bwMode="auto">
                <a:xfrm>
                  <a:off x="2798" y="3203"/>
                  <a:ext cx="283" cy="113"/>
                </a:xfrm>
                <a:custGeom>
                  <a:avLst/>
                  <a:gdLst>
                    <a:gd name="T0" fmla="*/ 7 w 565"/>
                    <a:gd name="T1" fmla="*/ 13 h 339"/>
                    <a:gd name="T2" fmla="*/ 11 w 565"/>
                    <a:gd name="T3" fmla="*/ 12 h 339"/>
                    <a:gd name="T4" fmla="*/ 15 w 565"/>
                    <a:gd name="T5" fmla="*/ 12 h 339"/>
                    <a:gd name="T6" fmla="*/ 18 w 565"/>
                    <a:gd name="T7" fmla="*/ 11 h 339"/>
                    <a:gd name="T8" fmla="*/ 24 w 565"/>
                    <a:gd name="T9" fmla="*/ 12 h 339"/>
                    <a:gd name="T10" fmla="*/ 29 w 565"/>
                    <a:gd name="T11" fmla="*/ 12 h 339"/>
                    <a:gd name="T12" fmla="*/ 31 w 565"/>
                    <a:gd name="T13" fmla="*/ 11 h 339"/>
                    <a:gd name="T14" fmla="*/ 34 w 565"/>
                    <a:gd name="T15" fmla="*/ 11 h 339"/>
                    <a:gd name="T16" fmla="*/ 37 w 565"/>
                    <a:gd name="T17" fmla="*/ 10 h 339"/>
                    <a:gd name="T18" fmla="*/ 39 w 565"/>
                    <a:gd name="T19" fmla="*/ 10 h 339"/>
                    <a:gd name="T20" fmla="*/ 42 w 565"/>
                    <a:gd name="T21" fmla="*/ 9 h 339"/>
                    <a:gd name="T22" fmla="*/ 45 w 565"/>
                    <a:gd name="T23" fmla="*/ 9 h 339"/>
                    <a:gd name="T24" fmla="*/ 47 w 565"/>
                    <a:gd name="T25" fmla="*/ 8 h 339"/>
                    <a:gd name="T26" fmla="*/ 49 w 565"/>
                    <a:gd name="T27" fmla="*/ 8 h 339"/>
                    <a:gd name="T28" fmla="*/ 52 w 565"/>
                    <a:gd name="T29" fmla="*/ 8 h 339"/>
                    <a:gd name="T30" fmla="*/ 54 w 565"/>
                    <a:gd name="T31" fmla="*/ 8 h 339"/>
                    <a:gd name="T32" fmla="*/ 55 w 565"/>
                    <a:gd name="T33" fmla="*/ 8 h 339"/>
                    <a:gd name="T34" fmla="*/ 55 w 565"/>
                    <a:gd name="T35" fmla="*/ 7 h 339"/>
                    <a:gd name="T36" fmla="*/ 55 w 565"/>
                    <a:gd name="T37" fmla="*/ 7 h 339"/>
                    <a:gd name="T38" fmla="*/ 54 w 565"/>
                    <a:gd name="T39" fmla="*/ 7 h 339"/>
                    <a:gd name="T40" fmla="*/ 52 w 565"/>
                    <a:gd name="T41" fmla="*/ 7 h 339"/>
                    <a:gd name="T42" fmla="*/ 49 w 565"/>
                    <a:gd name="T43" fmla="*/ 6 h 339"/>
                    <a:gd name="T44" fmla="*/ 47 w 565"/>
                    <a:gd name="T45" fmla="*/ 6 h 339"/>
                    <a:gd name="T46" fmla="*/ 45 w 565"/>
                    <a:gd name="T47" fmla="*/ 7 h 339"/>
                    <a:gd name="T48" fmla="*/ 40 w 565"/>
                    <a:gd name="T49" fmla="*/ 7 h 339"/>
                    <a:gd name="T50" fmla="*/ 44 w 565"/>
                    <a:gd name="T51" fmla="*/ 6 h 339"/>
                    <a:gd name="T52" fmla="*/ 48 w 565"/>
                    <a:gd name="T53" fmla="*/ 5 h 339"/>
                    <a:gd name="T54" fmla="*/ 52 w 565"/>
                    <a:gd name="T55" fmla="*/ 4 h 339"/>
                    <a:gd name="T56" fmla="*/ 56 w 565"/>
                    <a:gd name="T57" fmla="*/ 4 h 339"/>
                    <a:gd name="T58" fmla="*/ 61 w 565"/>
                    <a:gd name="T59" fmla="*/ 4 h 339"/>
                    <a:gd name="T60" fmla="*/ 64 w 565"/>
                    <a:gd name="T61" fmla="*/ 4 h 339"/>
                    <a:gd name="T62" fmla="*/ 65 w 565"/>
                    <a:gd name="T63" fmla="*/ 4 h 339"/>
                    <a:gd name="T64" fmla="*/ 66 w 565"/>
                    <a:gd name="T65" fmla="*/ 4 h 339"/>
                    <a:gd name="T66" fmla="*/ 67 w 565"/>
                    <a:gd name="T67" fmla="*/ 4 h 339"/>
                    <a:gd name="T68" fmla="*/ 68 w 565"/>
                    <a:gd name="T69" fmla="*/ 4 h 339"/>
                    <a:gd name="T70" fmla="*/ 68 w 565"/>
                    <a:gd name="T71" fmla="*/ 3 h 339"/>
                    <a:gd name="T72" fmla="*/ 70 w 565"/>
                    <a:gd name="T73" fmla="*/ 3 h 339"/>
                    <a:gd name="T74" fmla="*/ 70 w 565"/>
                    <a:gd name="T75" fmla="*/ 3 h 339"/>
                    <a:gd name="T76" fmla="*/ 71 w 565"/>
                    <a:gd name="T77" fmla="*/ 3 h 339"/>
                    <a:gd name="T78" fmla="*/ 71 w 565"/>
                    <a:gd name="T79" fmla="*/ 3 h 339"/>
                    <a:gd name="T80" fmla="*/ 70 w 565"/>
                    <a:gd name="T81" fmla="*/ 2 h 339"/>
                    <a:gd name="T82" fmla="*/ 70 w 565"/>
                    <a:gd name="T83" fmla="*/ 2 h 339"/>
                    <a:gd name="T84" fmla="*/ 68 w 565"/>
                    <a:gd name="T85" fmla="*/ 2 h 339"/>
                    <a:gd name="T86" fmla="*/ 67 w 565"/>
                    <a:gd name="T87" fmla="*/ 1 h 339"/>
                    <a:gd name="T88" fmla="*/ 65 w 565"/>
                    <a:gd name="T89" fmla="*/ 1 h 339"/>
                    <a:gd name="T90" fmla="*/ 63 w 565"/>
                    <a:gd name="T91" fmla="*/ 1 h 339"/>
                    <a:gd name="T92" fmla="*/ 61 w 565"/>
                    <a:gd name="T93" fmla="*/ 1 h 339"/>
                    <a:gd name="T94" fmla="*/ 53 w 565"/>
                    <a:gd name="T95" fmla="*/ 0 h 339"/>
                    <a:gd name="T96" fmla="*/ 51 w 565"/>
                    <a:gd name="T97" fmla="*/ 0 h 339"/>
                    <a:gd name="T98" fmla="*/ 49 w 565"/>
                    <a:gd name="T99" fmla="*/ 0 h 339"/>
                    <a:gd name="T100" fmla="*/ 47 w 565"/>
                    <a:gd name="T101" fmla="*/ 0 h 339"/>
                    <a:gd name="T102" fmla="*/ 45 w 565"/>
                    <a:gd name="T103" fmla="*/ 1 h 339"/>
                    <a:gd name="T104" fmla="*/ 38 w 565"/>
                    <a:gd name="T105" fmla="*/ 1 h 339"/>
                    <a:gd name="T106" fmla="*/ 34 w 565"/>
                    <a:gd name="T107" fmla="*/ 2 h 339"/>
                    <a:gd name="T108" fmla="*/ 30 w 565"/>
                    <a:gd name="T109" fmla="*/ 3 h 339"/>
                    <a:gd name="T110" fmla="*/ 21 w 565"/>
                    <a:gd name="T111" fmla="*/ 5 h 339"/>
                    <a:gd name="T112" fmla="*/ 18 w 565"/>
                    <a:gd name="T113" fmla="*/ 6 h 339"/>
                    <a:gd name="T114" fmla="*/ 15 w 565"/>
                    <a:gd name="T115" fmla="*/ 7 h 339"/>
                    <a:gd name="T116" fmla="*/ 11 w 565"/>
                    <a:gd name="T117" fmla="*/ 8 h 339"/>
                    <a:gd name="T118" fmla="*/ 0 w 565"/>
                    <a:gd name="T119" fmla="*/ 8 h 339"/>
                    <a:gd name="T120" fmla="*/ 7 w 565"/>
                    <a:gd name="T121" fmla="*/ 13 h 33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65" h="339">
                      <a:moveTo>
                        <a:pt x="54" y="339"/>
                      </a:moveTo>
                      <a:lnTo>
                        <a:pt x="84" y="331"/>
                      </a:lnTo>
                      <a:lnTo>
                        <a:pt x="114" y="315"/>
                      </a:lnTo>
                      <a:lnTo>
                        <a:pt x="142" y="308"/>
                      </a:lnTo>
                      <a:lnTo>
                        <a:pt x="190" y="316"/>
                      </a:lnTo>
                      <a:lnTo>
                        <a:pt x="225" y="313"/>
                      </a:lnTo>
                      <a:lnTo>
                        <a:pt x="247" y="299"/>
                      </a:lnTo>
                      <a:lnTo>
                        <a:pt x="268" y="286"/>
                      </a:lnTo>
                      <a:lnTo>
                        <a:pt x="289" y="282"/>
                      </a:lnTo>
                      <a:lnTo>
                        <a:pt x="309" y="269"/>
                      </a:lnTo>
                      <a:lnTo>
                        <a:pt x="329" y="251"/>
                      </a:lnTo>
                      <a:lnTo>
                        <a:pt x="355" y="235"/>
                      </a:lnTo>
                      <a:lnTo>
                        <a:pt x="373" y="229"/>
                      </a:lnTo>
                      <a:lnTo>
                        <a:pt x="390" y="224"/>
                      </a:lnTo>
                      <a:lnTo>
                        <a:pt x="414" y="221"/>
                      </a:lnTo>
                      <a:lnTo>
                        <a:pt x="428" y="216"/>
                      </a:lnTo>
                      <a:lnTo>
                        <a:pt x="436" y="208"/>
                      </a:lnTo>
                      <a:lnTo>
                        <a:pt x="439" y="197"/>
                      </a:lnTo>
                      <a:lnTo>
                        <a:pt x="437" y="193"/>
                      </a:lnTo>
                      <a:lnTo>
                        <a:pt x="428" y="183"/>
                      </a:lnTo>
                      <a:lnTo>
                        <a:pt x="413" y="178"/>
                      </a:lnTo>
                      <a:lnTo>
                        <a:pt x="392" y="172"/>
                      </a:lnTo>
                      <a:lnTo>
                        <a:pt x="372" y="174"/>
                      </a:lnTo>
                      <a:lnTo>
                        <a:pt x="354" y="183"/>
                      </a:lnTo>
                      <a:lnTo>
                        <a:pt x="314" y="183"/>
                      </a:lnTo>
                      <a:lnTo>
                        <a:pt x="347" y="153"/>
                      </a:lnTo>
                      <a:lnTo>
                        <a:pt x="379" y="125"/>
                      </a:lnTo>
                      <a:lnTo>
                        <a:pt x="414" y="109"/>
                      </a:lnTo>
                      <a:lnTo>
                        <a:pt x="444" y="106"/>
                      </a:lnTo>
                      <a:lnTo>
                        <a:pt x="481" y="100"/>
                      </a:lnTo>
                      <a:lnTo>
                        <a:pt x="505" y="110"/>
                      </a:lnTo>
                      <a:lnTo>
                        <a:pt x="516" y="115"/>
                      </a:lnTo>
                      <a:lnTo>
                        <a:pt x="527" y="115"/>
                      </a:lnTo>
                      <a:lnTo>
                        <a:pt x="534" y="109"/>
                      </a:lnTo>
                      <a:lnTo>
                        <a:pt x="544" y="104"/>
                      </a:lnTo>
                      <a:lnTo>
                        <a:pt x="542" y="91"/>
                      </a:lnTo>
                      <a:lnTo>
                        <a:pt x="553" y="91"/>
                      </a:lnTo>
                      <a:lnTo>
                        <a:pt x="560" y="84"/>
                      </a:lnTo>
                      <a:lnTo>
                        <a:pt x="561" y="77"/>
                      </a:lnTo>
                      <a:lnTo>
                        <a:pt x="565" y="72"/>
                      </a:lnTo>
                      <a:lnTo>
                        <a:pt x="560" y="65"/>
                      </a:lnTo>
                      <a:lnTo>
                        <a:pt x="553" y="58"/>
                      </a:lnTo>
                      <a:lnTo>
                        <a:pt x="542" y="50"/>
                      </a:lnTo>
                      <a:lnTo>
                        <a:pt x="530" y="39"/>
                      </a:lnTo>
                      <a:lnTo>
                        <a:pt x="520" y="30"/>
                      </a:lnTo>
                      <a:lnTo>
                        <a:pt x="501" y="26"/>
                      </a:lnTo>
                      <a:lnTo>
                        <a:pt x="488" y="24"/>
                      </a:lnTo>
                      <a:lnTo>
                        <a:pt x="419" y="8"/>
                      </a:lnTo>
                      <a:lnTo>
                        <a:pt x="403" y="5"/>
                      </a:lnTo>
                      <a:lnTo>
                        <a:pt x="387" y="0"/>
                      </a:lnTo>
                      <a:lnTo>
                        <a:pt x="370" y="3"/>
                      </a:lnTo>
                      <a:lnTo>
                        <a:pt x="354" y="15"/>
                      </a:lnTo>
                      <a:lnTo>
                        <a:pt x="297" y="39"/>
                      </a:lnTo>
                      <a:lnTo>
                        <a:pt x="265" y="43"/>
                      </a:lnTo>
                      <a:lnTo>
                        <a:pt x="234" y="76"/>
                      </a:lnTo>
                      <a:lnTo>
                        <a:pt x="166" y="137"/>
                      </a:lnTo>
                      <a:lnTo>
                        <a:pt x="141" y="164"/>
                      </a:lnTo>
                      <a:lnTo>
                        <a:pt x="115" y="194"/>
                      </a:lnTo>
                      <a:lnTo>
                        <a:pt x="83" y="204"/>
                      </a:lnTo>
                      <a:lnTo>
                        <a:pt x="0" y="208"/>
                      </a:lnTo>
                      <a:lnTo>
                        <a:pt x="54" y="339"/>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27" name="Freeform 281"/>
                <p:cNvSpPr>
                  <a:spLocks/>
                </p:cNvSpPr>
                <p:nvPr/>
              </p:nvSpPr>
              <p:spPr bwMode="auto">
                <a:xfrm>
                  <a:off x="3031" y="3220"/>
                  <a:ext cx="40" cy="14"/>
                </a:xfrm>
                <a:custGeom>
                  <a:avLst/>
                  <a:gdLst>
                    <a:gd name="T0" fmla="*/ 10 w 80"/>
                    <a:gd name="T1" fmla="*/ 1 h 41"/>
                    <a:gd name="T2" fmla="*/ 10 w 80"/>
                    <a:gd name="T3" fmla="*/ 2 h 41"/>
                    <a:gd name="T4" fmla="*/ 8 w 80"/>
                    <a:gd name="T5" fmla="*/ 1 h 41"/>
                    <a:gd name="T6" fmla="*/ 6 w 80"/>
                    <a:gd name="T7" fmla="*/ 1 h 41"/>
                    <a:gd name="T8" fmla="*/ 5 w 80"/>
                    <a:gd name="T9" fmla="*/ 0 h 41"/>
                    <a:gd name="T10" fmla="*/ 4 w 80"/>
                    <a:gd name="T11" fmla="*/ 0 h 41"/>
                    <a:gd name="T12" fmla="*/ 2 w 80"/>
                    <a:gd name="T13" fmla="*/ 0 h 41"/>
                    <a:gd name="T14" fmla="*/ 0 w 80"/>
                    <a:gd name="T15" fmla="*/ 0 h 41"/>
                    <a:gd name="T16" fmla="*/ 3 w 80"/>
                    <a:gd name="T17" fmla="*/ 0 h 41"/>
                    <a:gd name="T18" fmla="*/ 5 w 80"/>
                    <a:gd name="T19" fmla="*/ 0 h 41"/>
                    <a:gd name="T20" fmla="*/ 6 w 80"/>
                    <a:gd name="T21" fmla="*/ 0 h 41"/>
                    <a:gd name="T22" fmla="*/ 7 w 80"/>
                    <a:gd name="T23" fmla="*/ 1 h 41"/>
                    <a:gd name="T24" fmla="*/ 10 w 80"/>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41">
                      <a:moveTo>
                        <a:pt x="80" y="37"/>
                      </a:moveTo>
                      <a:lnTo>
                        <a:pt x="73" y="41"/>
                      </a:lnTo>
                      <a:lnTo>
                        <a:pt x="60" y="27"/>
                      </a:lnTo>
                      <a:lnTo>
                        <a:pt x="45" y="19"/>
                      </a:lnTo>
                      <a:lnTo>
                        <a:pt x="37" y="11"/>
                      </a:lnTo>
                      <a:lnTo>
                        <a:pt x="30" y="7"/>
                      </a:lnTo>
                      <a:lnTo>
                        <a:pt x="12" y="3"/>
                      </a:lnTo>
                      <a:lnTo>
                        <a:pt x="0" y="0"/>
                      </a:lnTo>
                      <a:lnTo>
                        <a:pt x="20" y="0"/>
                      </a:lnTo>
                      <a:lnTo>
                        <a:pt x="36" y="3"/>
                      </a:lnTo>
                      <a:lnTo>
                        <a:pt x="43" y="8"/>
                      </a:lnTo>
                      <a:lnTo>
                        <a:pt x="53" y="16"/>
                      </a:lnTo>
                      <a:lnTo>
                        <a:pt x="80"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282"/>
                <p:cNvSpPr>
                  <a:spLocks/>
                </p:cNvSpPr>
                <p:nvPr/>
              </p:nvSpPr>
              <p:spPr bwMode="auto">
                <a:xfrm>
                  <a:off x="2847" y="3286"/>
                  <a:ext cx="18" cy="11"/>
                </a:xfrm>
                <a:custGeom>
                  <a:avLst/>
                  <a:gdLst>
                    <a:gd name="T0" fmla="*/ 0 w 36"/>
                    <a:gd name="T1" fmla="*/ 0 h 34"/>
                    <a:gd name="T2" fmla="*/ 3 w 36"/>
                    <a:gd name="T3" fmla="*/ 0 h 34"/>
                    <a:gd name="T4" fmla="*/ 5 w 36"/>
                    <a:gd name="T5" fmla="*/ 1 h 34"/>
                    <a:gd name="T6" fmla="*/ 0 w 36"/>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34">
                      <a:moveTo>
                        <a:pt x="0" y="0"/>
                      </a:moveTo>
                      <a:lnTo>
                        <a:pt x="24" y="13"/>
                      </a:lnTo>
                      <a:lnTo>
                        <a:pt x="36" y="3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283"/>
                <p:cNvSpPr>
                  <a:spLocks/>
                </p:cNvSpPr>
                <p:nvPr/>
              </p:nvSpPr>
              <p:spPr bwMode="auto">
                <a:xfrm>
                  <a:off x="2959" y="3215"/>
                  <a:ext cx="63" cy="11"/>
                </a:xfrm>
                <a:custGeom>
                  <a:avLst/>
                  <a:gdLst>
                    <a:gd name="T0" fmla="*/ 16 w 126"/>
                    <a:gd name="T1" fmla="*/ 0 h 31"/>
                    <a:gd name="T2" fmla="*/ 11 w 126"/>
                    <a:gd name="T3" fmla="*/ 0 h 31"/>
                    <a:gd name="T4" fmla="*/ 9 w 126"/>
                    <a:gd name="T5" fmla="*/ 0 h 31"/>
                    <a:gd name="T6" fmla="*/ 8 w 126"/>
                    <a:gd name="T7" fmla="*/ 0 h 31"/>
                    <a:gd name="T8" fmla="*/ 6 w 126"/>
                    <a:gd name="T9" fmla="*/ 0 h 31"/>
                    <a:gd name="T10" fmla="*/ 5 w 126"/>
                    <a:gd name="T11" fmla="*/ 1 h 31"/>
                    <a:gd name="T12" fmla="*/ 3 w 126"/>
                    <a:gd name="T13" fmla="*/ 1 h 31"/>
                    <a:gd name="T14" fmla="*/ 0 w 126"/>
                    <a:gd name="T15" fmla="*/ 1 h 31"/>
                    <a:gd name="T16" fmla="*/ 2 w 126"/>
                    <a:gd name="T17" fmla="*/ 1 h 31"/>
                    <a:gd name="T18" fmla="*/ 5 w 126"/>
                    <a:gd name="T19" fmla="*/ 1 h 31"/>
                    <a:gd name="T20" fmla="*/ 7 w 126"/>
                    <a:gd name="T21" fmla="*/ 0 h 31"/>
                    <a:gd name="T22" fmla="*/ 9 w 126"/>
                    <a:gd name="T23" fmla="*/ 0 h 31"/>
                    <a:gd name="T24" fmla="*/ 10 w 126"/>
                    <a:gd name="T25" fmla="*/ 0 h 31"/>
                    <a:gd name="T26" fmla="*/ 12 w 126"/>
                    <a:gd name="T27" fmla="*/ 0 h 31"/>
                    <a:gd name="T28" fmla="*/ 16 w 126"/>
                    <a:gd name="T29" fmla="*/ 0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31">
                      <a:moveTo>
                        <a:pt x="126" y="8"/>
                      </a:moveTo>
                      <a:lnTo>
                        <a:pt x="88" y="5"/>
                      </a:lnTo>
                      <a:lnTo>
                        <a:pt x="70" y="0"/>
                      </a:lnTo>
                      <a:lnTo>
                        <a:pt x="58" y="1"/>
                      </a:lnTo>
                      <a:lnTo>
                        <a:pt x="48" y="8"/>
                      </a:lnTo>
                      <a:lnTo>
                        <a:pt x="40" y="14"/>
                      </a:lnTo>
                      <a:lnTo>
                        <a:pt x="20" y="24"/>
                      </a:lnTo>
                      <a:lnTo>
                        <a:pt x="0" y="26"/>
                      </a:lnTo>
                      <a:lnTo>
                        <a:pt x="11" y="31"/>
                      </a:lnTo>
                      <a:lnTo>
                        <a:pt x="35" y="23"/>
                      </a:lnTo>
                      <a:lnTo>
                        <a:pt x="55" y="8"/>
                      </a:lnTo>
                      <a:lnTo>
                        <a:pt x="66" y="5"/>
                      </a:lnTo>
                      <a:lnTo>
                        <a:pt x="78" y="7"/>
                      </a:lnTo>
                      <a:lnTo>
                        <a:pt x="95" y="9"/>
                      </a:lnTo>
                      <a:lnTo>
                        <a:pt x="126"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284"/>
                <p:cNvSpPr>
                  <a:spLocks/>
                </p:cNvSpPr>
                <p:nvPr/>
              </p:nvSpPr>
              <p:spPr bwMode="auto">
                <a:xfrm>
                  <a:off x="2996" y="3267"/>
                  <a:ext cx="3" cy="5"/>
                </a:xfrm>
                <a:custGeom>
                  <a:avLst/>
                  <a:gdLst>
                    <a:gd name="T0" fmla="*/ 1 w 5"/>
                    <a:gd name="T1" fmla="*/ 0 h 15"/>
                    <a:gd name="T2" fmla="*/ 0 w 5"/>
                    <a:gd name="T3" fmla="*/ 0 h 15"/>
                    <a:gd name="T4" fmla="*/ 1 w 5"/>
                    <a:gd name="T5" fmla="*/ 1 h 15"/>
                    <a:gd name="T6" fmla="*/ 1 w 5"/>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5">
                      <a:moveTo>
                        <a:pt x="5" y="0"/>
                      </a:moveTo>
                      <a:lnTo>
                        <a:pt x="0" y="8"/>
                      </a:lnTo>
                      <a:lnTo>
                        <a:pt x="5" y="15"/>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285"/>
                <p:cNvSpPr>
                  <a:spLocks/>
                </p:cNvSpPr>
                <p:nvPr/>
              </p:nvSpPr>
              <p:spPr bwMode="auto">
                <a:xfrm>
                  <a:off x="3057" y="3233"/>
                  <a:ext cx="8" cy="5"/>
                </a:xfrm>
                <a:custGeom>
                  <a:avLst/>
                  <a:gdLst>
                    <a:gd name="T0" fmla="*/ 2 w 16"/>
                    <a:gd name="T1" fmla="*/ 1 h 14"/>
                    <a:gd name="T2" fmla="*/ 2 w 16"/>
                    <a:gd name="T3" fmla="*/ 0 h 14"/>
                    <a:gd name="T4" fmla="*/ 1 w 16"/>
                    <a:gd name="T5" fmla="*/ 0 h 14"/>
                    <a:gd name="T6" fmla="*/ 0 w 16"/>
                    <a:gd name="T7" fmla="*/ 0 h 14"/>
                    <a:gd name="T8" fmla="*/ 2 w 16"/>
                    <a:gd name="T9" fmla="*/ 1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4">
                      <a:moveTo>
                        <a:pt x="12" y="14"/>
                      </a:moveTo>
                      <a:lnTo>
                        <a:pt x="16" y="10"/>
                      </a:lnTo>
                      <a:lnTo>
                        <a:pt x="8" y="6"/>
                      </a:lnTo>
                      <a:lnTo>
                        <a:pt x="0" y="0"/>
                      </a:lnTo>
                      <a:lnTo>
                        <a:pt x="12" y="1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286"/>
                <p:cNvSpPr>
                  <a:spLocks/>
                </p:cNvSpPr>
                <p:nvPr/>
              </p:nvSpPr>
              <p:spPr bwMode="auto">
                <a:xfrm>
                  <a:off x="3068" y="3225"/>
                  <a:ext cx="9" cy="3"/>
                </a:xfrm>
                <a:custGeom>
                  <a:avLst/>
                  <a:gdLst>
                    <a:gd name="T0" fmla="*/ 3 w 16"/>
                    <a:gd name="T1" fmla="*/ 0 h 9"/>
                    <a:gd name="T2" fmla="*/ 3 w 16"/>
                    <a:gd name="T3" fmla="*/ 0 h 9"/>
                    <a:gd name="T4" fmla="*/ 1 w 16"/>
                    <a:gd name="T5" fmla="*/ 0 h 9"/>
                    <a:gd name="T6" fmla="*/ 0 w 16"/>
                    <a:gd name="T7" fmla="*/ 0 h 9"/>
                    <a:gd name="T8" fmla="*/ 1 w 16"/>
                    <a:gd name="T9" fmla="*/ 0 h 9"/>
                    <a:gd name="T10" fmla="*/ 3 w 16"/>
                    <a:gd name="T11" fmla="*/ 0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9">
                      <a:moveTo>
                        <a:pt x="15" y="9"/>
                      </a:moveTo>
                      <a:lnTo>
                        <a:pt x="16" y="5"/>
                      </a:lnTo>
                      <a:lnTo>
                        <a:pt x="6" y="4"/>
                      </a:lnTo>
                      <a:lnTo>
                        <a:pt x="0" y="0"/>
                      </a:lnTo>
                      <a:lnTo>
                        <a:pt x="5" y="5"/>
                      </a:lnTo>
                      <a:lnTo>
                        <a:pt x="15" y="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3" name="Freeform 287"/>
                <p:cNvSpPr>
                  <a:spLocks/>
                </p:cNvSpPr>
                <p:nvPr/>
              </p:nvSpPr>
              <p:spPr bwMode="auto">
                <a:xfrm>
                  <a:off x="2929" y="3259"/>
                  <a:ext cx="26" cy="6"/>
                </a:xfrm>
                <a:custGeom>
                  <a:avLst/>
                  <a:gdLst>
                    <a:gd name="T0" fmla="*/ 7 w 51"/>
                    <a:gd name="T1" fmla="*/ 0 h 17"/>
                    <a:gd name="T2" fmla="*/ 6 w 51"/>
                    <a:gd name="T3" fmla="*/ 1 h 17"/>
                    <a:gd name="T4" fmla="*/ 5 w 51"/>
                    <a:gd name="T5" fmla="*/ 1 h 17"/>
                    <a:gd name="T6" fmla="*/ 3 w 51"/>
                    <a:gd name="T7" fmla="*/ 1 h 17"/>
                    <a:gd name="T8" fmla="*/ 1 w 51"/>
                    <a:gd name="T9" fmla="*/ 1 h 17"/>
                    <a:gd name="T10" fmla="*/ 0 w 51"/>
                    <a:gd name="T11" fmla="*/ 1 h 17"/>
                    <a:gd name="T12" fmla="*/ 2 w 51"/>
                    <a:gd name="T13" fmla="*/ 0 h 17"/>
                    <a:gd name="T14" fmla="*/ 4 w 51"/>
                    <a:gd name="T15" fmla="*/ 0 h 17"/>
                    <a:gd name="T16" fmla="*/ 5 w 51"/>
                    <a:gd name="T17" fmla="*/ 0 h 17"/>
                    <a:gd name="T18" fmla="*/ 4 w 51"/>
                    <a:gd name="T19" fmla="*/ 0 h 17"/>
                    <a:gd name="T20" fmla="*/ 6 w 51"/>
                    <a:gd name="T21" fmla="*/ 0 h 17"/>
                    <a:gd name="T22" fmla="*/ 7 w 51"/>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 h="17">
                      <a:moveTo>
                        <a:pt x="51" y="8"/>
                      </a:moveTo>
                      <a:lnTo>
                        <a:pt x="48" y="16"/>
                      </a:lnTo>
                      <a:lnTo>
                        <a:pt x="39" y="13"/>
                      </a:lnTo>
                      <a:lnTo>
                        <a:pt x="22" y="13"/>
                      </a:lnTo>
                      <a:lnTo>
                        <a:pt x="8" y="13"/>
                      </a:lnTo>
                      <a:lnTo>
                        <a:pt x="0" y="17"/>
                      </a:lnTo>
                      <a:lnTo>
                        <a:pt x="13" y="9"/>
                      </a:lnTo>
                      <a:lnTo>
                        <a:pt x="26" y="5"/>
                      </a:lnTo>
                      <a:lnTo>
                        <a:pt x="35" y="0"/>
                      </a:lnTo>
                      <a:lnTo>
                        <a:pt x="28" y="9"/>
                      </a:lnTo>
                      <a:lnTo>
                        <a:pt x="42" y="9"/>
                      </a:lnTo>
                      <a:lnTo>
                        <a:pt x="51"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5" name="Freeform 288"/>
              <p:cNvSpPr>
                <a:spLocks/>
              </p:cNvSpPr>
              <p:nvPr/>
            </p:nvSpPr>
            <p:spPr bwMode="auto">
              <a:xfrm>
                <a:off x="2574" y="3251"/>
                <a:ext cx="273" cy="110"/>
              </a:xfrm>
              <a:custGeom>
                <a:avLst/>
                <a:gdLst>
                  <a:gd name="T0" fmla="*/ 9 w 547"/>
                  <a:gd name="T1" fmla="*/ 1 h 332"/>
                  <a:gd name="T2" fmla="*/ 27 w 547"/>
                  <a:gd name="T3" fmla="*/ 2 h 332"/>
                  <a:gd name="T4" fmla="*/ 41 w 547"/>
                  <a:gd name="T5" fmla="*/ 2 h 332"/>
                  <a:gd name="T6" fmla="*/ 48 w 547"/>
                  <a:gd name="T7" fmla="*/ 2 h 332"/>
                  <a:gd name="T8" fmla="*/ 62 w 547"/>
                  <a:gd name="T9" fmla="*/ 2 h 332"/>
                  <a:gd name="T10" fmla="*/ 66 w 547"/>
                  <a:gd name="T11" fmla="*/ 4 h 332"/>
                  <a:gd name="T12" fmla="*/ 68 w 547"/>
                  <a:gd name="T13" fmla="*/ 8 h 332"/>
                  <a:gd name="T14" fmla="*/ 58 w 547"/>
                  <a:gd name="T15" fmla="*/ 8 h 332"/>
                  <a:gd name="T16" fmla="*/ 39 w 547"/>
                  <a:gd name="T17" fmla="*/ 10 h 332"/>
                  <a:gd name="T18" fmla="*/ 2 w 547"/>
                  <a:gd name="T19" fmla="*/ 12 h 332"/>
                  <a:gd name="T20" fmla="*/ 0 w 547"/>
                  <a:gd name="T21" fmla="*/ 0 h 332"/>
                  <a:gd name="T22" fmla="*/ 9 w 547"/>
                  <a:gd name="T23" fmla="*/ 1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7" h="332">
                    <a:moveTo>
                      <a:pt x="78" y="32"/>
                    </a:moveTo>
                    <a:lnTo>
                      <a:pt x="222" y="49"/>
                    </a:lnTo>
                    <a:lnTo>
                      <a:pt x="333" y="65"/>
                    </a:lnTo>
                    <a:lnTo>
                      <a:pt x="390" y="61"/>
                    </a:lnTo>
                    <a:lnTo>
                      <a:pt x="502" y="57"/>
                    </a:lnTo>
                    <a:lnTo>
                      <a:pt x="535" y="118"/>
                    </a:lnTo>
                    <a:lnTo>
                      <a:pt x="547" y="207"/>
                    </a:lnTo>
                    <a:lnTo>
                      <a:pt x="469" y="226"/>
                    </a:lnTo>
                    <a:lnTo>
                      <a:pt x="318" y="279"/>
                    </a:lnTo>
                    <a:lnTo>
                      <a:pt x="18" y="332"/>
                    </a:lnTo>
                    <a:lnTo>
                      <a:pt x="0" y="0"/>
                    </a:lnTo>
                    <a:lnTo>
                      <a:pt x="78" y="32"/>
                    </a:lnTo>
                    <a:close/>
                  </a:path>
                </a:pathLst>
              </a:custGeom>
              <a:solidFill>
                <a:srgbClr val="000060"/>
              </a:solidFill>
              <a:ln w="6350">
                <a:solidFill>
                  <a:srgbClr val="000000"/>
                </a:solidFill>
                <a:prstDash val="solid"/>
                <a:round/>
                <a:headEnd/>
                <a:tailEnd/>
              </a:ln>
            </p:spPr>
            <p:txBody>
              <a:bodyPr/>
              <a:lstStyle/>
              <a:p>
                <a:endParaRPr lang="zh-CN" altLang="en-US"/>
              </a:p>
            </p:txBody>
          </p:sp>
          <p:sp>
            <p:nvSpPr>
              <p:cNvPr id="4116" name="Freeform 289"/>
              <p:cNvSpPr>
                <a:spLocks/>
              </p:cNvSpPr>
              <p:nvPr/>
            </p:nvSpPr>
            <p:spPr bwMode="auto">
              <a:xfrm>
                <a:off x="2585" y="3263"/>
                <a:ext cx="252" cy="88"/>
              </a:xfrm>
              <a:custGeom>
                <a:avLst/>
                <a:gdLst>
                  <a:gd name="T0" fmla="*/ 7 w 506"/>
                  <a:gd name="T1" fmla="*/ 0 h 265"/>
                  <a:gd name="T2" fmla="*/ 22 w 506"/>
                  <a:gd name="T3" fmla="*/ 1 h 265"/>
                  <a:gd name="T4" fmla="*/ 41 w 506"/>
                  <a:gd name="T5" fmla="*/ 2 h 265"/>
                  <a:gd name="T6" fmla="*/ 53 w 506"/>
                  <a:gd name="T7" fmla="*/ 1 h 265"/>
                  <a:gd name="T8" fmla="*/ 59 w 506"/>
                  <a:gd name="T9" fmla="*/ 2 h 265"/>
                  <a:gd name="T10" fmla="*/ 62 w 506"/>
                  <a:gd name="T11" fmla="*/ 3 h 265"/>
                  <a:gd name="T12" fmla="*/ 63 w 506"/>
                  <a:gd name="T13" fmla="*/ 6 h 265"/>
                  <a:gd name="T14" fmla="*/ 47 w 506"/>
                  <a:gd name="T15" fmla="*/ 7 h 265"/>
                  <a:gd name="T16" fmla="*/ 50 w 506"/>
                  <a:gd name="T17" fmla="*/ 6 h 265"/>
                  <a:gd name="T18" fmla="*/ 52 w 506"/>
                  <a:gd name="T19" fmla="*/ 4 h 265"/>
                  <a:gd name="T20" fmla="*/ 48 w 506"/>
                  <a:gd name="T21" fmla="*/ 6 h 265"/>
                  <a:gd name="T22" fmla="*/ 41 w 506"/>
                  <a:gd name="T23" fmla="*/ 8 h 265"/>
                  <a:gd name="T24" fmla="*/ 26 w 506"/>
                  <a:gd name="T25" fmla="*/ 10 h 265"/>
                  <a:gd name="T26" fmla="*/ 15 w 506"/>
                  <a:gd name="T27" fmla="*/ 10 h 265"/>
                  <a:gd name="T28" fmla="*/ 30 w 506"/>
                  <a:gd name="T29" fmla="*/ 8 h 265"/>
                  <a:gd name="T30" fmla="*/ 39 w 506"/>
                  <a:gd name="T31" fmla="*/ 5 h 265"/>
                  <a:gd name="T32" fmla="*/ 27 w 506"/>
                  <a:gd name="T33" fmla="*/ 7 h 265"/>
                  <a:gd name="T34" fmla="*/ 15 w 506"/>
                  <a:gd name="T35" fmla="*/ 9 h 265"/>
                  <a:gd name="T36" fmla="*/ 0 w 506"/>
                  <a:gd name="T37" fmla="*/ 10 h 265"/>
                  <a:gd name="T38" fmla="*/ 0 w 506"/>
                  <a:gd name="T39" fmla="*/ 4 h 265"/>
                  <a:gd name="T40" fmla="*/ 7 w 506"/>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6" h="265">
                    <a:moveTo>
                      <a:pt x="60" y="0"/>
                    </a:moveTo>
                    <a:lnTo>
                      <a:pt x="179" y="25"/>
                    </a:lnTo>
                    <a:lnTo>
                      <a:pt x="329" y="41"/>
                    </a:lnTo>
                    <a:lnTo>
                      <a:pt x="428" y="37"/>
                    </a:lnTo>
                    <a:lnTo>
                      <a:pt x="473" y="41"/>
                    </a:lnTo>
                    <a:lnTo>
                      <a:pt x="497" y="85"/>
                    </a:lnTo>
                    <a:lnTo>
                      <a:pt x="506" y="150"/>
                    </a:lnTo>
                    <a:lnTo>
                      <a:pt x="382" y="197"/>
                    </a:lnTo>
                    <a:lnTo>
                      <a:pt x="401" y="158"/>
                    </a:lnTo>
                    <a:lnTo>
                      <a:pt x="422" y="105"/>
                    </a:lnTo>
                    <a:lnTo>
                      <a:pt x="388" y="154"/>
                    </a:lnTo>
                    <a:lnTo>
                      <a:pt x="335" y="208"/>
                    </a:lnTo>
                    <a:lnTo>
                      <a:pt x="209" y="265"/>
                    </a:lnTo>
                    <a:lnTo>
                      <a:pt x="120" y="265"/>
                    </a:lnTo>
                    <a:lnTo>
                      <a:pt x="242" y="212"/>
                    </a:lnTo>
                    <a:lnTo>
                      <a:pt x="320" y="142"/>
                    </a:lnTo>
                    <a:lnTo>
                      <a:pt x="221" y="193"/>
                    </a:lnTo>
                    <a:lnTo>
                      <a:pt x="126" y="233"/>
                    </a:lnTo>
                    <a:lnTo>
                      <a:pt x="0" y="265"/>
                    </a:lnTo>
                    <a:lnTo>
                      <a:pt x="6" y="101"/>
                    </a:lnTo>
                    <a:lnTo>
                      <a:pt x="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7" name="Freeform 290"/>
              <p:cNvSpPr>
                <a:spLocks/>
              </p:cNvSpPr>
              <p:nvPr/>
            </p:nvSpPr>
            <p:spPr bwMode="auto">
              <a:xfrm>
                <a:off x="2319" y="2952"/>
                <a:ext cx="585" cy="485"/>
              </a:xfrm>
              <a:custGeom>
                <a:avLst/>
                <a:gdLst>
                  <a:gd name="T0" fmla="*/ 14 w 1170"/>
                  <a:gd name="T1" fmla="*/ 0 h 1457"/>
                  <a:gd name="T2" fmla="*/ 23 w 1170"/>
                  <a:gd name="T3" fmla="*/ 1 h 1457"/>
                  <a:gd name="T4" fmla="*/ 31 w 1170"/>
                  <a:gd name="T5" fmla="*/ 3 h 1457"/>
                  <a:gd name="T6" fmla="*/ 35 w 1170"/>
                  <a:gd name="T7" fmla="*/ 6 h 1457"/>
                  <a:gd name="T8" fmla="*/ 36 w 1170"/>
                  <a:gd name="T9" fmla="*/ 10 h 1457"/>
                  <a:gd name="T10" fmla="*/ 39 w 1170"/>
                  <a:gd name="T11" fmla="*/ 15 h 1457"/>
                  <a:gd name="T12" fmla="*/ 43 w 1170"/>
                  <a:gd name="T13" fmla="*/ 20 h 1457"/>
                  <a:gd name="T14" fmla="*/ 49 w 1170"/>
                  <a:gd name="T15" fmla="*/ 26 h 1457"/>
                  <a:gd name="T16" fmla="*/ 52 w 1170"/>
                  <a:gd name="T17" fmla="*/ 31 h 1457"/>
                  <a:gd name="T18" fmla="*/ 57 w 1170"/>
                  <a:gd name="T19" fmla="*/ 36 h 1457"/>
                  <a:gd name="T20" fmla="*/ 44 w 1170"/>
                  <a:gd name="T21" fmla="*/ 38 h 1457"/>
                  <a:gd name="T22" fmla="*/ 58 w 1170"/>
                  <a:gd name="T23" fmla="*/ 37 h 1457"/>
                  <a:gd name="T24" fmla="*/ 62 w 1170"/>
                  <a:gd name="T25" fmla="*/ 39 h 1457"/>
                  <a:gd name="T26" fmla="*/ 55 w 1170"/>
                  <a:gd name="T27" fmla="*/ 41 h 1457"/>
                  <a:gd name="T28" fmla="*/ 64 w 1170"/>
                  <a:gd name="T29" fmla="*/ 40 h 1457"/>
                  <a:gd name="T30" fmla="*/ 75 w 1170"/>
                  <a:gd name="T31" fmla="*/ 41 h 1457"/>
                  <a:gd name="T32" fmla="*/ 89 w 1170"/>
                  <a:gd name="T33" fmla="*/ 42 h 1457"/>
                  <a:gd name="T34" fmla="*/ 106 w 1170"/>
                  <a:gd name="T35" fmla="*/ 44 h 1457"/>
                  <a:gd name="T36" fmla="*/ 118 w 1170"/>
                  <a:gd name="T37" fmla="*/ 45 h 1457"/>
                  <a:gd name="T38" fmla="*/ 133 w 1170"/>
                  <a:gd name="T39" fmla="*/ 45 h 1457"/>
                  <a:gd name="T40" fmla="*/ 143 w 1170"/>
                  <a:gd name="T41" fmla="*/ 45 h 1457"/>
                  <a:gd name="T42" fmla="*/ 145 w 1170"/>
                  <a:gd name="T43" fmla="*/ 46 h 1457"/>
                  <a:gd name="T44" fmla="*/ 147 w 1170"/>
                  <a:gd name="T45" fmla="*/ 49 h 1457"/>
                  <a:gd name="T46" fmla="*/ 147 w 1170"/>
                  <a:gd name="T47" fmla="*/ 51 h 1457"/>
                  <a:gd name="T48" fmla="*/ 136 w 1170"/>
                  <a:gd name="T49" fmla="*/ 52 h 1457"/>
                  <a:gd name="T50" fmla="*/ 135 w 1170"/>
                  <a:gd name="T51" fmla="*/ 51 h 1457"/>
                  <a:gd name="T52" fmla="*/ 132 w 1170"/>
                  <a:gd name="T53" fmla="*/ 52 h 1457"/>
                  <a:gd name="T54" fmla="*/ 117 w 1170"/>
                  <a:gd name="T55" fmla="*/ 53 h 1457"/>
                  <a:gd name="T56" fmla="*/ 88 w 1170"/>
                  <a:gd name="T57" fmla="*/ 54 h 1457"/>
                  <a:gd name="T58" fmla="*/ 52 w 1170"/>
                  <a:gd name="T59" fmla="*/ 51 h 1457"/>
                  <a:gd name="T60" fmla="*/ 44 w 1170"/>
                  <a:gd name="T61" fmla="*/ 50 h 1457"/>
                  <a:gd name="T62" fmla="*/ 32 w 1170"/>
                  <a:gd name="T63" fmla="*/ 43 h 1457"/>
                  <a:gd name="T64" fmla="*/ 17 w 1170"/>
                  <a:gd name="T65" fmla="*/ 31 h 1457"/>
                  <a:gd name="T66" fmla="*/ 5 w 1170"/>
                  <a:gd name="T67" fmla="*/ 17 h 1457"/>
                  <a:gd name="T68" fmla="*/ 0 w 1170"/>
                  <a:gd name="T69" fmla="*/ 11 h 1457"/>
                  <a:gd name="T70" fmla="*/ 2 w 1170"/>
                  <a:gd name="T71" fmla="*/ 6 h 1457"/>
                  <a:gd name="T72" fmla="*/ 7 w 1170"/>
                  <a:gd name="T73" fmla="*/ 2 h 1457"/>
                  <a:gd name="T74" fmla="*/ 14 w 1170"/>
                  <a:gd name="T75" fmla="*/ 0 h 14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0" h="1457">
                    <a:moveTo>
                      <a:pt x="111" y="0"/>
                    </a:moveTo>
                    <a:lnTo>
                      <a:pt x="181" y="16"/>
                    </a:lnTo>
                    <a:lnTo>
                      <a:pt x="246" y="69"/>
                    </a:lnTo>
                    <a:lnTo>
                      <a:pt x="276" y="150"/>
                    </a:lnTo>
                    <a:lnTo>
                      <a:pt x="282" y="258"/>
                    </a:lnTo>
                    <a:lnTo>
                      <a:pt x="305" y="411"/>
                    </a:lnTo>
                    <a:lnTo>
                      <a:pt x="341" y="548"/>
                    </a:lnTo>
                    <a:lnTo>
                      <a:pt x="389" y="711"/>
                    </a:lnTo>
                    <a:lnTo>
                      <a:pt x="416" y="837"/>
                    </a:lnTo>
                    <a:lnTo>
                      <a:pt x="452" y="967"/>
                    </a:lnTo>
                    <a:lnTo>
                      <a:pt x="347" y="1020"/>
                    </a:lnTo>
                    <a:lnTo>
                      <a:pt x="464" y="996"/>
                    </a:lnTo>
                    <a:lnTo>
                      <a:pt x="491" y="1049"/>
                    </a:lnTo>
                    <a:lnTo>
                      <a:pt x="440" y="1109"/>
                    </a:lnTo>
                    <a:lnTo>
                      <a:pt x="512" y="1073"/>
                    </a:lnTo>
                    <a:lnTo>
                      <a:pt x="596" y="1113"/>
                    </a:lnTo>
                    <a:lnTo>
                      <a:pt x="707" y="1147"/>
                    </a:lnTo>
                    <a:lnTo>
                      <a:pt x="842" y="1195"/>
                    </a:lnTo>
                    <a:lnTo>
                      <a:pt x="944" y="1209"/>
                    </a:lnTo>
                    <a:lnTo>
                      <a:pt x="1064" y="1225"/>
                    </a:lnTo>
                    <a:lnTo>
                      <a:pt x="1142" y="1217"/>
                    </a:lnTo>
                    <a:lnTo>
                      <a:pt x="1156" y="1252"/>
                    </a:lnTo>
                    <a:lnTo>
                      <a:pt x="1170" y="1322"/>
                    </a:lnTo>
                    <a:lnTo>
                      <a:pt x="1169" y="1372"/>
                    </a:lnTo>
                    <a:lnTo>
                      <a:pt x="1088" y="1417"/>
                    </a:lnTo>
                    <a:lnTo>
                      <a:pt x="1073" y="1376"/>
                    </a:lnTo>
                    <a:lnTo>
                      <a:pt x="1052" y="1417"/>
                    </a:lnTo>
                    <a:lnTo>
                      <a:pt x="932" y="1433"/>
                    </a:lnTo>
                    <a:lnTo>
                      <a:pt x="704" y="1457"/>
                    </a:lnTo>
                    <a:lnTo>
                      <a:pt x="411" y="1387"/>
                    </a:lnTo>
                    <a:lnTo>
                      <a:pt x="345" y="1362"/>
                    </a:lnTo>
                    <a:lnTo>
                      <a:pt x="256" y="1167"/>
                    </a:lnTo>
                    <a:lnTo>
                      <a:pt x="129" y="828"/>
                    </a:lnTo>
                    <a:lnTo>
                      <a:pt x="39" y="453"/>
                    </a:lnTo>
                    <a:lnTo>
                      <a:pt x="0" y="309"/>
                    </a:lnTo>
                    <a:lnTo>
                      <a:pt x="12" y="154"/>
                    </a:lnTo>
                    <a:lnTo>
                      <a:pt x="54" y="45"/>
                    </a:lnTo>
                    <a:lnTo>
                      <a:pt x="1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8" name="Freeform 291"/>
              <p:cNvSpPr>
                <a:spLocks/>
              </p:cNvSpPr>
              <p:nvPr/>
            </p:nvSpPr>
            <p:spPr bwMode="auto">
              <a:xfrm>
                <a:off x="2394" y="2935"/>
                <a:ext cx="222" cy="377"/>
              </a:xfrm>
              <a:custGeom>
                <a:avLst/>
                <a:gdLst>
                  <a:gd name="T0" fmla="*/ 7 w 446"/>
                  <a:gd name="T1" fmla="*/ 0 h 1130"/>
                  <a:gd name="T2" fmla="*/ 0 w 446"/>
                  <a:gd name="T3" fmla="*/ 2 h 1130"/>
                  <a:gd name="T4" fmla="*/ 3 w 446"/>
                  <a:gd name="T5" fmla="*/ 3 h 1130"/>
                  <a:gd name="T6" fmla="*/ 9 w 446"/>
                  <a:gd name="T7" fmla="*/ 6 h 1130"/>
                  <a:gd name="T8" fmla="*/ 16 w 446"/>
                  <a:gd name="T9" fmla="*/ 8 h 1130"/>
                  <a:gd name="T10" fmla="*/ 21 w 446"/>
                  <a:gd name="T11" fmla="*/ 15 h 1130"/>
                  <a:gd name="T12" fmla="*/ 25 w 446"/>
                  <a:gd name="T13" fmla="*/ 20 h 1130"/>
                  <a:gd name="T14" fmla="*/ 31 w 446"/>
                  <a:gd name="T15" fmla="*/ 23 h 1130"/>
                  <a:gd name="T16" fmla="*/ 37 w 446"/>
                  <a:gd name="T17" fmla="*/ 26 h 1130"/>
                  <a:gd name="T18" fmla="*/ 29 w 446"/>
                  <a:gd name="T19" fmla="*/ 24 h 1130"/>
                  <a:gd name="T20" fmla="*/ 24 w 446"/>
                  <a:gd name="T21" fmla="*/ 20 h 1130"/>
                  <a:gd name="T22" fmla="*/ 29 w 446"/>
                  <a:gd name="T23" fmla="*/ 26 h 1130"/>
                  <a:gd name="T24" fmla="*/ 34 w 446"/>
                  <a:gd name="T25" fmla="*/ 31 h 1130"/>
                  <a:gd name="T26" fmla="*/ 38 w 446"/>
                  <a:gd name="T27" fmla="*/ 36 h 1130"/>
                  <a:gd name="T28" fmla="*/ 40 w 446"/>
                  <a:gd name="T29" fmla="*/ 38 h 1130"/>
                  <a:gd name="T30" fmla="*/ 43 w 446"/>
                  <a:gd name="T31" fmla="*/ 40 h 1130"/>
                  <a:gd name="T32" fmla="*/ 47 w 446"/>
                  <a:gd name="T33" fmla="*/ 41 h 1130"/>
                  <a:gd name="T34" fmla="*/ 52 w 446"/>
                  <a:gd name="T35" fmla="*/ 42 h 1130"/>
                  <a:gd name="T36" fmla="*/ 53 w 446"/>
                  <a:gd name="T37" fmla="*/ 39 h 1130"/>
                  <a:gd name="T38" fmla="*/ 53 w 446"/>
                  <a:gd name="T39" fmla="*/ 36 h 1130"/>
                  <a:gd name="T40" fmla="*/ 55 w 446"/>
                  <a:gd name="T41" fmla="*/ 33 h 1130"/>
                  <a:gd name="T42" fmla="*/ 55 w 446"/>
                  <a:gd name="T43" fmla="*/ 30 h 1130"/>
                  <a:gd name="T44" fmla="*/ 53 w 446"/>
                  <a:gd name="T45" fmla="*/ 27 h 1130"/>
                  <a:gd name="T46" fmla="*/ 49 w 446"/>
                  <a:gd name="T47" fmla="*/ 24 h 1130"/>
                  <a:gd name="T48" fmla="*/ 44 w 446"/>
                  <a:gd name="T49" fmla="*/ 22 h 1130"/>
                  <a:gd name="T50" fmla="*/ 38 w 446"/>
                  <a:gd name="T51" fmla="*/ 20 h 1130"/>
                  <a:gd name="T52" fmla="*/ 31 w 446"/>
                  <a:gd name="T53" fmla="*/ 17 h 1130"/>
                  <a:gd name="T54" fmla="*/ 25 w 446"/>
                  <a:gd name="T55" fmla="*/ 12 h 1130"/>
                  <a:gd name="T56" fmla="*/ 31 w 446"/>
                  <a:gd name="T57" fmla="*/ 15 h 1130"/>
                  <a:gd name="T58" fmla="*/ 36 w 446"/>
                  <a:gd name="T59" fmla="*/ 18 h 1130"/>
                  <a:gd name="T60" fmla="*/ 42 w 446"/>
                  <a:gd name="T61" fmla="*/ 21 h 1130"/>
                  <a:gd name="T62" fmla="*/ 36 w 446"/>
                  <a:gd name="T63" fmla="*/ 16 h 1130"/>
                  <a:gd name="T64" fmla="*/ 29 w 446"/>
                  <a:gd name="T65" fmla="*/ 11 h 1130"/>
                  <a:gd name="T66" fmla="*/ 22 w 446"/>
                  <a:gd name="T67" fmla="*/ 4 h 1130"/>
                  <a:gd name="T68" fmla="*/ 18 w 446"/>
                  <a:gd name="T69" fmla="*/ 2 h 1130"/>
                  <a:gd name="T70" fmla="*/ 7 w 446"/>
                  <a:gd name="T71" fmla="*/ 0 h 11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46" h="1130">
                    <a:moveTo>
                      <a:pt x="61" y="0"/>
                    </a:moveTo>
                    <a:lnTo>
                      <a:pt x="0" y="61"/>
                    </a:lnTo>
                    <a:lnTo>
                      <a:pt x="31" y="85"/>
                    </a:lnTo>
                    <a:lnTo>
                      <a:pt x="73" y="159"/>
                    </a:lnTo>
                    <a:lnTo>
                      <a:pt x="132" y="220"/>
                    </a:lnTo>
                    <a:lnTo>
                      <a:pt x="171" y="414"/>
                    </a:lnTo>
                    <a:lnTo>
                      <a:pt x="207" y="531"/>
                    </a:lnTo>
                    <a:lnTo>
                      <a:pt x="255" y="624"/>
                    </a:lnTo>
                    <a:lnTo>
                      <a:pt x="297" y="706"/>
                    </a:lnTo>
                    <a:lnTo>
                      <a:pt x="237" y="640"/>
                    </a:lnTo>
                    <a:lnTo>
                      <a:pt x="195" y="543"/>
                    </a:lnTo>
                    <a:lnTo>
                      <a:pt x="237" y="697"/>
                    </a:lnTo>
                    <a:lnTo>
                      <a:pt x="273" y="828"/>
                    </a:lnTo>
                    <a:lnTo>
                      <a:pt x="306" y="961"/>
                    </a:lnTo>
                    <a:lnTo>
                      <a:pt x="327" y="1030"/>
                    </a:lnTo>
                    <a:lnTo>
                      <a:pt x="350" y="1071"/>
                    </a:lnTo>
                    <a:lnTo>
                      <a:pt x="377" y="1107"/>
                    </a:lnTo>
                    <a:lnTo>
                      <a:pt x="423" y="1130"/>
                    </a:lnTo>
                    <a:lnTo>
                      <a:pt x="426" y="1057"/>
                    </a:lnTo>
                    <a:lnTo>
                      <a:pt x="431" y="981"/>
                    </a:lnTo>
                    <a:lnTo>
                      <a:pt x="446" y="900"/>
                    </a:lnTo>
                    <a:lnTo>
                      <a:pt x="446" y="820"/>
                    </a:lnTo>
                    <a:lnTo>
                      <a:pt x="425" y="722"/>
                    </a:lnTo>
                    <a:lnTo>
                      <a:pt x="395" y="649"/>
                    </a:lnTo>
                    <a:lnTo>
                      <a:pt x="359" y="600"/>
                    </a:lnTo>
                    <a:lnTo>
                      <a:pt x="312" y="543"/>
                    </a:lnTo>
                    <a:lnTo>
                      <a:pt x="255" y="446"/>
                    </a:lnTo>
                    <a:lnTo>
                      <a:pt x="204" y="332"/>
                    </a:lnTo>
                    <a:lnTo>
                      <a:pt x="249" y="393"/>
                    </a:lnTo>
                    <a:lnTo>
                      <a:pt x="291" y="479"/>
                    </a:lnTo>
                    <a:lnTo>
                      <a:pt x="344" y="563"/>
                    </a:lnTo>
                    <a:lnTo>
                      <a:pt x="294" y="442"/>
                    </a:lnTo>
                    <a:lnTo>
                      <a:pt x="240" y="288"/>
                    </a:lnTo>
                    <a:lnTo>
                      <a:pt x="177" y="118"/>
                    </a:lnTo>
                    <a:lnTo>
                      <a:pt x="144" y="65"/>
                    </a:lnTo>
                    <a:lnTo>
                      <a:pt x="6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92"/>
              <p:cNvSpPr>
                <a:spLocks/>
              </p:cNvSpPr>
              <p:nvPr/>
            </p:nvSpPr>
            <p:spPr bwMode="auto">
              <a:xfrm>
                <a:off x="2226" y="2912"/>
                <a:ext cx="879" cy="962"/>
              </a:xfrm>
              <a:custGeom>
                <a:avLst/>
                <a:gdLst>
                  <a:gd name="T0" fmla="*/ 34 w 1757"/>
                  <a:gd name="T1" fmla="*/ 6 h 2886"/>
                  <a:gd name="T2" fmla="*/ 25 w 1757"/>
                  <a:gd name="T3" fmla="*/ 15 h 2886"/>
                  <a:gd name="T4" fmla="*/ 21 w 1757"/>
                  <a:gd name="T5" fmla="*/ 28 h 2886"/>
                  <a:gd name="T6" fmla="*/ 24 w 1757"/>
                  <a:gd name="T7" fmla="*/ 24 h 2886"/>
                  <a:gd name="T8" fmla="*/ 33 w 1757"/>
                  <a:gd name="T9" fmla="*/ 31 h 2886"/>
                  <a:gd name="T10" fmla="*/ 34 w 1757"/>
                  <a:gd name="T11" fmla="*/ 44 h 2886"/>
                  <a:gd name="T12" fmla="*/ 36 w 1757"/>
                  <a:gd name="T13" fmla="*/ 40 h 2886"/>
                  <a:gd name="T14" fmla="*/ 54 w 1757"/>
                  <a:gd name="T15" fmla="*/ 50 h 2886"/>
                  <a:gd name="T16" fmla="*/ 82 w 1757"/>
                  <a:gd name="T17" fmla="*/ 57 h 2886"/>
                  <a:gd name="T18" fmla="*/ 82 w 1757"/>
                  <a:gd name="T19" fmla="*/ 62 h 2886"/>
                  <a:gd name="T20" fmla="*/ 88 w 1757"/>
                  <a:gd name="T21" fmla="*/ 61 h 2886"/>
                  <a:gd name="T22" fmla="*/ 93 w 1757"/>
                  <a:gd name="T23" fmla="*/ 67 h 2886"/>
                  <a:gd name="T24" fmla="*/ 94 w 1757"/>
                  <a:gd name="T25" fmla="*/ 70 h 2886"/>
                  <a:gd name="T26" fmla="*/ 73 w 1757"/>
                  <a:gd name="T27" fmla="*/ 77 h 2886"/>
                  <a:gd name="T28" fmla="*/ 103 w 1757"/>
                  <a:gd name="T29" fmla="*/ 74 h 2886"/>
                  <a:gd name="T30" fmla="*/ 85 w 1757"/>
                  <a:gd name="T31" fmla="*/ 80 h 2886"/>
                  <a:gd name="T32" fmla="*/ 112 w 1757"/>
                  <a:gd name="T33" fmla="*/ 75 h 2886"/>
                  <a:gd name="T34" fmla="*/ 111 w 1757"/>
                  <a:gd name="T35" fmla="*/ 79 h 2886"/>
                  <a:gd name="T36" fmla="*/ 122 w 1757"/>
                  <a:gd name="T37" fmla="*/ 77 h 2886"/>
                  <a:gd name="T38" fmla="*/ 181 w 1757"/>
                  <a:gd name="T39" fmla="*/ 86 h 2886"/>
                  <a:gd name="T40" fmla="*/ 212 w 1757"/>
                  <a:gd name="T41" fmla="*/ 97 h 2886"/>
                  <a:gd name="T42" fmla="*/ 134 w 1757"/>
                  <a:gd name="T43" fmla="*/ 106 h 2886"/>
                  <a:gd name="T44" fmla="*/ 149 w 1757"/>
                  <a:gd name="T45" fmla="*/ 104 h 2886"/>
                  <a:gd name="T46" fmla="*/ 138 w 1757"/>
                  <a:gd name="T47" fmla="*/ 103 h 2886"/>
                  <a:gd name="T48" fmla="*/ 116 w 1757"/>
                  <a:gd name="T49" fmla="*/ 104 h 2886"/>
                  <a:gd name="T50" fmla="*/ 159 w 1757"/>
                  <a:gd name="T51" fmla="*/ 96 h 2886"/>
                  <a:gd name="T52" fmla="*/ 32 w 1757"/>
                  <a:gd name="T53" fmla="*/ 103 h 2886"/>
                  <a:gd name="T54" fmla="*/ 5 w 1757"/>
                  <a:gd name="T55" fmla="*/ 98 h 2886"/>
                  <a:gd name="T56" fmla="*/ 5 w 1757"/>
                  <a:gd name="T57" fmla="*/ 86 h 2886"/>
                  <a:gd name="T58" fmla="*/ 16 w 1757"/>
                  <a:gd name="T59" fmla="*/ 71 h 2886"/>
                  <a:gd name="T60" fmla="*/ 45 w 1757"/>
                  <a:gd name="T61" fmla="*/ 78 h 2886"/>
                  <a:gd name="T62" fmla="*/ 28 w 1757"/>
                  <a:gd name="T63" fmla="*/ 67 h 2886"/>
                  <a:gd name="T64" fmla="*/ 45 w 1757"/>
                  <a:gd name="T65" fmla="*/ 64 h 2886"/>
                  <a:gd name="T66" fmla="*/ 36 w 1757"/>
                  <a:gd name="T67" fmla="*/ 58 h 2886"/>
                  <a:gd name="T68" fmla="*/ 27 w 1757"/>
                  <a:gd name="T69" fmla="*/ 60 h 2886"/>
                  <a:gd name="T70" fmla="*/ 8 w 1757"/>
                  <a:gd name="T71" fmla="*/ 43 h 2886"/>
                  <a:gd name="T72" fmla="*/ 7 w 1757"/>
                  <a:gd name="T73" fmla="*/ 26 h 2886"/>
                  <a:gd name="T74" fmla="*/ 3 w 1757"/>
                  <a:gd name="T75" fmla="*/ 37 h 2886"/>
                  <a:gd name="T76" fmla="*/ 1 w 1757"/>
                  <a:gd name="T77" fmla="*/ 24 h 2886"/>
                  <a:gd name="T78" fmla="*/ 15 w 1757"/>
                  <a:gd name="T79" fmla="*/ 13 h 2886"/>
                  <a:gd name="T80" fmla="*/ 0 w 1757"/>
                  <a:gd name="T81" fmla="*/ 23 h 2886"/>
                  <a:gd name="T82" fmla="*/ 9 w 1757"/>
                  <a:gd name="T83" fmla="*/ 10 h 2886"/>
                  <a:gd name="T84" fmla="*/ 29 w 1757"/>
                  <a:gd name="T85" fmla="*/ 0 h 28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57" h="2886">
                    <a:moveTo>
                      <a:pt x="375" y="61"/>
                    </a:moveTo>
                    <a:lnTo>
                      <a:pt x="323" y="126"/>
                    </a:lnTo>
                    <a:lnTo>
                      <a:pt x="270" y="154"/>
                    </a:lnTo>
                    <a:lnTo>
                      <a:pt x="209" y="256"/>
                    </a:lnTo>
                    <a:lnTo>
                      <a:pt x="198" y="321"/>
                    </a:lnTo>
                    <a:lnTo>
                      <a:pt x="195" y="411"/>
                    </a:lnTo>
                    <a:lnTo>
                      <a:pt x="194" y="492"/>
                    </a:lnTo>
                    <a:lnTo>
                      <a:pt x="179" y="621"/>
                    </a:lnTo>
                    <a:lnTo>
                      <a:pt x="161" y="758"/>
                    </a:lnTo>
                    <a:lnTo>
                      <a:pt x="152" y="905"/>
                    </a:lnTo>
                    <a:lnTo>
                      <a:pt x="179" y="750"/>
                    </a:lnTo>
                    <a:lnTo>
                      <a:pt x="191" y="642"/>
                    </a:lnTo>
                    <a:lnTo>
                      <a:pt x="203" y="570"/>
                    </a:lnTo>
                    <a:lnTo>
                      <a:pt x="227" y="695"/>
                    </a:lnTo>
                    <a:lnTo>
                      <a:pt x="260" y="828"/>
                    </a:lnTo>
                    <a:lnTo>
                      <a:pt x="275" y="909"/>
                    </a:lnTo>
                    <a:lnTo>
                      <a:pt x="269" y="1043"/>
                    </a:lnTo>
                    <a:lnTo>
                      <a:pt x="266" y="1198"/>
                    </a:lnTo>
                    <a:lnTo>
                      <a:pt x="272" y="1343"/>
                    </a:lnTo>
                    <a:lnTo>
                      <a:pt x="278" y="1182"/>
                    </a:lnTo>
                    <a:lnTo>
                      <a:pt x="284" y="1068"/>
                    </a:lnTo>
                    <a:lnTo>
                      <a:pt x="299" y="970"/>
                    </a:lnTo>
                    <a:lnTo>
                      <a:pt x="372" y="1206"/>
                    </a:lnTo>
                    <a:lnTo>
                      <a:pt x="432" y="1343"/>
                    </a:lnTo>
                    <a:lnTo>
                      <a:pt x="461" y="1400"/>
                    </a:lnTo>
                    <a:lnTo>
                      <a:pt x="503" y="1498"/>
                    </a:lnTo>
                    <a:lnTo>
                      <a:pt x="650" y="1551"/>
                    </a:lnTo>
                    <a:lnTo>
                      <a:pt x="719" y="1563"/>
                    </a:lnTo>
                    <a:lnTo>
                      <a:pt x="698" y="1612"/>
                    </a:lnTo>
                    <a:lnTo>
                      <a:pt x="653" y="1661"/>
                    </a:lnTo>
                    <a:lnTo>
                      <a:pt x="503" y="1775"/>
                    </a:lnTo>
                    <a:lnTo>
                      <a:pt x="629" y="1714"/>
                    </a:lnTo>
                    <a:lnTo>
                      <a:pt x="704" y="1640"/>
                    </a:lnTo>
                    <a:lnTo>
                      <a:pt x="773" y="1575"/>
                    </a:lnTo>
                    <a:lnTo>
                      <a:pt x="767" y="1722"/>
                    </a:lnTo>
                    <a:lnTo>
                      <a:pt x="740" y="1799"/>
                    </a:lnTo>
                    <a:lnTo>
                      <a:pt x="662" y="1852"/>
                    </a:lnTo>
                    <a:lnTo>
                      <a:pt x="746" y="1848"/>
                    </a:lnTo>
                    <a:lnTo>
                      <a:pt x="749" y="1901"/>
                    </a:lnTo>
                    <a:lnTo>
                      <a:pt x="740" y="1949"/>
                    </a:lnTo>
                    <a:lnTo>
                      <a:pt x="704" y="1989"/>
                    </a:lnTo>
                    <a:lnTo>
                      <a:pt x="581" y="2075"/>
                    </a:lnTo>
                    <a:lnTo>
                      <a:pt x="746" y="1997"/>
                    </a:lnTo>
                    <a:lnTo>
                      <a:pt x="785" y="1985"/>
                    </a:lnTo>
                    <a:lnTo>
                      <a:pt x="818" y="1997"/>
                    </a:lnTo>
                    <a:lnTo>
                      <a:pt x="815" y="2038"/>
                    </a:lnTo>
                    <a:lnTo>
                      <a:pt x="776" y="2083"/>
                    </a:lnTo>
                    <a:lnTo>
                      <a:pt x="677" y="2152"/>
                    </a:lnTo>
                    <a:lnTo>
                      <a:pt x="818" y="2083"/>
                    </a:lnTo>
                    <a:lnTo>
                      <a:pt x="857" y="2022"/>
                    </a:lnTo>
                    <a:lnTo>
                      <a:pt x="896" y="2034"/>
                    </a:lnTo>
                    <a:lnTo>
                      <a:pt x="929" y="2054"/>
                    </a:lnTo>
                    <a:lnTo>
                      <a:pt x="917" y="2099"/>
                    </a:lnTo>
                    <a:lnTo>
                      <a:pt x="887" y="2136"/>
                    </a:lnTo>
                    <a:lnTo>
                      <a:pt x="815" y="2196"/>
                    </a:lnTo>
                    <a:lnTo>
                      <a:pt x="917" y="2148"/>
                    </a:lnTo>
                    <a:lnTo>
                      <a:pt x="971" y="2087"/>
                    </a:lnTo>
                    <a:lnTo>
                      <a:pt x="1040" y="2115"/>
                    </a:lnTo>
                    <a:lnTo>
                      <a:pt x="1260" y="2216"/>
                    </a:lnTo>
                    <a:lnTo>
                      <a:pt x="1447" y="2310"/>
                    </a:lnTo>
                    <a:lnTo>
                      <a:pt x="1586" y="2387"/>
                    </a:lnTo>
                    <a:lnTo>
                      <a:pt x="1634" y="2489"/>
                    </a:lnTo>
                    <a:lnTo>
                      <a:pt x="1691" y="2630"/>
                    </a:lnTo>
                    <a:lnTo>
                      <a:pt x="1757" y="2886"/>
                    </a:lnTo>
                    <a:lnTo>
                      <a:pt x="1115" y="2886"/>
                    </a:lnTo>
                    <a:lnTo>
                      <a:pt x="1067" y="2870"/>
                    </a:lnTo>
                    <a:lnTo>
                      <a:pt x="1230" y="2825"/>
                    </a:lnTo>
                    <a:lnTo>
                      <a:pt x="1486" y="2691"/>
                    </a:lnTo>
                    <a:lnTo>
                      <a:pt x="1185" y="2817"/>
                    </a:lnTo>
                    <a:lnTo>
                      <a:pt x="1046" y="2854"/>
                    </a:lnTo>
                    <a:lnTo>
                      <a:pt x="947" y="2825"/>
                    </a:lnTo>
                    <a:lnTo>
                      <a:pt x="1100" y="2789"/>
                    </a:lnTo>
                    <a:lnTo>
                      <a:pt x="1417" y="2650"/>
                    </a:lnTo>
                    <a:lnTo>
                      <a:pt x="1073" y="2776"/>
                    </a:lnTo>
                    <a:lnTo>
                      <a:pt x="923" y="2817"/>
                    </a:lnTo>
                    <a:lnTo>
                      <a:pt x="899" y="2801"/>
                    </a:lnTo>
                    <a:lnTo>
                      <a:pt x="1037" y="2736"/>
                    </a:lnTo>
                    <a:lnTo>
                      <a:pt x="1272" y="2589"/>
                    </a:lnTo>
                    <a:lnTo>
                      <a:pt x="998" y="2740"/>
                    </a:lnTo>
                    <a:lnTo>
                      <a:pt x="857" y="2793"/>
                    </a:lnTo>
                    <a:lnTo>
                      <a:pt x="251" y="2785"/>
                    </a:lnTo>
                    <a:lnTo>
                      <a:pt x="176" y="2760"/>
                    </a:lnTo>
                    <a:lnTo>
                      <a:pt x="107" y="2728"/>
                    </a:lnTo>
                    <a:lnTo>
                      <a:pt x="39" y="2638"/>
                    </a:lnTo>
                    <a:lnTo>
                      <a:pt x="24" y="2542"/>
                    </a:lnTo>
                    <a:lnTo>
                      <a:pt x="18" y="2456"/>
                    </a:lnTo>
                    <a:lnTo>
                      <a:pt x="33" y="2326"/>
                    </a:lnTo>
                    <a:lnTo>
                      <a:pt x="78" y="2160"/>
                    </a:lnTo>
                    <a:lnTo>
                      <a:pt x="113" y="2030"/>
                    </a:lnTo>
                    <a:lnTo>
                      <a:pt x="128" y="1912"/>
                    </a:lnTo>
                    <a:lnTo>
                      <a:pt x="179" y="1897"/>
                    </a:lnTo>
                    <a:lnTo>
                      <a:pt x="224" y="1981"/>
                    </a:lnTo>
                    <a:lnTo>
                      <a:pt x="357" y="2111"/>
                    </a:lnTo>
                    <a:lnTo>
                      <a:pt x="239" y="1969"/>
                    </a:lnTo>
                    <a:lnTo>
                      <a:pt x="203" y="1889"/>
                    </a:lnTo>
                    <a:lnTo>
                      <a:pt x="218" y="1799"/>
                    </a:lnTo>
                    <a:lnTo>
                      <a:pt x="375" y="1742"/>
                    </a:lnTo>
                    <a:lnTo>
                      <a:pt x="485" y="1657"/>
                    </a:lnTo>
                    <a:lnTo>
                      <a:pt x="354" y="1730"/>
                    </a:lnTo>
                    <a:lnTo>
                      <a:pt x="221" y="1771"/>
                    </a:lnTo>
                    <a:lnTo>
                      <a:pt x="227" y="1649"/>
                    </a:lnTo>
                    <a:lnTo>
                      <a:pt x="284" y="1563"/>
                    </a:lnTo>
                    <a:lnTo>
                      <a:pt x="326" y="1429"/>
                    </a:lnTo>
                    <a:lnTo>
                      <a:pt x="272" y="1551"/>
                    </a:lnTo>
                    <a:lnTo>
                      <a:pt x="209" y="1632"/>
                    </a:lnTo>
                    <a:lnTo>
                      <a:pt x="146" y="1620"/>
                    </a:lnTo>
                    <a:lnTo>
                      <a:pt x="110" y="1396"/>
                    </a:lnTo>
                    <a:lnTo>
                      <a:pt x="60" y="1170"/>
                    </a:lnTo>
                    <a:lnTo>
                      <a:pt x="36" y="1019"/>
                    </a:lnTo>
                    <a:lnTo>
                      <a:pt x="39" y="880"/>
                    </a:lnTo>
                    <a:lnTo>
                      <a:pt x="54" y="715"/>
                    </a:lnTo>
                    <a:lnTo>
                      <a:pt x="36" y="803"/>
                    </a:lnTo>
                    <a:lnTo>
                      <a:pt x="24" y="905"/>
                    </a:lnTo>
                    <a:lnTo>
                      <a:pt x="21" y="986"/>
                    </a:lnTo>
                    <a:lnTo>
                      <a:pt x="6" y="844"/>
                    </a:lnTo>
                    <a:lnTo>
                      <a:pt x="3" y="734"/>
                    </a:lnTo>
                    <a:lnTo>
                      <a:pt x="3" y="658"/>
                    </a:lnTo>
                    <a:lnTo>
                      <a:pt x="24" y="545"/>
                    </a:lnTo>
                    <a:lnTo>
                      <a:pt x="60" y="439"/>
                    </a:lnTo>
                    <a:lnTo>
                      <a:pt x="113" y="342"/>
                    </a:lnTo>
                    <a:lnTo>
                      <a:pt x="57" y="423"/>
                    </a:lnTo>
                    <a:lnTo>
                      <a:pt x="30" y="492"/>
                    </a:lnTo>
                    <a:lnTo>
                      <a:pt x="0" y="621"/>
                    </a:lnTo>
                    <a:lnTo>
                      <a:pt x="6" y="529"/>
                    </a:lnTo>
                    <a:lnTo>
                      <a:pt x="24" y="411"/>
                    </a:lnTo>
                    <a:lnTo>
                      <a:pt x="69" y="277"/>
                    </a:lnTo>
                    <a:lnTo>
                      <a:pt x="107" y="142"/>
                    </a:lnTo>
                    <a:lnTo>
                      <a:pt x="158" y="77"/>
                    </a:lnTo>
                    <a:lnTo>
                      <a:pt x="227" y="0"/>
                    </a:lnTo>
                    <a:lnTo>
                      <a:pt x="302" y="12"/>
                    </a:lnTo>
                    <a:lnTo>
                      <a:pt x="375" y="61"/>
                    </a:lnTo>
                    <a:close/>
                  </a:path>
                </a:pathLst>
              </a:custGeom>
              <a:solidFill>
                <a:srgbClr val="006666"/>
              </a:solidFill>
              <a:ln w="9525">
                <a:solidFill>
                  <a:srgbClr val="333333"/>
                </a:solidFill>
                <a:round/>
                <a:headEnd/>
                <a:tailEnd/>
              </a:ln>
            </p:spPr>
            <p:txBody>
              <a:bodyPr/>
              <a:lstStyle/>
              <a:p>
                <a:endParaRPr lang="zh-CN" altLang="en-US"/>
              </a:p>
            </p:txBody>
          </p:sp>
          <p:sp>
            <p:nvSpPr>
              <p:cNvPr id="4120" name="Freeform 293"/>
              <p:cNvSpPr>
                <a:spLocks/>
              </p:cNvSpPr>
              <p:nvPr/>
            </p:nvSpPr>
            <p:spPr bwMode="auto">
              <a:xfrm>
                <a:off x="2284" y="3458"/>
                <a:ext cx="43" cy="83"/>
              </a:xfrm>
              <a:custGeom>
                <a:avLst/>
                <a:gdLst>
                  <a:gd name="T0" fmla="*/ 3 w 85"/>
                  <a:gd name="T1" fmla="*/ 0 h 249"/>
                  <a:gd name="T2" fmla="*/ 11 w 85"/>
                  <a:gd name="T3" fmla="*/ 0 h 249"/>
                  <a:gd name="T4" fmla="*/ 11 w 85"/>
                  <a:gd name="T5" fmla="*/ 4 h 249"/>
                  <a:gd name="T6" fmla="*/ 10 w 85"/>
                  <a:gd name="T7" fmla="*/ 8 h 249"/>
                  <a:gd name="T8" fmla="*/ 2 w 85"/>
                  <a:gd name="T9" fmla="*/ 9 h 249"/>
                  <a:gd name="T10" fmla="*/ 0 w 85"/>
                  <a:gd name="T11" fmla="*/ 8 h 249"/>
                  <a:gd name="T12" fmla="*/ 0 w 85"/>
                  <a:gd name="T13" fmla="*/ 2 h 249"/>
                  <a:gd name="T14" fmla="*/ 3 w 85"/>
                  <a:gd name="T15" fmla="*/ 0 h 2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5" h="249">
                    <a:moveTo>
                      <a:pt x="18" y="0"/>
                    </a:moveTo>
                    <a:lnTo>
                      <a:pt x="82" y="12"/>
                    </a:lnTo>
                    <a:lnTo>
                      <a:pt x="85" y="112"/>
                    </a:lnTo>
                    <a:lnTo>
                      <a:pt x="76" y="217"/>
                    </a:lnTo>
                    <a:lnTo>
                      <a:pt x="15" y="249"/>
                    </a:lnTo>
                    <a:lnTo>
                      <a:pt x="0" y="209"/>
                    </a:lnTo>
                    <a:lnTo>
                      <a:pt x="0" y="61"/>
                    </a:lnTo>
                    <a:lnTo>
                      <a:pt x="18" y="0"/>
                    </a:lnTo>
                    <a:close/>
                  </a:path>
                </a:pathLst>
              </a:custGeom>
              <a:solidFill>
                <a:srgbClr val="000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1" name="Freeform 294"/>
              <p:cNvSpPr>
                <a:spLocks/>
              </p:cNvSpPr>
              <p:nvPr/>
            </p:nvSpPr>
            <p:spPr bwMode="auto">
              <a:xfrm>
                <a:off x="2346" y="3727"/>
                <a:ext cx="413" cy="47"/>
              </a:xfrm>
              <a:custGeom>
                <a:avLst/>
                <a:gdLst>
                  <a:gd name="T0" fmla="*/ 103 w 827"/>
                  <a:gd name="T1" fmla="*/ 0 h 142"/>
                  <a:gd name="T2" fmla="*/ 75 w 827"/>
                  <a:gd name="T3" fmla="*/ 2 h 142"/>
                  <a:gd name="T4" fmla="*/ 54 w 827"/>
                  <a:gd name="T5" fmla="*/ 4 h 142"/>
                  <a:gd name="T6" fmla="*/ 32 w 827"/>
                  <a:gd name="T7" fmla="*/ 4 h 142"/>
                  <a:gd name="T8" fmla="*/ 15 w 827"/>
                  <a:gd name="T9" fmla="*/ 5 h 142"/>
                  <a:gd name="T10" fmla="*/ 0 w 827"/>
                  <a:gd name="T11" fmla="*/ 4 h 142"/>
                  <a:gd name="T12" fmla="*/ 15 w 827"/>
                  <a:gd name="T13" fmla="*/ 5 h 142"/>
                  <a:gd name="T14" fmla="*/ 40 w 827"/>
                  <a:gd name="T15" fmla="*/ 5 h 142"/>
                  <a:gd name="T16" fmla="*/ 67 w 827"/>
                  <a:gd name="T17" fmla="*/ 4 h 142"/>
                  <a:gd name="T18" fmla="*/ 80 w 827"/>
                  <a:gd name="T19" fmla="*/ 3 h 142"/>
                  <a:gd name="T20" fmla="*/ 103 w 827"/>
                  <a:gd name="T21" fmla="*/ 0 h 1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7" h="142">
                    <a:moveTo>
                      <a:pt x="827" y="0"/>
                    </a:moveTo>
                    <a:lnTo>
                      <a:pt x="603" y="67"/>
                    </a:lnTo>
                    <a:lnTo>
                      <a:pt x="432" y="100"/>
                    </a:lnTo>
                    <a:lnTo>
                      <a:pt x="258" y="119"/>
                    </a:lnTo>
                    <a:lnTo>
                      <a:pt x="127" y="127"/>
                    </a:lnTo>
                    <a:lnTo>
                      <a:pt x="0" y="119"/>
                    </a:lnTo>
                    <a:lnTo>
                      <a:pt x="121" y="142"/>
                    </a:lnTo>
                    <a:lnTo>
                      <a:pt x="321" y="142"/>
                    </a:lnTo>
                    <a:lnTo>
                      <a:pt x="537" y="104"/>
                    </a:lnTo>
                    <a:lnTo>
                      <a:pt x="647" y="76"/>
                    </a:lnTo>
                    <a:lnTo>
                      <a:pt x="827" y="0"/>
                    </a:lnTo>
                    <a:close/>
                  </a:path>
                </a:pathLst>
              </a:custGeom>
              <a:solidFill>
                <a:srgbClr val="000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95"/>
              <p:cNvSpPr>
                <a:spLocks/>
              </p:cNvSpPr>
              <p:nvPr/>
            </p:nvSpPr>
            <p:spPr bwMode="auto">
              <a:xfrm>
                <a:off x="2262" y="2544"/>
                <a:ext cx="371" cy="466"/>
              </a:xfrm>
              <a:custGeom>
                <a:avLst/>
                <a:gdLst>
                  <a:gd name="T0" fmla="*/ 51 w 742"/>
                  <a:gd name="T1" fmla="*/ 20 h 1398"/>
                  <a:gd name="T2" fmla="*/ 48 w 742"/>
                  <a:gd name="T3" fmla="*/ 18 h 1398"/>
                  <a:gd name="T4" fmla="*/ 44 w 742"/>
                  <a:gd name="T5" fmla="*/ 18 h 1398"/>
                  <a:gd name="T6" fmla="*/ 41 w 742"/>
                  <a:gd name="T7" fmla="*/ 18 h 1398"/>
                  <a:gd name="T8" fmla="*/ 39 w 742"/>
                  <a:gd name="T9" fmla="*/ 20 h 1398"/>
                  <a:gd name="T10" fmla="*/ 39 w 742"/>
                  <a:gd name="T11" fmla="*/ 21 h 1398"/>
                  <a:gd name="T12" fmla="*/ 40 w 742"/>
                  <a:gd name="T13" fmla="*/ 24 h 1398"/>
                  <a:gd name="T14" fmla="*/ 42 w 742"/>
                  <a:gd name="T15" fmla="*/ 26 h 1398"/>
                  <a:gd name="T16" fmla="*/ 43 w 742"/>
                  <a:gd name="T17" fmla="*/ 28 h 1398"/>
                  <a:gd name="T18" fmla="*/ 44 w 742"/>
                  <a:gd name="T19" fmla="*/ 30 h 1398"/>
                  <a:gd name="T20" fmla="*/ 47 w 742"/>
                  <a:gd name="T21" fmla="*/ 33 h 1398"/>
                  <a:gd name="T22" fmla="*/ 52 w 742"/>
                  <a:gd name="T23" fmla="*/ 37 h 1398"/>
                  <a:gd name="T24" fmla="*/ 56 w 742"/>
                  <a:gd name="T25" fmla="*/ 40 h 1398"/>
                  <a:gd name="T26" fmla="*/ 61 w 742"/>
                  <a:gd name="T27" fmla="*/ 45 h 1398"/>
                  <a:gd name="T28" fmla="*/ 63 w 742"/>
                  <a:gd name="T29" fmla="*/ 49 h 1398"/>
                  <a:gd name="T30" fmla="*/ 64 w 742"/>
                  <a:gd name="T31" fmla="*/ 52 h 1398"/>
                  <a:gd name="T32" fmla="*/ 53 w 742"/>
                  <a:gd name="T33" fmla="*/ 47 h 1398"/>
                  <a:gd name="T34" fmla="*/ 41 w 742"/>
                  <a:gd name="T35" fmla="*/ 44 h 1398"/>
                  <a:gd name="T36" fmla="*/ 35 w 742"/>
                  <a:gd name="T37" fmla="*/ 43 h 1398"/>
                  <a:gd name="T38" fmla="*/ 27 w 742"/>
                  <a:gd name="T39" fmla="*/ 42 h 1398"/>
                  <a:gd name="T40" fmla="*/ 18 w 742"/>
                  <a:gd name="T41" fmla="*/ 42 h 1398"/>
                  <a:gd name="T42" fmla="*/ 9 w 742"/>
                  <a:gd name="T43" fmla="*/ 44 h 1398"/>
                  <a:gd name="T44" fmla="*/ 1 w 742"/>
                  <a:gd name="T45" fmla="*/ 48 h 1398"/>
                  <a:gd name="T46" fmla="*/ 0 w 742"/>
                  <a:gd name="T47" fmla="*/ 44 h 1398"/>
                  <a:gd name="T48" fmla="*/ 5 w 742"/>
                  <a:gd name="T49" fmla="*/ 41 h 1398"/>
                  <a:gd name="T50" fmla="*/ 11 w 742"/>
                  <a:gd name="T51" fmla="*/ 36 h 1398"/>
                  <a:gd name="T52" fmla="*/ 14 w 742"/>
                  <a:gd name="T53" fmla="*/ 33 h 1398"/>
                  <a:gd name="T54" fmla="*/ 14 w 742"/>
                  <a:gd name="T55" fmla="*/ 30 h 1398"/>
                  <a:gd name="T56" fmla="*/ 12 w 742"/>
                  <a:gd name="T57" fmla="*/ 27 h 1398"/>
                  <a:gd name="T58" fmla="*/ 9 w 742"/>
                  <a:gd name="T59" fmla="*/ 25 h 1398"/>
                  <a:gd name="T60" fmla="*/ 6 w 742"/>
                  <a:gd name="T61" fmla="*/ 22 h 1398"/>
                  <a:gd name="T62" fmla="*/ 6 w 742"/>
                  <a:gd name="T63" fmla="*/ 20 h 1398"/>
                  <a:gd name="T64" fmla="*/ 4 w 742"/>
                  <a:gd name="T65" fmla="*/ 17 h 1398"/>
                  <a:gd name="T66" fmla="*/ 3 w 742"/>
                  <a:gd name="T67" fmla="*/ 14 h 1398"/>
                  <a:gd name="T68" fmla="*/ 5 w 742"/>
                  <a:gd name="T69" fmla="*/ 11 h 1398"/>
                  <a:gd name="T70" fmla="*/ 8 w 742"/>
                  <a:gd name="T71" fmla="*/ 9 h 1398"/>
                  <a:gd name="T72" fmla="*/ 10 w 742"/>
                  <a:gd name="T73" fmla="*/ 6 h 1398"/>
                  <a:gd name="T74" fmla="*/ 16 w 742"/>
                  <a:gd name="T75" fmla="*/ 3 h 1398"/>
                  <a:gd name="T76" fmla="*/ 22 w 742"/>
                  <a:gd name="T77" fmla="*/ 2 h 1398"/>
                  <a:gd name="T78" fmla="*/ 30 w 742"/>
                  <a:gd name="T79" fmla="*/ 1 h 1398"/>
                  <a:gd name="T80" fmla="*/ 40 w 742"/>
                  <a:gd name="T81" fmla="*/ 0 h 1398"/>
                  <a:gd name="T82" fmla="*/ 55 w 742"/>
                  <a:gd name="T83" fmla="*/ 0 h 1398"/>
                  <a:gd name="T84" fmla="*/ 63 w 742"/>
                  <a:gd name="T85" fmla="*/ 0 h 1398"/>
                  <a:gd name="T86" fmla="*/ 72 w 742"/>
                  <a:gd name="T87" fmla="*/ 1 h 1398"/>
                  <a:gd name="T88" fmla="*/ 79 w 742"/>
                  <a:gd name="T89" fmla="*/ 3 h 1398"/>
                  <a:gd name="T90" fmla="*/ 84 w 742"/>
                  <a:gd name="T91" fmla="*/ 4 h 1398"/>
                  <a:gd name="T92" fmla="*/ 90 w 742"/>
                  <a:gd name="T93" fmla="*/ 6 h 1398"/>
                  <a:gd name="T94" fmla="*/ 93 w 742"/>
                  <a:gd name="T95" fmla="*/ 10 h 1398"/>
                  <a:gd name="T96" fmla="*/ 93 w 742"/>
                  <a:gd name="T97" fmla="*/ 13 h 1398"/>
                  <a:gd name="T98" fmla="*/ 91 w 742"/>
                  <a:gd name="T99" fmla="*/ 15 h 1398"/>
                  <a:gd name="T100" fmla="*/ 85 w 742"/>
                  <a:gd name="T101" fmla="*/ 13 h 1398"/>
                  <a:gd name="T102" fmla="*/ 77 w 742"/>
                  <a:gd name="T103" fmla="*/ 11 h 1398"/>
                  <a:gd name="T104" fmla="*/ 67 w 742"/>
                  <a:gd name="T105" fmla="*/ 11 h 1398"/>
                  <a:gd name="T106" fmla="*/ 69 w 742"/>
                  <a:gd name="T107" fmla="*/ 15 h 1398"/>
                  <a:gd name="T108" fmla="*/ 58 w 742"/>
                  <a:gd name="T109" fmla="*/ 13 h 1398"/>
                  <a:gd name="T110" fmla="*/ 61 w 742"/>
                  <a:gd name="T111" fmla="*/ 17 h 1398"/>
                  <a:gd name="T112" fmla="*/ 53 w 742"/>
                  <a:gd name="T113" fmla="*/ 17 h 1398"/>
                  <a:gd name="T114" fmla="*/ 51 w 742"/>
                  <a:gd name="T115" fmla="*/ 20 h 13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42" h="1398">
                    <a:moveTo>
                      <a:pt x="407" y="546"/>
                    </a:moveTo>
                    <a:lnTo>
                      <a:pt x="383" y="481"/>
                    </a:lnTo>
                    <a:lnTo>
                      <a:pt x="352" y="474"/>
                    </a:lnTo>
                    <a:lnTo>
                      <a:pt x="324" y="486"/>
                    </a:lnTo>
                    <a:lnTo>
                      <a:pt x="310" y="527"/>
                    </a:lnTo>
                    <a:lnTo>
                      <a:pt x="306" y="564"/>
                    </a:lnTo>
                    <a:lnTo>
                      <a:pt x="314" y="652"/>
                    </a:lnTo>
                    <a:lnTo>
                      <a:pt x="331" y="694"/>
                    </a:lnTo>
                    <a:lnTo>
                      <a:pt x="339" y="745"/>
                    </a:lnTo>
                    <a:lnTo>
                      <a:pt x="349" y="811"/>
                    </a:lnTo>
                    <a:lnTo>
                      <a:pt x="372" y="889"/>
                    </a:lnTo>
                    <a:lnTo>
                      <a:pt x="413" y="990"/>
                    </a:lnTo>
                    <a:lnTo>
                      <a:pt x="447" y="1085"/>
                    </a:lnTo>
                    <a:lnTo>
                      <a:pt x="483" y="1215"/>
                    </a:lnTo>
                    <a:lnTo>
                      <a:pt x="504" y="1313"/>
                    </a:lnTo>
                    <a:lnTo>
                      <a:pt x="510" y="1398"/>
                    </a:lnTo>
                    <a:lnTo>
                      <a:pt x="417" y="1268"/>
                    </a:lnTo>
                    <a:lnTo>
                      <a:pt x="327" y="1191"/>
                    </a:lnTo>
                    <a:lnTo>
                      <a:pt x="275" y="1150"/>
                    </a:lnTo>
                    <a:lnTo>
                      <a:pt x="212" y="1121"/>
                    </a:lnTo>
                    <a:lnTo>
                      <a:pt x="143" y="1125"/>
                    </a:lnTo>
                    <a:lnTo>
                      <a:pt x="71" y="1182"/>
                    </a:lnTo>
                    <a:lnTo>
                      <a:pt x="6" y="1288"/>
                    </a:lnTo>
                    <a:lnTo>
                      <a:pt x="0" y="1199"/>
                    </a:lnTo>
                    <a:lnTo>
                      <a:pt x="36" y="1097"/>
                    </a:lnTo>
                    <a:lnTo>
                      <a:pt x="84" y="973"/>
                    </a:lnTo>
                    <a:lnTo>
                      <a:pt x="105" y="888"/>
                    </a:lnTo>
                    <a:lnTo>
                      <a:pt x="108" y="798"/>
                    </a:lnTo>
                    <a:lnTo>
                      <a:pt x="96" y="729"/>
                    </a:lnTo>
                    <a:lnTo>
                      <a:pt x="68" y="676"/>
                    </a:lnTo>
                    <a:lnTo>
                      <a:pt x="47" y="591"/>
                    </a:lnTo>
                    <a:lnTo>
                      <a:pt x="41" y="530"/>
                    </a:lnTo>
                    <a:lnTo>
                      <a:pt x="26" y="456"/>
                    </a:lnTo>
                    <a:lnTo>
                      <a:pt x="23" y="367"/>
                    </a:lnTo>
                    <a:lnTo>
                      <a:pt x="35" y="300"/>
                    </a:lnTo>
                    <a:lnTo>
                      <a:pt x="57" y="241"/>
                    </a:lnTo>
                    <a:lnTo>
                      <a:pt x="80" y="162"/>
                    </a:lnTo>
                    <a:lnTo>
                      <a:pt x="123" y="94"/>
                    </a:lnTo>
                    <a:lnTo>
                      <a:pt x="170" y="52"/>
                    </a:lnTo>
                    <a:lnTo>
                      <a:pt x="239" y="25"/>
                    </a:lnTo>
                    <a:lnTo>
                      <a:pt x="314" y="3"/>
                    </a:lnTo>
                    <a:lnTo>
                      <a:pt x="438" y="0"/>
                    </a:lnTo>
                    <a:lnTo>
                      <a:pt x="503" y="11"/>
                    </a:lnTo>
                    <a:lnTo>
                      <a:pt x="569" y="37"/>
                    </a:lnTo>
                    <a:lnTo>
                      <a:pt x="631" y="68"/>
                    </a:lnTo>
                    <a:lnTo>
                      <a:pt x="671" y="114"/>
                    </a:lnTo>
                    <a:lnTo>
                      <a:pt x="718" y="174"/>
                    </a:lnTo>
                    <a:lnTo>
                      <a:pt x="739" y="264"/>
                    </a:lnTo>
                    <a:lnTo>
                      <a:pt x="742" y="340"/>
                    </a:lnTo>
                    <a:lnTo>
                      <a:pt x="724" y="403"/>
                    </a:lnTo>
                    <a:lnTo>
                      <a:pt x="676" y="340"/>
                    </a:lnTo>
                    <a:lnTo>
                      <a:pt x="613" y="304"/>
                    </a:lnTo>
                    <a:lnTo>
                      <a:pt x="530" y="288"/>
                    </a:lnTo>
                    <a:lnTo>
                      <a:pt x="551" y="403"/>
                    </a:lnTo>
                    <a:lnTo>
                      <a:pt x="458" y="363"/>
                    </a:lnTo>
                    <a:lnTo>
                      <a:pt x="485" y="452"/>
                    </a:lnTo>
                    <a:lnTo>
                      <a:pt x="419" y="448"/>
                    </a:lnTo>
                    <a:lnTo>
                      <a:pt x="407"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3" name="Group 296"/>
              <p:cNvGrpSpPr>
                <a:grpSpLocks/>
              </p:cNvGrpSpPr>
              <p:nvPr/>
            </p:nvGrpSpPr>
            <p:grpSpPr bwMode="auto">
              <a:xfrm>
                <a:off x="2118" y="3270"/>
                <a:ext cx="284" cy="487"/>
                <a:chOff x="2118" y="3270"/>
                <a:chExt cx="284" cy="487"/>
              </a:xfrm>
            </p:grpSpPr>
            <p:sp>
              <p:nvSpPr>
                <p:cNvPr id="4124" name="Freeform 297"/>
                <p:cNvSpPr>
                  <a:spLocks/>
                </p:cNvSpPr>
                <p:nvPr/>
              </p:nvSpPr>
              <p:spPr bwMode="auto">
                <a:xfrm>
                  <a:off x="2118" y="3270"/>
                  <a:ext cx="284" cy="487"/>
                </a:xfrm>
                <a:custGeom>
                  <a:avLst/>
                  <a:gdLst>
                    <a:gd name="T0" fmla="*/ 39 w 570"/>
                    <a:gd name="T1" fmla="*/ 8 h 1463"/>
                    <a:gd name="T2" fmla="*/ 26 w 570"/>
                    <a:gd name="T3" fmla="*/ 7 h 1463"/>
                    <a:gd name="T4" fmla="*/ 18 w 570"/>
                    <a:gd name="T5" fmla="*/ 6 h 1463"/>
                    <a:gd name="T6" fmla="*/ 16 w 570"/>
                    <a:gd name="T7" fmla="*/ 4 h 1463"/>
                    <a:gd name="T8" fmla="*/ 16 w 570"/>
                    <a:gd name="T9" fmla="*/ 2 h 1463"/>
                    <a:gd name="T10" fmla="*/ 14 w 570"/>
                    <a:gd name="T11" fmla="*/ 1 h 1463"/>
                    <a:gd name="T12" fmla="*/ 6 w 570"/>
                    <a:gd name="T13" fmla="*/ 0 h 1463"/>
                    <a:gd name="T14" fmla="*/ 0 w 570"/>
                    <a:gd name="T15" fmla="*/ 0 h 1463"/>
                    <a:gd name="T16" fmla="*/ 8 w 570"/>
                    <a:gd name="T17" fmla="*/ 42 h 1463"/>
                    <a:gd name="T18" fmla="*/ 14 w 570"/>
                    <a:gd name="T19" fmla="*/ 46 h 1463"/>
                    <a:gd name="T20" fmla="*/ 21 w 570"/>
                    <a:gd name="T21" fmla="*/ 50 h 1463"/>
                    <a:gd name="T22" fmla="*/ 31 w 570"/>
                    <a:gd name="T23" fmla="*/ 53 h 1463"/>
                    <a:gd name="T24" fmla="*/ 43 w 570"/>
                    <a:gd name="T25" fmla="*/ 53 h 1463"/>
                    <a:gd name="T26" fmla="*/ 59 w 570"/>
                    <a:gd name="T27" fmla="*/ 54 h 1463"/>
                    <a:gd name="T28" fmla="*/ 69 w 570"/>
                    <a:gd name="T29" fmla="*/ 53 h 1463"/>
                    <a:gd name="T30" fmla="*/ 71 w 570"/>
                    <a:gd name="T31" fmla="*/ 50 h 1463"/>
                    <a:gd name="T32" fmla="*/ 70 w 570"/>
                    <a:gd name="T33" fmla="*/ 46 h 1463"/>
                    <a:gd name="T34" fmla="*/ 63 w 570"/>
                    <a:gd name="T35" fmla="*/ 35 h 1463"/>
                    <a:gd name="T36" fmla="*/ 57 w 570"/>
                    <a:gd name="T37" fmla="*/ 23 h 1463"/>
                    <a:gd name="T38" fmla="*/ 55 w 570"/>
                    <a:gd name="T39" fmla="*/ 14 h 1463"/>
                    <a:gd name="T40" fmla="*/ 55 w 570"/>
                    <a:gd name="T41" fmla="*/ 12 h 1463"/>
                    <a:gd name="T42" fmla="*/ 51 w 570"/>
                    <a:gd name="T43" fmla="*/ 9 h 1463"/>
                    <a:gd name="T44" fmla="*/ 47 w 570"/>
                    <a:gd name="T45" fmla="*/ 8 h 1463"/>
                    <a:gd name="T46" fmla="*/ 39 w 570"/>
                    <a:gd name="T47" fmla="*/ 8 h 14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70" h="1463">
                      <a:moveTo>
                        <a:pt x="316" y="212"/>
                      </a:moveTo>
                      <a:lnTo>
                        <a:pt x="213" y="197"/>
                      </a:lnTo>
                      <a:lnTo>
                        <a:pt x="149" y="165"/>
                      </a:lnTo>
                      <a:lnTo>
                        <a:pt x="128" y="110"/>
                      </a:lnTo>
                      <a:lnTo>
                        <a:pt x="128" y="62"/>
                      </a:lnTo>
                      <a:lnTo>
                        <a:pt x="112" y="23"/>
                      </a:lnTo>
                      <a:lnTo>
                        <a:pt x="54" y="0"/>
                      </a:lnTo>
                      <a:lnTo>
                        <a:pt x="0" y="7"/>
                      </a:lnTo>
                      <a:lnTo>
                        <a:pt x="66" y="1138"/>
                      </a:lnTo>
                      <a:lnTo>
                        <a:pt x="112" y="1242"/>
                      </a:lnTo>
                      <a:lnTo>
                        <a:pt x="170" y="1345"/>
                      </a:lnTo>
                      <a:lnTo>
                        <a:pt x="254" y="1423"/>
                      </a:lnTo>
                      <a:lnTo>
                        <a:pt x="349" y="1448"/>
                      </a:lnTo>
                      <a:lnTo>
                        <a:pt x="478" y="1463"/>
                      </a:lnTo>
                      <a:lnTo>
                        <a:pt x="553" y="1440"/>
                      </a:lnTo>
                      <a:lnTo>
                        <a:pt x="570" y="1361"/>
                      </a:lnTo>
                      <a:lnTo>
                        <a:pt x="561" y="1258"/>
                      </a:lnTo>
                      <a:lnTo>
                        <a:pt x="507" y="940"/>
                      </a:lnTo>
                      <a:lnTo>
                        <a:pt x="461" y="624"/>
                      </a:lnTo>
                      <a:lnTo>
                        <a:pt x="441" y="387"/>
                      </a:lnTo>
                      <a:lnTo>
                        <a:pt x="441" y="323"/>
                      </a:lnTo>
                      <a:lnTo>
                        <a:pt x="411" y="236"/>
                      </a:lnTo>
                      <a:lnTo>
                        <a:pt x="378" y="212"/>
                      </a:lnTo>
                      <a:lnTo>
                        <a:pt x="316" y="212"/>
                      </a:lnTo>
                      <a:close/>
                    </a:path>
                  </a:pathLst>
                </a:custGeom>
                <a:gradFill rotWithShape="0">
                  <a:gsLst>
                    <a:gs pos="0">
                      <a:srgbClr val="404040"/>
                    </a:gs>
                    <a:gs pos="100000">
                      <a:srgbClr val="1E1E1E"/>
                    </a:gs>
                  </a:gsLst>
                  <a:lin ang="5400000" scaled="1"/>
                </a:gradFill>
                <a:ln w="6350">
                  <a:solidFill>
                    <a:srgbClr val="000000"/>
                  </a:solidFill>
                  <a:prstDash val="solid"/>
                  <a:round/>
                  <a:headEnd/>
                  <a:tailEnd/>
                </a:ln>
              </p:spPr>
              <p:txBody>
                <a:bodyPr/>
                <a:lstStyle/>
                <a:p>
                  <a:endParaRPr lang="zh-CN" altLang="en-US"/>
                </a:p>
              </p:txBody>
            </p:sp>
            <p:sp>
              <p:nvSpPr>
                <p:cNvPr id="4125" name="Freeform 298"/>
                <p:cNvSpPr>
                  <a:spLocks/>
                </p:cNvSpPr>
                <p:nvPr/>
              </p:nvSpPr>
              <p:spPr bwMode="auto">
                <a:xfrm>
                  <a:off x="2124" y="3293"/>
                  <a:ext cx="244" cy="448"/>
                </a:xfrm>
                <a:custGeom>
                  <a:avLst/>
                  <a:gdLst>
                    <a:gd name="T0" fmla="*/ 39 w 489"/>
                    <a:gd name="T1" fmla="*/ 10 h 1343"/>
                    <a:gd name="T2" fmla="*/ 28 w 489"/>
                    <a:gd name="T3" fmla="*/ 10 h 1343"/>
                    <a:gd name="T4" fmla="*/ 16 w 489"/>
                    <a:gd name="T5" fmla="*/ 9 h 1343"/>
                    <a:gd name="T6" fmla="*/ 9 w 489"/>
                    <a:gd name="T7" fmla="*/ 6 h 1343"/>
                    <a:gd name="T8" fmla="*/ 5 w 489"/>
                    <a:gd name="T9" fmla="*/ 5 h 1343"/>
                    <a:gd name="T10" fmla="*/ 0 w 489"/>
                    <a:gd name="T11" fmla="*/ 0 h 1343"/>
                    <a:gd name="T12" fmla="*/ 7 w 489"/>
                    <a:gd name="T13" fmla="*/ 38 h 1343"/>
                    <a:gd name="T14" fmla="*/ 13 w 489"/>
                    <a:gd name="T15" fmla="*/ 42 h 1343"/>
                    <a:gd name="T16" fmla="*/ 18 w 489"/>
                    <a:gd name="T17" fmla="*/ 45 h 1343"/>
                    <a:gd name="T18" fmla="*/ 26 w 489"/>
                    <a:gd name="T19" fmla="*/ 47 h 1343"/>
                    <a:gd name="T20" fmla="*/ 32 w 489"/>
                    <a:gd name="T21" fmla="*/ 49 h 1343"/>
                    <a:gd name="T22" fmla="*/ 39 w 489"/>
                    <a:gd name="T23" fmla="*/ 49 h 1343"/>
                    <a:gd name="T24" fmla="*/ 47 w 489"/>
                    <a:gd name="T25" fmla="*/ 50 h 1343"/>
                    <a:gd name="T26" fmla="*/ 55 w 489"/>
                    <a:gd name="T27" fmla="*/ 50 h 1343"/>
                    <a:gd name="T28" fmla="*/ 59 w 489"/>
                    <a:gd name="T29" fmla="*/ 49 h 1343"/>
                    <a:gd name="T30" fmla="*/ 61 w 489"/>
                    <a:gd name="T31" fmla="*/ 47 h 1343"/>
                    <a:gd name="T32" fmla="*/ 60 w 489"/>
                    <a:gd name="T33" fmla="*/ 44 h 1343"/>
                    <a:gd name="T34" fmla="*/ 54 w 489"/>
                    <a:gd name="T35" fmla="*/ 38 h 1343"/>
                    <a:gd name="T36" fmla="*/ 46 w 489"/>
                    <a:gd name="T37" fmla="*/ 15 h 1343"/>
                    <a:gd name="T38" fmla="*/ 44 w 489"/>
                    <a:gd name="T39" fmla="*/ 12 h 1343"/>
                    <a:gd name="T40" fmla="*/ 39 w 489"/>
                    <a:gd name="T41" fmla="*/ 10 h 13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9" h="1343">
                      <a:moveTo>
                        <a:pt x="319" y="269"/>
                      </a:moveTo>
                      <a:lnTo>
                        <a:pt x="229" y="261"/>
                      </a:lnTo>
                      <a:lnTo>
                        <a:pt x="132" y="230"/>
                      </a:lnTo>
                      <a:lnTo>
                        <a:pt x="75" y="174"/>
                      </a:lnTo>
                      <a:lnTo>
                        <a:pt x="42" y="127"/>
                      </a:lnTo>
                      <a:lnTo>
                        <a:pt x="0" y="0"/>
                      </a:lnTo>
                      <a:lnTo>
                        <a:pt x="62" y="1035"/>
                      </a:lnTo>
                      <a:lnTo>
                        <a:pt x="104" y="1130"/>
                      </a:lnTo>
                      <a:lnTo>
                        <a:pt x="149" y="1216"/>
                      </a:lnTo>
                      <a:lnTo>
                        <a:pt x="208" y="1280"/>
                      </a:lnTo>
                      <a:lnTo>
                        <a:pt x="258" y="1311"/>
                      </a:lnTo>
                      <a:lnTo>
                        <a:pt x="319" y="1328"/>
                      </a:lnTo>
                      <a:lnTo>
                        <a:pt x="377" y="1343"/>
                      </a:lnTo>
                      <a:lnTo>
                        <a:pt x="443" y="1343"/>
                      </a:lnTo>
                      <a:lnTo>
                        <a:pt x="472" y="1328"/>
                      </a:lnTo>
                      <a:lnTo>
                        <a:pt x="489" y="1280"/>
                      </a:lnTo>
                      <a:lnTo>
                        <a:pt x="481" y="1200"/>
                      </a:lnTo>
                      <a:lnTo>
                        <a:pt x="439" y="1018"/>
                      </a:lnTo>
                      <a:lnTo>
                        <a:pt x="368" y="402"/>
                      </a:lnTo>
                      <a:lnTo>
                        <a:pt x="357" y="317"/>
                      </a:lnTo>
                      <a:lnTo>
                        <a:pt x="319" y="269"/>
                      </a:lnTo>
                      <a:close/>
                    </a:path>
                  </a:pathLst>
                </a:custGeom>
                <a:gradFill rotWithShape="0">
                  <a:gsLst>
                    <a:gs pos="0">
                      <a:srgbClr val="606060"/>
                    </a:gs>
                    <a:gs pos="100000">
                      <a:srgbClr val="2C2C2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顺序数据的众数</a:t>
            </a:r>
            <a:r>
              <a:rPr lang="zh-CN" altLang="en-US" sz="4000" smtClean="0"/>
              <a:t/>
            </a:r>
            <a:br>
              <a:rPr lang="zh-CN" altLang="en-US" sz="4000" smtClean="0"/>
            </a:br>
            <a:r>
              <a:rPr lang="zh-CN" altLang="en-US" sz="4000"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549916" name="Text Box 28"/>
          <p:cNvSpPr txBox="1">
            <a:spLocks noChangeArrowheads="1"/>
          </p:cNvSpPr>
          <p:nvPr/>
        </p:nvSpPr>
        <p:spPr bwMode="auto">
          <a:xfrm>
            <a:off x="5715000" y="1773238"/>
            <a:ext cx="3048000" cy="394017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2400" b="1">
                <a:solidFill>
                  <a:srgbClr val="FFFF9B"/>
                </a:solidFill>
                <a:effectLst>
                  <a:outerShdw blurRad="38100" dist="38100" dir="2700000" algn="tl">
                    <a:srgbClr val="000000"/>
                  </a:outerShdw>
                </a:effectLst>
              </a:rPr>
              <a:t>解：</a:t>
            </a:r>
            <a:r>
              <a:rPr lang="zh-CN" altLang="en-US" sz="2400">
                <a:effectLst>
                  <a:outerShdw blurRad="38100" dist="38100" dir="2700000" algn="tl">
                    <a:srgbClr val="000000"/>
                  </a:outerShdw>
                </a:effectLst>
              </a:rPr>
              <a:t>这里的数据为顺序数据。变量为“回答类别”</a:t>
            </a:r>
          </a:p>
          <a:p>
            <a:pPr algn="just">
              <a:spcBef>
                <a:spcPct val="50000"/>
              </a:spcBef>
              <a:defRPr/>
            </a:pPr>
            <a:r>
              <a:rPr lang="zh-CN" altLang="en-US" sz="2400">
                <a:effectLst>
                  <a:outerShdw blurRad="38100" dist="38100" dir="2700000" algn="tl">
                    <a:srgbClr val="000000"/>
                  </a:outerShdw>
                </a:effectLst>
              </a:rPr>
              <a:t>      甲城市中对住房表示不满意的户数最多，为</a:t>
            </a:r>
            <a:r>
              <a:rPr lang="en-US" altLang="zh-CN" sz="2400">
                <a:effectLst>
                  <a:outerShdw blurRad="38100" dist="38100" dir="2700000" algn="tl">
                    <a:srgbClr val="000000"/>
                  </a:outerShdw>
                </a:effectLst>
                <a:cs typeface="Times New Roman" panose="02020603050405020304" pitchFamily="18" charset="0"/>
              </a:rPr>
              <a:t>108</a:t>
            </a:r>
            <a:r>
              <a:rPr lang="zh-CN" altLang="en-US" sz="2400">
                <a:effectLst>
                  <a:outerShdw blurRad="38100" dist="38100" dir="2700000" algn="tl">
                    <a:srgbClr val="000000"/>
                  </a:outerShdw>
                </a:effectLst>
              </a:rPr>
              <a:t>户，因此众数为“不满意”这一类别，即</a:t>
            </a:r>
          </a:p>
          <a:p>
            <a:pPr algn="just">
              <a:spcBef>
                <a:spcPct val="50000"/>
              </a:spcBef>
              <a:defRPr/>
            </a:pPr>
            <a:r>
              <a:rPr lang="zh-CN" altLang="en-US" sz="2400" b="1" i="1">
                <a:solidFill>
                  <a:schemeClr val="accent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altLang="zh-CN" sz="2400" b="1" i="1">
                <a:solidFill>
                  <a:srgbClr val="FFFFB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M</a:t>
            </a:r>
            <a:r>
              <a:rPr lang="en-US" altLang="zh-CN" sz="2400" b="1" baseline="-30000">
                <a:solidFill>
                  <a:srgbClr val="FFFFB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o</a:t>
            </a:r>
            <a:r>
              <a:rPr lang="zh-CN" altLang="en-US" sz="2400" b="1">
                <a:solidFill>
                  <a:srgbClr val="FFFFB1"/>
                </a:solidFill>
                <a:effectLst>
                  <a:outerShdw blurRad="38100" dist="38100" dir="2700000" algn="tl">
                    <a:srgbClr val="000000"/>
                  </a:outerShdw>
                </a:effectLst>
                <a:latin typeface="Times New Roman" panose="02020603050405020304" pitchFamily="18" charset="0"/>
              </a:rPr>
              <a:t>＝不满意</a:t>
            </a:r>
          </a:p>
          <a:p>
            <a:pPr algn="just">
              <a:spcBef>
                <a:spcPct val="50000"/>
              </a:spcBef>
              <a:defRPr/>
            </a:pPr>
            <a:endParaRPr lang="en-US" altLang="zh-CN" sz="800" b="1">
              <a:solidFill>
                <a:srgbClr val="FFFFB1"/>
              </a:solidFill>
              <a:effectLst>
                <a:outerShdw blurRad="38100" dist="38100" dir="2700000" algn="tl">
                  <a:srgbClr val="000000"/>
                </a:outerShdw>
              </a:effectLst>
              <a:latin typeface="Times New Roman" panose="02020603050405020304" pitchFamily="18" charset="0"/>
            </a:endParaRPr>
          </a:p>
        </p:txBody>
      </p:sp>
      <p:graphicFrame>
        <p:nvGraphicFramePr>
          <p:cNvPr id="549945" name="Group 57"/>
          <p:cNvGraphicFramePr>
            <a:graphicFrameLocks noGrp="1"/>
          </p:cNvGraphicFramePr>
          <p:nvPr/>
        </p:nvGraphicFramePr>
        <p:xfrm>
          <a:off x="457200" y="1784350"/>
          <a:ext cx="5181600" cy="4097338"/>
        </p:xfrm>
        <a:graphic>
          <a:graphicData uri="http://schemas.openxmlformats.org/drawingml/2006/table">
            <a:tbl>
              <a:tblPr/>
              <a:tblGrid>
                <a:gridCol w="1905000"/>
                <a:gridCol w="1550988"/>
                <a:gridCol w="1725612"/>
              </a:tblGrid>
              <a:tr h="455613">
                <a:tc gridSpan="3">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甲城市家庭对住房状况评价的频数分布</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r>
              <a:tr h="473075">
                <a:tc row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回答类别</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grid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甲城市</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r>
              <a:tr h="473075">
                <a:tc vMerge="1">
                  <a:txBody>
                    <a:bodyPr/>
                    <a:lstStyle/>
                    <a:p>
                      <a:endParaRPr lang="zh-CN" altLang="en-US"/>
                    </a:p>
                  </a:txBody>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户数  </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百分比  </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r h="222250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非常不满意</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不满意</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一般</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满意</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非常满意</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24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108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93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45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30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a:t>
                      </a:r>
                      <a:endPar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r>
              <a:tr h="473075">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合计</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300</a:t>
                      </a:r>
                      <a:endPar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100.0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49916"/>
                                        </p:tgtEl>
                                        <p:attrNameLst>
                                          <p:attrName>style.visibility</p:attrName>
                                        </p:attrNameLst>
                                      </p:cBhvr>
                                      <p:to>
                                        <p:strVal val="visible"/>
                                      </p:to>
                                    </p:set>
                                    <p:animEffect transition="in" filter="wipe(up)">
                                      <p:cBhvr>
                                        <p:cTn id="7" dur="500"/>
                                        <p:tgtEl>
                                          <p:spTgt spid="549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916"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76514"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顺序数据：中位数和分位数</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xfrm>
            <a:off x="1905000" y="260350"/>
            <a:ext cx="6781800" cy="1035050"/>
          </a:xfrm>
        </p:spPr>
        <p:txBody>
          <a:bodyPr/>
          <a:lstStyle/>
          <a:p>
            <a:pPr>
              <a:defRPr/>
            </a:pPr>
            <a:r>
              <a:rPr lang="zh-CN" altLang="en-US" sz="4000" smtClean="0">
                <a:solidFill>
                  <a:schemeClr val="tx1"/>
                </a:solidFill>
              </a:rPr>
              <a:t>中位数</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median</a:t>
            </a:r>
            <a:r>
              <a:rPr lang="en-US" altLang="zh-CN" sz="3600" smtClean="0">
                <a:solidFill>
                  <a:schemeClr val="hlink"/>
                </a:solidFill>
                <a:latin typeface="Arial" panose="020B0604020202020204" pitchFamily="34" charset="0"/>
              </a:rPr>
              <a:t>)</a:t>
            </a:r>
          </a:p>
        </p:txBody>
      </p:sp>
      <p:sp>
        <p:nvSpPr>
          <p:cNvPr id="327683" name="Rectangle 3"/>
          <p:cNvSpPr>
            <a:spLocks noGrp="1" noChangeArrowheads="1"/>
          </p:cNvSpPr>
          <p:nvPr>
            <p:ph type="body" idx="1"/>
          </p:nvPr>
        </p:nvSpPr>
        <p:spPr>
          <a:xfrm>
            <a:off x="533400" y="1700213"/>
            <a:ext cx="7086600" cy="762000"/>
          </a:xfrm>
        </p:spPr>
        <p:txBody>
          <a:bodyPr/>
          <a:lstStyle/>
          <a:p>
            <a:pPr marL="609600" indent="-609600">
              <a:spcBef>
                <a:spcPct val="33000"/>
              </a:spcBef>
              <a:buFontTx/>
              <a:buAutoNum type="arabicPeriod"/>
              <a:defRPr/>
            </a:pPr>
            <a:r>
              <a:rPr lang="zh-CN" altLang="en-US" sz="2800" smtClean="0">
                <a:solidFill>
                  <a:schemeClr val="tx1"/>
                </a:solidFill>
              </a:rPr>
              <a:t>排序后处于中间位置上的值</a:t>
            </a:r>
          </a:p>
        </p:txBody>
      </p:sp>
      <p:grpSp>
        <p:nvGrpSpPr>
          <p:cNvPr id="327719" name="Group 39"/>
          <p:cNvGrpSpPr>
            <a:grpSpLocks/>
          </p:cNvGrpSpPr>
          <p:nvPr/>
        </p:nvGrpSpPr>
        <p:grpSpPr bwMode="auto">
          <a:xfrm>
            <a:off x="1219200" y="2349500"/>
            <a:ext cx="5105400" cy="1019175"/>
            <a:chOff x="768" y="1728"/>
            <a:chExt cx="3216" cy="692"/>
          </a:xfrm>
        </p:grpSpPr>
        <p:sp>
          <p:nvSpPr>
            <p:cNvPr id="327710" name="Rectangle 30"/>
            <p:cNvSpPr>
              <a:spLocks noChangeArrowheads="1"/>
            </p:cNvSpPr>
            <p:nvPr/>
          </p:nvSpPr>
          <p:spPr bwMode="auto">
            <a:xfrm>
              <a:off x="2160" y="2111"/>
              <a:ext cx="480"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400" b="1" i="1">
                  <a:solidFill>
                    <a:srgbClr val="FFFF93"/>
                  </a:solidFill>
                  <a:effectLst>
                    <a:outerShdw blurRad="38100" dist="38100" dir="2700000" algn="tl">
                      <a:srgbClr val="000000"/>
                    </a:outerShdw>
                  </a:effectLst>
                </a:rPr>
                <a:t>M</a:t>
              </a:r>
              <a:r>
                <a:rPr lang="en-US" altLang="zh-CN" sz="2400" b="1" i="1" baseline="-25000">
                  <a:solidFill>
                    <a:srgbClr val="FFFF93"/>
                  </a:solidFill>
                  <a:effectLst>
                    <a:outerShdw blurRad="38100" dist="38100" dir="2700000" algn="tl">
                      <a:srgbClr val="000000"/>
                    </a:outerShdw>
                  </a:effectLst>
                </a:rPr>
                <a:t>e</a:t>
              </a:r>
            </a:p>
          </p:txBody>
        </p:sp>
        <p:grpSp>
          <p:nvGrpSpPr>
            <p:cNvPr id="25608" name="Group 38"/>
            <p:cNvGrpSpPr>
              <a:grpSpLocks/>
            </p:cNvGrpSpPr>
            <p:nvPr/>
          </p:nvGrpSpPr>
          <p:grpSpPr bwMode="auto">
            <a:xfrm>
              <a:off x="768" y="1728"/>
              <a:ext cx="3216" cy="393"/>
              <a:chOff x="1632" y="1536"/>
              <a:chExt cx="1728" cy="332"/>
            </a:xfrm>
          </p:grpSpPr>
          <p:sp>
            <p:nvSpPr>
              <p:cNvPr id="327713" name="Text Box 33"/>
              <p:cNvSpPr txBox="1">
                <a:spLocks noChangeArrowheads="1"/>
              </p:cNvSpPr>
              <p:nvPr/>
            </p:nvSpPr>
            <p:spPr bwMode="auto">
              <a:xfrm>
                <a:off x="1632" y="1536"/>
                <a:ext cx="864" cy="332"/>
              </a:xfrm>
              <a:prstGeom prst="rect">
                <a:avLst/>
              </a:prstGeom>
              <a:solidFill>
                <a:srgbClr val="FF0000"/>
              </a:solidFill>
              <a:ln>
                <a:noFill/>
              </a:ln>
              <a:effectLst>
                <a:outerShdw dist="53882"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3200" b="1">
                    <a:effectLst>
                      <a:outerShdw blurRad="38100" dist="38100" dir="2700000" algn="tl">
                        <a:srgbClr val="000000"/>
                      </a:outerShdw>
                    </a:effectLst>
                  </a:rPr>
                  <a:t>50%</a:t>
                </a:r>
              </a:p>
            </p:txBody>
          </p:sp>
          <p:sp>
            <p:nvSpPr>
              <p:cNvPr id="327716" name="Text Box 36"/>
              <p:cNvSpPr txBox="1">
                <a:spLocks noChangeArrowheads="1"/>
              </p:cNvSpPr>
              <p:nvPr/>
            </p:nvSpPr>
            <p:spPr bwMode="auto">
              <a:xfrm>
                <a:off x="2496" y="1536"/>
                <a:ext cx="864" cy="332"/>
              </a:xfrm>
              <a:prstGeom prst="rect">
                <a:avLst/>
              </a:prstGeom>
              <a:solidFill>
                <a:srgbClr val="00FF00"/>
              </a:solidFill>
              <a:ln>
                <a:noFill/>
              </a:ln>
              <a:effectLst>
                <a:outerShdw dist="53882"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3200" b="1">
                    <a:solidFill>
                      <a:srgbClr val="FF0000"/>
                    </a:solidFill>
                    <a:effectLst>
                      <a:outerShdw blurRad="38100" dist="38100" dir="2700000" algn="tl">
                        <a:srgbClr val="000000"/>
                      </a:outerShdw>
                    </a:effectLst>
                  </a:rPr>
                  <a:t>50%</a:t>
                </a:r>
              </a:p>
            </p:txBody>
          </p:sp>
        </p:grpSp>
      </p:grpSp>
      <p:sp>
        <p:nvSpPr>
          <p:cNvPr id="327717" name="Text Box 37"/>
          <p:cNvSpPr txBox="1">
            <a:spLocks noChangeArrowheads="1"/>
          </p:cNvSpPr>
          <p:nvPr/>
        </p:nvSpPr>
        <p:spPr bwMode="auto">
          <a:xfrm>
            <a:off x="457200" y="3284538"/>
            <a:ext cx="8153400"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startAt="2"/>
              <a:defRPr/>
            </a:pPr>
            <a:r>
              <a:rPr lang="zh-CN" altLang="en-US" sz="2800" smtClean="0">
                <a:effectLst>
                  <a:outerShdw blurRad="38100" dist="38100" dir="2700000" algn="tl">
                    <a:srgbClr val="000000"/>
                  </a:outerShdw>
                </a:effectLst>
                <a:latin typeface="Arial" panose="020B0604020202020204" pitchFamily="34" charset="0"/>
              </a:rPr>
              <a:t>不受极端值的影响</a:t>
            </a:r>
          </a:p>
          <a:p>
            <a:pPr>
              <a:spcBef>
                <a:spcPct val="50000"/>
              </a:spcBef>
              <a:buFontTx/>
              <a:buAutoNum type="arabicPeriod" startAt="2"/>
              <a:defRPr/>
            </a:pPr>
            <a:r>
              <a:rPr lang="zh-CN" altLang="en-US" sz="2800" smtClean="0">
                <a:effectLst>
                  <a:outerShdw blurRad="38100" dist="38100" dir="2700000" algn="tl">
                    <a:srgbClr val="000000"/>
                  </a:outerShdw>
                </a:effectLst>
                <a:latin typeface="Arial" panose="020B0604020202020204" pitchFamily="34" charset="0"/>
              </a:rPr>
              <a:t>主要用于顺序数据，也可用数值型数据，但不能用于分类数据</a:t>
            </a:r>
          </a:p>
          <a:p>
            <a:pPr>
              <a:spcBef>
                <a:spcPct val="33000"/>
              </a:spcBef>
              <a:buFontTx/>
              <a:buAutoNum type="arabicPeriod" startAt="4"/>
              <a:defRPr/>
            </a:pPr>
            <a:r>
              <a:rPr lang="zh-CN" altLang="en-US" sz="2800" smtClean="0">
                <a:effectLst>
                  <a:outerShdw blurRad="38100" dist="38100" dir="2700000" algn="tl">
                    <a:srgbClr val="000000"/>
                  </a:outerShdw>
                </a:effectLst>
                <a:latin typeface="Arial" panose="020B0604020202020204" pitchFamily="34" charset="0"/>
              </a:rPr>
              <a:t>各变量值与中位数的离差绝对值之和最小，即</a:t>
            </a:r>
          </a:p>
        </p:txBody>
      </p:sp>
      <p:graphicFrame>
        <p:nvGraphicFramePr>
          <p:cNvPr id="327720" name="Object 40"/>
          <p:cNvGraphicFramePr>
            <a:graphicFrameLocks noChangeAspect="1"/>
          </p:cNvGraphicFramePr>
          <p:nvPr/>
        </p:nvGraphicFramePr>
        <p:xfrm>
          <a:off x="2654300" y="5334000"/>
          <a:ext cx="2784475" cy="1066800"/>
        </p:xfrm>
        <a:graphic>
          <a:graphicData uri="http://schemas.openxmlformats.org/presentationml/2006/ole">
            <mc:AlternateContent xmlns:mc="http://schemas.openxmlformats.org/markup-compatibility/2006">
              <mc:Choice xmlns:v="urn:schemas-microsoft-com:vml" Requires="v">
                <p:oleObj spid="_x0000_s25611" name="Equation" r:id="rId4" imgW="1097302" imgH="411333" progId="Equation.3">
                  <p:embed/>
                </p:oleObj>
              </mc:Choice>
              <mc:Fallback>
                <p:oleObj name="Equation" r:id="rId4" imgW="1097302" imgH="411333" progId="Equation.3">
                  <p:embed/>
                  <p:pic>
                    <p:nvPicPr>
                      <p:cNvPr id="0"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4300" y="5334000"/>
                        <a:ext cx="2784475" cy="106680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683">
                                            <p:txEl>
                                              <p:pRg st="0" end="0"/>
                                            </p:txEl>
                                          </p:spTgt>
                                        </p:tgtEl>
                                        <p:attrNameLst>
                                          <p:attrName>style.visibility</p:attrName>
                                        </p:attrNameLst>
                                      </p:cBhvr>
                                      <p:to>
                                        <p:strVal val="visible"/>
                                      </p:to>
                                    </p:set>
                                    <p:animEffect transition="in" filter="wipe(left)">
                                      <p:cBhvr>
                                        <p:cTn id="7" dur="500"/>
                                        <p:tgtEl>
                                          <p:spTgt spid="327683">
                                            <p:txEl>
                                              <p:pRg st="0" end="0"/>
                                            </p:txEl>
                                          </p:spTgt>
                                        </p:tgtEl>
                                      </p:cBhvr>
                                    </p:animEffect>
                                  </p:childTnLst>
                                  <p:subTnLst>
                                    <p:animClr clrSpc="rgb" dir="cw">
                                      <p:cBhvr override="childStyle">
                                        <p:cTn dur="1" fill="hold" display="0" masterRel="nextClick" afterEffect="1"/>
                                        <p:tgtEl>
                                          <p:spTgt spid="32768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327719"/>
                                        </p:tgtEl>
                                        <p:attrNameLst>
                                          <p:attrName>style.visibility</p:attrName>
                                        </p:attrNameLst>
                                      </p:cBhvr>
                                      <p:to>
                                        <p:strVal val="visible"/>
                                      </p:to>
                                    </p:set>
                                    <p:animEffect transition="in" filter="barn(outVertical)">
                                      <p:cBhvr>
                                        <p:cTn id="12" dur="500"/>
                                        <p:tgtEl>
                                          <p:spTgt spid="3277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7717">
                                            <p:txEl>
                                              <p:pRg st="0" end="0"/>
                                            </p:txEl>
                                          </p:spTgt>
                                        </p:tgtEl>
                                        <p:attrNameLst>
                                          <p:attrName>style.visibility</p:attrName>
                                        </p:attrNameLst>
                                      </p:cBhvr>
                                      <p:to>
                                        <p:strVal val="visible"/>
                                      </p:to>
                                    </p:set>
                                    <p:animEffect transition="in" filter="wipe(left)">
                                      <p:cBhvr>
                                        <p:cTn id="17" dur="500"/>
                                        <p:tgtEl>
                                          <p:spTgt spid="327717">
                                            <p:txEl>
                                              <p:pRg st="0" end="0"/>
                                            </p:txEl>
                                          </p:spTgt>
                                        </p:tgtEl>
                                      </p:cBhvr>
                                    </p:animEffect>
                                  </p:childTnLst>
                                  <p:subTnLst>
                                    <p:animClr clrSpc="rgb" dir="cw">
                                      <p:cBhvr override="childStyle">
                                        <p:cTn dur="1" fill="hold" display="0" masterRel="nextClick" afterEffect="1"/>
                                        <p:tgtEl>
                                          <p:spTgt spid="327717">
                                            <p:txEl>
                                              <p:pRg st="0" end="0"/>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7717">
                                            <p:txEl>
                                              <p:pRg st="1" end="1"/>
                                            </p:txEl>
                                          </p:spTgt>
                                        </p:tgtEl>
                                        <p:attrNameLst>
                                          <p:attrName>style.visibility</p:attrName>
                                        </p:attrNameLst>
                                      </p:cBhvr>
                                      <p:to>
                                        <p:strVal val="visible"/>
                                      </p:to>
                                    </p:set>
                                    <p:animEffect transition="in" filter="wipe(left)">
                                      <p:cBhvr>
                                        <p:cTn id="22" dur="500"/>
                                        <p:tgtEl>
                                          <p:spTgt spid="327717">
                                            <p:txEl>
                                              <p:pRg st="1" end="1"/>
                                            </p:txEl>
                                          </p:spTgt>
                                        </p:tgtEl>
                                      </p:cBhvr>
                                    </p:animEffect>
                                  </p:childTnLst>
                                  <p:subTnLst>
                                    <p:animClr clrSpc="rgb" dir="cw">
                                      <p:cBhvr override="childStyle">
                                        <p:cTn dur="1" fill="hold" display="0" masterRel="nextClick" afterEffect="1"/>
                                        <p:tgtEl>
                                          <p:spTgt spid="327717">
                                            <p:txEl>
                                              <p:pRg st="1" end="1"/>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7717">
                                            <p:txEl>
                                              <p:pRg st="2" end="2"/>
                                            </p:txEl>
                                          </p:spTgt>
                                        </p:tgtEl>
                                        <p:attrNameLst>
                                          <p:attrName>style.visibility</p:attrName>
                                        </p:attrNameLst>
                                      </p:cBhvr>
                                      <p:to>
                                        <p:strVal val="visible"/>
                                      </p:to>
                                    </p:set>
                                    <p:animEffect transition="in" filter="wipe(left)">
                                      <p:cBhvr>
                                        <p:cTn id="27" dur="500"/>
                                        <p:tgtEl>
                                          <p:spTgt spid="327717">
                                            <p:txEl>
                                              <p:pRg st="2" end="2"/>
                                            </p:txEl>
                                          </p:spTgt>
                                        </p:tgtEl>
                                      </p:cBhvr>
                                    </p:animEffect>
                                  </p:childTnLst>
                                  <p:subTnLst>
                                    <p:animClr clrSpc="rgb" dir="cw">
                                      <p:cBhvr override="childStyle">
                                        <p:cTn dur="1" fill="hold" display="0" masterRel="nextClick" afterEffect="1"/>
                                        <p:tgtEl>
                                          <p:spTgt spid="327717">
                                            <p:txEl>
                                              <p:pRg st="2" end="2"/>
                                            </p:txEl>
                                          </p:spTgt>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27720"/>
                                        </p:tgtEl>
                                        <p:attrNameLst>
                                          <p:attrName>style.visibility</p:attrName>
                                        </p:attrNameLst>
                                      </p:cBhvr>
                                      <p:to>
                                        <p:strVal val="visible"/>
                                      </p:to>
                                    </p:set>
                                    <p:animEffect transition="in" filter="wipe(left)">
                                      <p:cBhvr>
                                        <p:cTn id="32" dur="500"/>
                                        <p:tgtEl>
                                          <p:spTgt spid="327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3" grpId="0" build="p" autoUpdateAnimBg="0"/>
      <p:bldP spid="327717"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1905000" y="228600"/>
            <a:ext cx="6781800" cy="1066800"/>
          </a:xfrm>
        </p:spPr>
        <p:txBody>
          <a:bodyPr/>
          <a:lstStyle/>
          <a:p>
            <a:pPr>
              <a:defRPr/>
            </a:pPr>
            <a:r>
              <a:rPr lang="zh-CN" altLang="en-US" sz="4000" smtClean="0">
                <a:solidFill>
                  <a:schemeClr val="tx1"/>
                </a:solidFill>
              </a:rPr>
              <a:t>中位数</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位置和数值的确定</a:t>
            </a:r>
            <a:r>
              <a:rPr lang="en-US" altLang="zh-CN" sz="3600" smtClean="0">
                <a:solidFill>
                  <a:schemeClr val="hlink"/>
                </a:solidFill>
                <a:latin typeface="Arial" panose="020B0604020202020204" pitchFamily="34" charset="0"/>
              </a:rPr>
              <a:t>)</a:t>
            </a:r>
          </a:p>
        </p:txBody>
      </p:sp>
      <p:sp>
        <p:nvSpPr>
          <p:cNvPr id="325646" name="Text Box 14"/>
          <p:cNvSpPr txBox="1">
            <a:spLocks noChangeArrowheads="1"/>
          </p:cNvSpPr>
          <p:nvPr/>
        </p:nvSpPr>
        <p:spPr bwMode="auto">
          <a:xfrm>
            <a:off x="539750" y="1990725"/>
            <a:ext cx="21082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000" b="1">
                <a:solidFill>
                  <a:srgbClr val="FFFFB1"/>
                </a:solidFill>
                <a:effectLst>
                  <a:outerShdw blurRad="38100" dist="38100" dir="2700000" algn="tl">
                    <a:srgbClr val="000000"/>
                  </a:outerShdw>
                </a:effectLst>
              </a:rPr>
              <a:t>位置确定</a:t>
            </a:r>
            <a:endParaRPr lang="zh-CN" altLang="en-US" sz="3000">
              <a:solidFill>
                <a:srgbClr val="FFFFB1"/>
              </a:solidFill>
            </a:endParaRPr>
          </a:p>
        </p:txBody>
      </p:sp>
      <p:graphicFrame>
        <p:nvGraphicFramePr>
          <p:cNvPr id="27652" name="Object 36"/>
          <p:cNvGraphicFramePr>
            <a:graphicFrameLocks noChangeAspect="1"/>
          </p:cNvGraphicFramePr>
          <p:nvPr/>
        </p:nvGraphicFramePr>
        <p:xfrm>
          <a:off x="2555875" y="1773238"/>
          <a:ext cx="3475038" cy="1092200"/>
        </p:xfrm>
        <a:graphic>
          <a:graphicData uri="http://schemas.openxmlformats.org/presentationml/2006/ole">
            <mc:AlternateContent xmlns:mc="http://schemas.openxmlformats.org/markup-compatibility/2006">
              <mc:Choice xmlns:v="urn:schemas-microsoft-com:vml" Requires="v">
                <p:oleObj spid="_x0000_s27655" name="Equation" r:id="rId4" imgW="1219187" imgH="373327" progId="Equation.3">
                  <p:embed/>
                </p:oleObj>
              </mc:Choice>
              <mc:Fallback>
                <p:oleObj name="Equation" r:id="rId4" imgW="1219187" imgH="373327" progId="Equation.3">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1773238"/>
                        <a:ext cx="3475038" cy="1092200"/>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3" name="Object 39"/>
          <p:cNvGraphicFramePr>
            <a:graphicFrameLocks noChangeAspect="1"/>
          </p:cNvGraphicFramePr>
          <p:nvPr/>
        </p:nvGraphicFramePr>
        <p:xfrm>
          <a:off x="2555875" y="3357563"/>
          <a:ext cx="6192838" cy="2592387"/>
        </p:xfrm>
        <a:graphic>
          <a:graphicData uri="http://schemas.openxmlformats.org/presentationml/2006/ole">
            <mc:AlternateContent xmlns:mc="http://schemas.openxmlformats.org/markup-compatibility/2006">
              <mc:Choice xmlns:v="urn:schemas-microsoft-com:vml" Requires="v">
                <p:oleObj spid="_x0000_s27656" name="公式" r:id="rId6" imgW="2400431" imgH="944754" progId="Equation.3">
                  <p:embed/>
                </p:oleObj>
              </mc:Choice>
              <mc:Fallback>
                <p:oleObj name="公式" r:id="rId6" imgW="2400431" imgH="944754" progId="Equation.3">
                  <p:embed/>
                  <p:pic>
                    <p:nvPicPr>
                      <p:cNvPr id="0"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875" y="3357563"/>
                        <a:ext cx="6192838" cy="2592387"/>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5673" name="Text Box 41"/>
          <p:cNvSpPr txBox="1">
            <a:spLocks noChangeArrowheads="1"/>
          </p:cNvSpPr>
          <p:nvPr/>
        </p:nvSpPr>
        <p:spPr bwMode="auto">
          <a:xfrm>
            <a:off x="468313" y="4294188"/>
            <a:ext cx="21082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000" b="1">
                <a:solidFill>
                  <a:srgbClr val="FFFFB1"/>
                </a:solidFill>
                <a:effectLst>
                  <a:outerShdw blurRad="38100" dist="38100" dir="2700000" algn="tl">
                    <a:srgbClr val="000000"/>
                  </a:outerShdw>
                </a:effectLst>
              </a:rPr>
              <a:t>数值确定</a:t>
            </a:r>
            <a:endParaRPr lang="zh-CN" altLang="en-US" sz="3000">
              <a:solidFill>
                <a:srgbClr val="FFFFB1"/>
              </a:solidFill>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顺序数据的中位数</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556036" name="Text Box 4"/>
          <p:cNvSpPr txBox="1">
            <a:spLocks noChangeArrowheads="1"/>
          </p:cNvSpPr>
          <p:nvPr/>
        </p:nvSpPr>
        <p:spPr bwMode="auto">
          <a:xfrm>
            <a:off x="5486400" y="1700213"/>
            <a:ext cx="3352800" cy="4452937"/>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2600" b="1">
                <a:solidFill>
                  <a:srgbClr val="FFFFB1"/>
                </a:solidFill>
                <a:effectLst>
                  <a:outerShdw blurRad="38100" dist="38100" dir="2700000" algn="tl">
                    <a:srgbClr val="000000"/>
                  </a:outerShdw>
                </a:effectLst>
              </a:rPr>
              <a:t>解：</a:t>
            </a:r>
            <a:r>
              <a:rPr lang="zh-CN" altLang="en-US" sz="2600">
                <a:effectLst>
                  <a:outerShdw blurRad="38100" dist="38100" dir="2700000" algn="tl">
                    <a:srgbClr val="000000"/>
                  </a:outerShdw>
                </a:effectLst>
              </a:rPr>
              <a:t>中位数的位置为             </a:t>
            </a:r>
          </a:p>
          <a:p>
            <a:pPr algn="just">
              <a:spcBef>
                <a:spcPct val="50000"/>
              </a:spcBef>
              <a:defRPr/>
            </a:pPr>
            <a:r>
              <a:rPr lang="zh-CN" altLang="en-US" sz="2600">
                <a:effectLst>
                  <a:outerShdw blurRad="38100" dist="38100" dir="2700000" algn="tl">
                    <a:srgbClr val="000000"/>
                  </a:outerShdw>
                </a:effectLst>
              </a:rPr>
              <a:t>   </a:t>
            </a:r>
            <a:r>
              <a:rPr lang="en-US" altLang="zh-CN" sz="2600">
                <a:effectLst>
                  <a:outerShdw blurRad="38100" dist="38100" dir="2700000" algn="tl">
                    <a:srgbClr val="000000"/>
                  </a:outerShdw>
                </a:effectLst>
              </a:rPr>
              <a:t>(300+1)/2</a:t>
            </a:r>
            <a:r>
              <a:rPr lang="zh-CN" altLang="en-US" sz="2600">
                <a:effectLst>
                  <a:outerShdw blurRad="38100" dist="38100" dir="2700000" algn="tl">
                    <a:srgbClr val="000000"/>
                  </a:outerShdw>
                </a:effectLst>
              </a:rPr>
              <a:t>＝</a:t>
            </a:r>
            <a:r>
              <a:rPr lang="en-US" altLang="zh-CN" sz="2600">
                <a:effectLst>
                  <a:outerShdw blurRad="38100" dist="38100" dir="2700000" algn="tl">
                    <a:srgbClr val="000000"/>
                  </a:outerShdw>
                </a:effectLst>
              </a:rPr>
              <a:t>150.5</a:t>
            </a:r>
          </a:p>
          <a:p>
            <a:pPr algn="just">
              <a:spcBef>
                <a:spcPct val="50000"/>
              </a:spcBef>
              <a:defRPr/>
            </a:pPr>
            <a:r>
              <a:rPr lang="en-US" altLang="zh-CN" sz="2600">
                <a:effectLst>
                  <a:outerShdw blurRad="38100" dist="38100" dir="2700000" algn="tl">
                    <a:srgbClr val="000000"/>
                  </a:outerShdw>
                </a:effectLst>
              </a:rPr>
              <a:t>      </a:t>
            </a:r>
            <a:r>
              <a:rPr lang="zh-CN" altLang="en-US" sz="2600">
                <a:effectLst>
                  <a:outerShdw blurRad="38100" dist="38100" dir="2700000" algn="tl">
                    <a:srgbClr val="000000"/>
                  </a:outerShdw>
                </a:effectLst>
              </a:rPr>
              <a:t>从累计频数看，中位数在“一般”这一组别中</a:t>
            </a:r>
          </a:p>
          <a:p>
            <a:pPr algn="just">
              <a:spcBef>
                <a:spcPct val="50000"/>
              </a:spcBef>
              <a:defRPr/>
            </a:pPr>
            <a:r>
              <a:rPr lang="zh-CN" altLang="en-US" sz="2600">
                <a:effectLst>
                  <a:outerShdw blurRad="38100" dist="38100" dir="2700000" algn="tl">
                    <a:srgbClr val="000000"/>
                  </a:outerShdw>
                </a:effectLst>
              </a:rPr>
              <a:t>   中位数为</a:t>
            </a:r>
          </a:p>
          <a:p>
            <a:pPr algn="just">
              <a:spcBef>
                <a:spcPct val="50000"/>
              </a:spcBef>
              <a:defRPr/>
            </a:pPr>
            <a:r>
              <a:rPr lang="zh-CN" altLang="en-US" sz="2600" b="1" i="1">
                <a:solidFill>
                  <a:schemeClr val="accent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altLang="zh-CN" sz="3000" b="1" i="1">
                <a:solidFill>
                  <a:srgbClr val="FFFFB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M</a:t>
            </a:r>
            <a:r>
              <a:rPr lang="en-US" altLang="zh-CN" sz="3000" b="1" baseline="-30000">
                <a:solidFill>
                  <a:srgbClr val="FFFFB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e</a:t>
            </a:r>
            <a:r>
              <a:rPr lang="en-US" altLang="zh-CN" sz="3000" b="1">
                <a:solidFill>
                  <a:srgbClr val="FFFFB1"/>
                </a:solidFill>
                <a:effectLst>
                  <a:outerShdw blurRad="38100" dist="38100" dir="2700000" algn="tl">
                    <a:srgbClr val="000000"/>
                  </a:outerShdw>
                </a:effectLst>
                <a:latin typeface="Times New Roman" panose="02020603050405020304" pitchFamily="18" charset="0"/>
              </a:rPr>
              <a:t>=</a:t>
            </a:r>
            <a:r>
              <a:rPr lang="zh-CN" altLang="en-US" sz="3000" b="1">
                <a:solidFill>
                  <a:srgbClr val="FFFFB1"/>
                </a:solidFill>
                <a:effectLst>
                  <a:outerShdw blurRad="38100" dist="38100" dir="2700000" algn="tl">
                    <a:srgbClr val="000000"/>
                  </a:outerShdw>
                </a:effectLst>
                <a:latin typeface="Times New Roman" panose="02020603050405020304" pitchFamily="18" charset="0"/>
              </a:rPr>
              <a:t>一般</a:t>
            </a:r>
          </a:p>
          <a:p>
            <a:pPr algn="just">
              <a:spcBef>
                <a:spcPct val="50000"/>
              </a:spcBef>
              <a:defRPr/>
            </a:pPr>
            <a:endParaRPr lang="en-US" altLang="zh-CN" sz="3000" b="1">
              <a:solidFill>
                <a:schemeClr val="accent2"/>
              </a:solidFill>
              <a:effectLst>
                <a:outerShdw blurRad="38100" dist="38100" dir="2700000" algn="tl">
                  <a:srgbClr val="000000"/>
                </a:outerShdw>
              </a:effectLst>
              <a:latin typeface="Times New Roman" panose="02020603050405020304" pitchFamily="18" charset="0"/>
            </a:endParaRPr>
          </a:p>
        </p:txBody>
      </p:sp>
      <p:graphicFrame>
        <p:nvGraphicFramePr>
          <p:cNvPr id="556064" name="Group 32"/>
          <p:cNvGraphicFramePr>
            <a:graphicFrameLocks noGrp="1"/>
          </p:cNvGraphicFramePr>
          <p:nvPr/>
        </p:nvGraphicFramePr>
        <p:xfrm>
          <a:off x="304800" y="1700213"/>
          <a:ext cx="5029200" cy="4465637"/>
        </p:xfrm>
        <a:graphic>
          <a:graphicData uri="http://schemas.openxmlformats.org/drawingml/2006/table">
            <a:tbl>
              <a:tblPr/>
              <a:tblGrid>
                <a:gridCol w="1752600"/>
                <a:gridCol w="1627188"/>
                <a:gridCol w="1649412"/>
              </a:tblGrid>
              <a:tr h="479425">
                <a:tc gridSpan="3">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200" b="1" i="0" u="none" strike="noStrike" cap="none" normalizeH="0" baseline="0" smtClean="0">
                          <a:ln>
                            <a:noFill/>
                          </a:ln>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rPr>
                        <a:t>甲城市家庭对住房状况评价的频数分布</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r>
              <a:tr h="517525">
                <a:tc row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回答类别</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grid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甲城市</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r>
              <a:tr h="520700">
                <a:tc vMerge="1">
                  <a:txBody>
                    <a:bodyPr/>
                    <a:lstStyle/>
                    <a:p>
                      <a:endParaRPr lang="zh-CN" altLang="en-US"/>
                    </a:p>
                  </a:txBody>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户数  </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累计频数</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r h="2433637">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非常不满意</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不满意</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一般</a:t>
                      </a:r>
                      <a:endParaRPr kumimoji="1" lang="zh-CN" altLang="en-US"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满意</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非常满意</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24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108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  93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45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30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24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132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225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300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r>
              <a:tr h="51435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合计</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300</a:t>
                      </a:r>
                      <a:endPar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56036"/>
                                        </p:tgtEl>
                                        <p:attrNameLst>
                                          <p:attrName>style.visibility</p:attrName>
                                        </p:attrNameLst>
                                      </p:cBhvr>
                                      <p:to>
                                        <p:strVal val="visible"/>
                                      </p:to>
                                    </p:set>
                                    <p:animEffect transition="in" filter="wipe(up)">
                                      <p:cBhvr>
                                        <p:cTn id="7" dur="500"/>
                                        <p:tgtEl>
                                          <p:spTgt spid="556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6"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1905000" y="260350"/>
            <a:ext cx="6781800" cy="1035050"/>
          </a:xfrm>
        </p:spPr>
        <p:txBody>
          <a:bodyPr/>
          <a:lstStyle/>
          <a:p>
            <a:pPr>
              <a:defRPr/>
            </a:pPr>
            <a:r>
              <a:rPr lang="zh-CN" altLang="en-US" sz="4000" smtClean="0">
                <a:solidFill>
                  <a:schemeClr val="tx1"/>
                </a:solidFill>
                <a:latin typeface="Arial" panose="020B0604020202020204" pitchFamily="34" charset="0"/>
              </a:rPr>
              <a:t>数值型数据的中位数</a:t>
            </a:r>
            <a:r>
              <a:rPr lang="zh-CN" altLang="en-US" sz="4000" smtClean="0">
                <a:latin typeface="Arial" panose="020B0604020202020204" pitchFamily="34" charset="0"/>
              </a:rPr>
              <a:t/>
            </a:r>
            <a:br>
              <a:rPr lang="zh-CN" altLang="en-US" sz="4000" smtClean="0">
                <a:latin typeface="Arial" panose="020B0604020202020204" pitchFamily="34" charset="0"/>
              </a:rPr>
            </a:br>
            <a:r>
              <a:rPr lang="zh-CN" altLang="en-US" sz="4000" smtClean="0">
                <a:latin typeface="Arial" panose="020B0604020202020204" pitchFamily="34" charset="0"/>
              </a:rPr>
              <a:t> </a:t>
            </a:r>
            <a:r>
              <a:rPr lang="en-US" altLang="zh-CN" sz="3600" smtClean="0">
                <a:solidFill>
                  <a:schemeClr val="hlink"/>
                </a:solidFill>
                <a:latin typeface="Arial" panose="020B0604020202020204" pitchFamily="34" charset="0"/>
              </a:rPr>
              <a:t>(9</a:t>
            </a:r>
            <a:r>
              <a:rPr lang="zh-CN" altLang="en-US" sz="3600" smtClean="0">
                <a:solidFill>
                  <a:schemeClr val="hlink"/>
                </a:solidFill>
                <a:latin typeface="Arial" panose="020B0604020202020204" pitchFamily="34" charset="0"/>
              </a:rPr>
              <a:t>个数据的算例</a:t>
            </a:r>
            <a:r>
              <a:rPr lang="en-US" altLang="zh-CN" sz="3600" smtClean="0">
                <a:solidFill>
                  <a:schemeClr val="hlink"/>
                </a:solidFill>
                <a:latin typeface="Arial" panose="020B0604020202020204" pitchFamily="34" charset="0"/>
              </a:rPr>
              <a:t>)</a:t>
            </a:r>
          </a:p>
        </p:txBody>
      </p:sp>
      <p:sp>
        <p:nvSpPr>
          <p:cNvPr id="246787" name="Rectangle 3"/>
          <p:cNvSpPr>
            <a:spLocks noGrp="1" noChangeArrowheads="1"/>
          </p:cNvSpPr>
          <p:nvPr>
            <p:ph type="body" idx="1"/>
          </p:nvPr>
        </p:nvSpPr>
        <p:spPr>
          <a:xfrm>
            <a:off x="381000" y="1700213"/>
            <a:ext cx="8458200" cy="4319587"/>
          </a:xfrm>
        </p:spPr>
        <p:txBody>
          <a:bodyPr/>
          <a:lstStyle/>
          <a:p>
            <a:pPr>
              <a:tabLst>
                <a:tab pos="2514600" algn="ctr"/>
                <a:tab pos="3543300" algn="ctr"/>
                <a:tab pos="4572000" algn="ctr"/>
                <a:tab pos="5600700" algn="ctr"/>
                <a:tab pos="6578600" algn="ctr"/>
                <a:tab pos="7086600" algn="ctr"/>
              </a:tabLst>
              <a:defRPr/>
            </a:pPr>
            <a:r>
              <a:rPr lang="en-US" altLang="zh-CN" sz="3000" b="1" smtClean="0">
                <a:solidFill>
                  <a:srgbClr val="FFFF7F"/>
                </a:solidFill>
              </a:rPr>
              <a:t>【</a:t>
            </a:r>
            <a:r>
              <a:rPr lang="zh-CN" altLang="en-US" sz="3000" b="1" smtClean="0">
                <a:solidFill>
                  <a:srgbClr val="FFFF7F"/>
                </a:solidFill>
              </a:rPr>
              <a:t>例</a:t>
            </a:r>
            <a:r>
              <a:rPr lang="en-US" altLang="zh-CN" sz="3000" b="1" smtClean="0">
                <a:solidFill>
                  <a:srgbClr val="FFFF7F"/>
                </a:solidFill>
              </a:rPr>
              <a:t>】    </a:t>
            </a:r>
            <a:r>
              <a:rPr lang="en-US" altLang="zh-CN" sz="3000" smtClean="0">
                <a:solidFill>
                  <a:schemeClr val="tx1"/>
                </a:solidFill>
              </a:rPr>
              <a:t>9</a:t>
            </a:r>
            <a:r>
              <a:rPr lang="zh-CN" altLang="en-US" sz="3000" smtClean="0">
                <a:solidFill>
                  <a:schemeClr val="tx1"/>
                </a:solidFill>
              </a:rPr>
              <a:t>个家庭的人均月收入数据</a:t>
            </a:r>
          </a:p>
          <a:p>
            <a:pPr>
              <a:tabLst>
                <a:tab pos="2514600" algn="ctr"/>
                <a:tab pos="3543300" algn="ctr"/>
                <a:tab pos="4572000" algn="ctr"/>
                <a:tab pos="5600700" algn="ctr"/>
                <a:tab pos="6578600" algn="ctr"/>
                <a:tab pos="7086600" algn="ctr"/>
              </a:tabLst>
              <a:defRPr/>
            </a:pPr>
            <a:r>
              <a:rPr lang="zh-CN" altLang="en-US" sz="2200" b="1" smtClean="0">
                <a:solidFill>
                  <a:srgbClr val="00ECD6"/>
                </a:solidFill>
              </a:rPr>
              <a:t>原始数据</a:t>
            </a:r>
            <a:r>
              <a:rPr lang="en-US" altLang="zh-CN" sz="2200" b="1" smtClean="0">
                <a:solidFill>
                  <a:srgbClr val="00ECD6"/>
                </a:solidFill>
              </a:rPr>
              <a:t>:    </a:t>
            </a:r>
            <a:r>
              <a:rPr lang="en-US" altLang="zh-CN" sz="2200" smtClean="0"/>
              <a:t>1500  750  780  1080  850  960  2000  1250  1630</a:t>
            </a:r>
          </a:p>
          <a:p>
            <a:pPr>
              <a:tabLst>
                <a:tab pos="2514600" algn="ctr"/>
                <a:tab pos="3543300" algn="ctr"/>
                <a:tab pos="4572000" algn="ctr"/>
                <a:tab pos="5600700" algn="ctr"/>
                <a:tab pos="6578600" algn="ctr"/>
                <a:tab pos="7086600" algn="ctr"/>
              </a:tabLst>
              <a:defRPr/>
            </a:pPr>
            <a:r>
              <a:rPr lang="zh-CN" altLang="en-US" sz="2200" b="1" smtClean="0">
                <a:solidFill>
                  <a:srgbClr val="00ECD6"/>
                </a:solidFill>
              </a:rPr>
              <a:t>排       序</a:t>
            </a:r>
            <a:r>
              <a:rPr lang="en-US" altLang="zh-CN" sz="2200" b="1" smtClean="0">
                <a:solidFill>
                  <a:srgbClr val="00ECD6"/>
                </a:solidFill>
              </a:rPr>
              <a:t>:      </a:t>
            </a:r>
            <a:r>
              <a:rPr lang="en-US" altLang="zh-CN" sz="2200" smtClean="0"/>
              <a:t>750  780  850   960  </a:t>
            </a:r>
            <a:r>
              <a:rPr lang="en-US" altLang="zh-CN" sz="2200" b="1" smtClean="0">
                <a:solidFill>
                  <a:schemeClr val="accent2"/>
                </a:solidFill>
              </a:rPr>
              <a:t>1080  </a:t>
            </a:r>
            <a:r>
              <a:rPr lang="en-US" altLang="zh-CN" sz="2200" smtClean="0">
                <a:solidFill>
                  <a:schemeClr val="tx1"/>
                </a:solidFill>
              </a:rPr>
              <a:t>1250 </a:t>
            </a:r>
            <a:r>
              <a:rPr lang="en-US" altLang="zh-CN" sz="2200" smtClean="0"/>
              <a:t>1500 1630  2000</a:t>
            </a:r>
          </a:p>
          <a:p>
            <a:pPr>
              <a:tabLst>
                <a:tab pos="2514600" algn="ctr"/>
                <a:tab pos="3543300" algn="ctr"/>
                <a:tab pos="4572000" algn="ctr"/>
                <a:tab pos="5600700" algn="ctr"/>
                <a:tab pos="6578600" algn="ctr"/>
                <a:tab pos="7086600" algn="ctr"/>
              </a:tabLst>
              <a:defRPr/>
            </a:pPr>
            <a:r>
              <a:rPr lang="zh-CN" altLang="en-US" sz="2200" b="1" smtClean="0">
                <a:solidFill>
                  <a:srgbClr val="00ECD6"/>
                </a:solidFill>
              </a:rPr>
              <a:t>位       置</a:t>
            </a:r>
            <a:r>
              <a:rPr lang="en-US" altLang="zh-CN" sz="2200" b="1" smtClean="0">
                <a:solidFill>
                  <a:srgbClr val="00ECD6"/>
                </a:solidFill>
              </a:rPr>
              <a:t>:</a:t>
            </a:r>
            <a:r>
              <a:rPr lang="en-US" altLang="zh-CN" sz="2800" smtClean="0"/>
              <a:t>      1    2     3     4    </a:t>
            </a:r>
            <a:r>
              <a:rPr lang="en-US" altLang="zh-CN" sz="2800" b="1" smtClean="0">
                <a:solidFill>
                  <a:schemeClr val="accent1"/>
                </a:solidFill>
              </a:rPr>
              <a:t> 5</a:t>
            </a:r>
            <a:r>
              <a:rPr lang="en-US" altLang="zh-CN" sz="2800" smtClean="0"/>
              <a:t>      6      7     8     9</a:t>
            </a:r>
            <a:endParaRPr lang="en-US" altLang="zh-CN" sz="2400" smtClean="0"/>
          </a:p>
        </p:txBody>
      </p:sp>
      <p:sp>
        <p:nvSpPr>
          <p:cNvPr id="246793" name="Rectangle 9"/>
          <p:cNvSpPr>
            <a:spLocks noChangeArrowheads="1"/>
          </p:cNvSpPr>
          <p:nvPr/>
        </p:nvSpPr>
        <p:spPr bwMode="auto">
          <a:xfrm>
            <a:off x="2362200" y="5410200"/>
            <a:ext cx="30480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defRPr/>
            </a:pPr>
            <a:r>
              <a:rPr lang="zh-CN" altLang="en-US" sz="3200" b="1">
                <a:effectLst>
                  <a:outerShdw blurRad="38100" dist="38100" dir="2700000" algn="tl">
                    <a:srgbClr val="000000"/>
                  </a:outerShdw>
                </a:effectLst>
              </a:rPr>
              <a:t>中位数 </a:t>
            </a:r>
            <a:r>
              <a:rPr lang="zh-CN" altLang="en-US" sz="3200">
                <a:effectLst>
                  <a:outerShdw blurRad="38100" dist="38100" dir="2700000" algn="tl">
                    <a:srgbClr val="000000"/>
                  </a:outerShdw>
                </a:effectLst>
                <a:latin typeface="Symbol" panose="05050102010706020507" pitchFamily="18" charset="2"/>
              </a:rPr>
              <a:t> </a:t>
            </a:r>
            <a:r>
              <a:rPr lang="en-US" altLang="zh-CN" sz="3200">
                <a:solidFill>
                  <a:srgbClr val="FFFFB1"/>
                </a:solidFill>
                <a:effectLst>
                  <a:outerShdw blurRad="38100" dist="38100" dir="2700000" algn="tl">
                    <a:srgbClr val="000000"/>
                  </a:outerShdw>
                </a:effectLst>
              </a:rPr>
              <a:t>1080</a:t>
            </a:r>
          </a:p>
        </p:txBody>
      </p:sp>
      <p:sp>
        <p:nvSpPr>
          <p:cNvPr id="246814" name="Text Box 30"/>
          <p:cNvSpPr txBox="1">
            <a:spLocks noChangeArrowheads="1"/>
          </p:cNvSpPr>
          <p:nvPr/>
        </p:nvSpPr>
        <p:spPr bwMode="auto">
          <a:xfrm>
            <a:off x="4724400" y="3733800"/>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b="1">
                <a:solidFill>
                  <a:srgbClr val="FF1BA3"/>
                </a:solidFill>
                <a:effectLst>
                  <a:outerShdw blurRad="38100" dist="38100" dir="2700000" algn="tl">
                    <a:srgbClr val="000000"/>
                  </a:outerShdw>
                </a:effectLst>
                <a:latin typeface="Book Antiqua" panose="02040602050305030304" pitchFamily="18" charset="0"/>
                <a:sym typeface="Wingdings 3" panose="05040102010807070707" pitchFamily="18" charset="2"/>
              </a:rPr>
              <a:t></a:t>
            </a:r>
          </a:p>
        </p:txBody>
      </p:sp>
      <p:graphicFrame>
        <p:nvGraphicFramePr>
          <p:cNvPr id="31750" name="Object 32"/>
          <p:cNvGraphicFramePr>
            <a:graphicFrameLocks noChangeAspect="1"/>
          </p:cNvGraphicFramePr>
          <p:nvPr/>
        </p:nvGraphicFramePr>
        <p:xfrm>
          <a:off x="2438400" y="4419600"/>
          <a:ext cx="3832225" cy="990600"/>
        </p:xfrm>
        <a:graphic>
          <a:graphicData uri="http://schemas.openxmlformats.org/presentationml/2006/ole">
            <mc:AlternateContent xmlns:mc="http://schemas.openxmlformats.org/markup-compatibility/2006">
              <mc:Choice xmlns:v="urn:schemas-microsoft-com:vml" Requires="v">
                <p:oleObj spid="_x0000_s31751" name="Equation" r:id="rId4" imgW="1462957" imgH="373327" progId="Equation.3">
                  <p:embed/>
                </p:oleObj>
              </mc:Choice>
              <mc:Fallback>
                <p:oleObj name="Equation" r:id="rId4" imgW="1462957" imgH="373327" progId="Equation.3">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4419600"/>
                        <a:ext cx="3832225" cy="990600"/>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latin typeface="Arial" panose="020B0604020202020204" pitchFamily="34" charset="0"/>
              </a:rPr>
              <a:t>数值型数据的中位数</a:t>
            </a:r>
            <a:r>
              <a:rPr lang="zh-CN" altLang="en-US" sz="4000" smtClean="0">
                <a:latin typeface="Arial" panose="020B0604020202020204" pitchFamily="34" charset="0"/>
              </a:rPr>
              <a:t/>
            </a:r>
            <a:br>
              <a:rPr lang="zh-CN" altLang="en-US" sz="4000" smtClean="0">
                <a:latin typeface="Arial" panose="020B0604020202020204" pitchFamily="34" charset="0"/>
              </a:rPr>
            </a:br>
            <a:r>
              <a:rPr lang="zh-CN" altLang="en-US" sz="4000" smtClean="0">
                <a:latin typeface="Arial" panose="020B0604020202020204" pitchFamily="34" charset="0"/>
              </a:rPr>
              <a:t> </a:t>
            </a:r>
            <a:r>
              <a:rPr lang="en-US" altLang="zh-CN" sz="3600" smtClean="0">
                <a:solidFill>
                  <a:schemeClr val="hlink"/>
                </a:solidFill>
                <a:latin typeface="Arial" panose="020B0604020202020204" pitchFamily="34" charset="0"/>
              </a:rPr>
              <a:t>(10</a:t>
            </a:r>
            <a:r>
              <a:rPr lang="zh-CN" altLang="en-US" sz="3600" smtClean="0">
                <a:solidFill>
                  <a:schemeClr val="hlink"/>
                </a:solidFill>
                <a:latin typeface="Arial" panose="020B0604020202020204" pitchFamily="34" charset="0"/>
              </a:rPr>
              <a:t>个数据的算例</a:t>
            </a:r>
            <a:r>
              <a:rPr lang="en-US" altLang="zh-CN" sz="3600" smtClean="0">
                <a:solidFill>
                  <a:schemeClr val="hlink"/>
                </a:solidFill>
                <a:latin typeface="Arial" panose="020B0604020202020204" pitchFamily="34" charset="0"/>
              </a:rPr>
              <a:t>)</a:t>
            </a:r>
          </a:p>
        </p:txBody>
      </p:sp>
      <p:sp>
        <p:nvSpPr>
          <p:cNvPr id="766979" name="Rectangle 3"/>
          <p:cNvSpPr>
            <a:spLocks noGrp="1" noChangeArrowheads="1"/>
          </p:cNvSpPr>
          <p:nvPr>
            <p:ph type="body" idx="1"/>
          </p:nvPr>
        </p:nvSpPr>
        <p:spPr>
          <a:xfrm>
            <a:off x="228600" y="1700213"/>
            <a:ext cx="8686800" cy="4319587"/>
          </a:xfrm>
        </p:spPr>
        <p:txBody>
          <a:bodyPr/>
          <a:lstStyle/>
          <a:p>
            <a:pPr>
              <a:tabLst>
                <a:tab pos="2514600" algn="ctr"/>
                <a:tab pos="3543300" algn="ctr"/>
                <a:tab pos="4572000" algn="ctr"/>
                <a:tab pos="5600700" algn="ctr"/>
                <a:tab pos="6578600" algn="ctr"/>
                <a:tab pos="7086600" algn="ctr"/>
              </a:tabLst>
              <a:defRPr/>
            </a:pPr>
            <a:r>
              <a:rPr lang="en-US" altLang="zh-CN" sz="3000" b="1" smtClean="0">
                <a:solidFill>
                  <a:srgbClr val="FFFF7F"/>
                </a:solidFill>
              </a:rPr>
              <a:t>【</a:t>
            </a:r>
            <a:r>
              <a:rPr lang="zh-CN" altLang="en-US" sz="3000" b="1" smtClean="0">
                <a:solidFill>
                  <a:srgbClr val="FFFF7F"/>
                </a:solidFill>
              </a:rPr>
              <a:t>例</a:t>
            </a:r>
            <a:r>
              <a:rPr lang="en-US" altLang="zh-CN" sz="3000" b="1" smtClean="0">
                <a:solidFill>
                  <a:srgbClr val="FFFF7F"/>
                </a:solidFill>
              </a:rPr>
              <a:t>】</a:t>
            </a:r>
            <a:r>
              <a:rPr lang="zh-CN" altLang="en-US" sz="3000" b="1" smtClean="0">
                <a:solidFill>
                  <a:srgbClr val="FFFF7F"/>
                </a:solidFill>
              </a:rPr>
              <a:t>：</a:t>
            </a:r>
            <a:r>
              <a:rPr lang="en-US" altLang="zh-CN" sz="3000" smtClean="0">
                <a:solidFill>
                  <a:schemeClr val="tx1"/>
                </a:solidFill>
              </a:rPr>
              <a:t>10</a:t>
            </a:r>
            <a:r>
              <a:rPr lang="zh-CN" altLang="en-US" sz="3000" smtClean="0">
                <a:solidFill>
                  <a:schemeClr val="tx1"/>
                </a:solidFill>
              </a:rPr>
              <a:t>个家庭的人均月收入数据</a:t>
            </a:r>
          </a:p>
          <a:p>
            <a:pPr>
              <a:tabLst>
                <a:tab pos="2514600" algn="ctr"/>
                <a:tab pos="3543300" algn="ctr"/>
                <a:tab pos="4572000" algn="ctr"/>
                <a:tab pos="5600700" algn="ctr"/>
                <a:tab pos="6578600" algn="ctr"/>
                <a:tab pos="7086600" algn="ctr"/>
              </a:tabLst>
              <a:defRPr/>
            </a:pPr>
            <a:r>
              <a:rPr lang="zh-CN" altLang="en-US" sz="2200" b="1" smtClean="0">
                <a:solidFill>
                  <a:srgbClr val="00ECD6"/>
                </a:solidFill>
              </a:rPr>
              <a:t>排       序</a:t>
            </a:r>
            <a:r>
              <a:rPr lang="en-US" altLang="zh-CN" sz="2200" b="1" smtClean="0">
                <a:solidFill>
                  <a:srgbClr val="00ECD6"/>
                </a:solidFill>
              </a:rPr>
              <a:t>:</a:t>
            </a:r>
            <a:r>
              <a:rPr lang="en-US" altLang="zh-CN" sz="2800" b="1" smtClean="0">
                <a:solidFill>
                  <a:srgbClr val="00ECD6"/>
                </a:solidFill>
              </a:rPr>
              <a:t>    </a:t>
            </a:r>
            <a:r>
              <a:rPr lang="en-US" altLang="zh-CN" sz="2200" smtClean="0"/>
              <a:t>660</a:t>
            </a:r>
            <a:r>
              <a:rPr lang="en-US" altLang="zh-CN" sz="2800" b="1" smtClean="0">
                <a:solidFill>
                  <a:srgbClr val="00ECD6"/>
                </a:solidFill>
              </a:rPr>
              <a:t> </a:t>
            </a:r>
            <a:r>
              <a:rPr lang="en-US" altLang="zh-CN" sz="2200" smtClean="0"/>
              <a:t>750  780  850   </a:t>
            </a:r>
            <a:r>
              <a:rPr lang="en-US" altLang="zh-CN" sz="2200" b="1" smtClean="0">
                <a:solidFill>
                  <a:srgbClr val="FFFF7F"/>
                </a:solidFill>
              </a:rPr>
              <a:t>960  1080</a:t>
            </a:r>
            <a:r>
              <a:rPr lang="en-US" altLang="zh-CN" sz="2200" smtClean="0"/>
              <a:t>  1250 1500 1630  2000</a:t>
            </a:r>
            <a:endParaRPr lang="en-US" altLang="zh-CN" sz="2800" smtClean="0"/>
          </a:p>
          <a:p>
            <a:pPr>
              <a:tabLst>
                <a:tab pos="2514600" algn="ctr"/>
                <a:tab pos="3543300" algn="ctr"/>
                <a:tab pos="4572000" algn="ctr"/>
                <a:tab pos="5600700" algn="ctr"/>
                <a:tab pos="6578600" algn="ctr"/>
                <a:tab pos="7086600" algn="ctr"/>
              </a:tabLst>
              <a:defRPr/>
            </a:pPr>
            <a:r>
              <a:rPr lang="zh-CN" altLang="en-US" sz="2200" b="1" smtClean="0">
                <a:solidFill>
                  <a:srgbClr val="00ECD6"/>
                </a:solidFill>
              </a:rPr>
              <a:t>位       置</a:t>
            </a:r>
            <a:r>
              <a:rPr lang="en-US" altLang="zh-CN" sz="2200" b="1" smtClean="0">
                <a:solidFill>
                  <a:srgbClr val="00ECD6"/>
                </a:solidFill>
              </a:rPr>
              <a:t>:</a:t>
            </a:r>
            <a:r>
              <a:rPr lang="en-US" altLang="zh-CN" sz="2800" smtClean="0"/>
              <a:t>      1   2    3     4    </a:t>
            </a:r>
            <a:r>
              <a:rPr lang="en-US" altLang="zh-CN" sz="2800" b="1" smtClean="0">
                <a:solidFill>
                  <a:srgbClr val="FFFF7F"/>
                </a:solidFill>
              </a:rPr>
              <a:t> </a:t>
            </a:r>
            <a:r>
              <a:rPr lang="en-US" altLang="zh-CN" sz="2800" b="1" smtClean="0">
                <a:solidFill>
                  <a:schemeClr val="accent1"/>
                </a:solidFill>
              </a:rPr>
              <a:t>5     6</a:t>
            </a:r>
            <a:r>
              <a:rPr lang="en-US" altLang="zh-CN" sz="2800" smtClean="0"/>
              <a:t>      7     8     9     10  </a:t>
            </a:r>
          </a:p>
        </p:txBody>
      </p:sp>
      <p:sp>
        <p:nvSpPr>
          <p:cNvPr id="766981" name="Text Box 5"/>
          <p:cNvSpPr txBox="1">
            <a:spLocks noChangeArrowheads="1"/>
          </p:cNvSpPr>
          <p:nvPr/>
        </p:nvSpPr>
        <p:spPr bwMode="auto">
          <a:xfrm>
            <a:off x="4724400" y="3357563"/>
            <a:ext cx="533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b="1">
                <a:solidFill>
                  <a:srgbClr val="FF1BA3"/>
                </a:solidFill>
                <a:effectLst>
                  <a:outerShdw blurRad="38100" dist="38100" dir="2700000" algn="tl">
                    <a:srgbClr val="000000"/>
                  </a:outerShdw>
                </a:effectLst>
                <a:latin typeface="Book Antiqua" panose="02040602050305030304" pitchFamily="18" charset="0"/>
                <a:sym typeface="Wingdings 3" panose="05040102010807070707" pitchFamily="18" charset="2"/>
              </a:rPr>
              <a:t></a:t>
            </a:r>
          </a:p>
        </p:txBody>
      </p:sp>
      <p:graphicFrame>
        <p:nvGraphicFramePr>
          <p:cNvPr id="33797" name="Object 6"/>
          <p:cNvGraphicFramePr>
            <a:graphicFrameLocks noChangeAspect="1"/>
          </p:cNvGraphicFramePr>
          <p:nvPr/>
        </p:nvGraphicFramePr>
        <p:xfrm>
          <a:off x="2209800" y="3933825"/>
          <a:ext cx="4291013" cy="990600"/>
        </p:xfrm>
        <a:graphic>
          <a:graphicData uri="http://schemas.openxmlformats.org/presentationml/2006/ole">
            <mc:AlternateContent xmlns:mc="http://schemas.openxmlformats.org/markup-compatibility/2006">
              <mc:Choice xmlns:v="urn:schemas-microsoft-com:vml" Requires="v">
                <p:oleObj spid="_x0000_s33799" name="Equation" r:id="rId4" imgW="1638230" imgH="373327" progId="Equation.3">
                  <p:embed/>
                </p:oleObj>
              </mc:Choice>
              <mc:Fallback>
                <p:oleObj name="Equation" r:id="rId4" imgW="1638230" imgH="373327"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933825"/>
                        <a:ext cx="4291013" cy="990600"/>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8" name="Object 7"/>
          <p:cNvGraphicFramePr>
            <a:graphicFrameLocks noChangeAspect="1"/>
          </p:cNvGraphicFramePr>
          <p:nvPr/>
        </p:nvGraphicFramePr>
        <p:xfrm>
          <a:off x="2209800" y="5000625"/>
          <a:ext cx="4410075" cy="914400"/>
        </p:xfrm>
        <a:graphic>
          <a:graphicData uri="http://schemas.openxmlformats.org/presentationml/2006/ole">
            <mc:AlternateContent xmlns:mc="http://schemas.openxmlformats.org/markup-compatibility/2006">
              <mc:Choice xmlns:v="urn:schemas-microsoft-com:vml" Requires="v">
                <p:oleObj spid="_x0000_s33800" name="Equation" r:id="rId6" imgW="1729895" imgH="373327" progId="Equation.3">
                  <p:embed/>
                </p:oleObj>
              </mc:Choice>
              <mc:Fallback>
                <p:oleObj name="Equation" r:id="rId6" imgW="1729895" imgH="373327"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5000625"/>
                        <a:ext cx="4410075" cy="914400"/>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pPr>
              <a:defRPr/>
            </a:pPr>
            <a:r>
              <a:rPr lang="zh-CN" altLang="en-US" sz="4000" smtClean="0">
                <a:solidFill>
                  <a:schemeClr val="tx1"/>
                </a:solidFill>
                <a:latin typeface="Arial" panose="020B0604020202020204" pitchFamily="34" charset="0"/>
              </a:rPr>
              <a:t>四分位数</a:t>
            </a:r>
            <a:r>
              <a:rPr lang="zh-CN" altLang="en-US" sz="4000" smtClean="0">
                <a:latin typeface="Arial" panose="020B0604020202020204" pitchFamily="34" charset="0"/>
              </a:rPr>
              <a:t/>
            </a:r>
            <a:br>
              <a:rPr lang="zh-CN" altLang="en-US" sz="4000" smtClean="0">
                <a:latin typeface="Arial" panose="020B0604020202020204" pitchFamily="34" charset="0"/>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quartile</a:t>
            </a:r>
            <a:r>
              <a:rPr lang="en-US" altLang="zh-CN" sz="3600" smtClean="0">
                <a:solidFill>
                  <a:schemeClr val="hlink"/>
                </a:solidFill>
                <a:latin typeface="Arial" panose="020B0604020202020204" pitchFamily="34" charset="0"/>
              </a:rPr>
              <a:t>)</a:t>
            </a:r>
          </a:p>
        </p:txBody>
      </p:sp>
      <p:sp>
        <p:nvSpPr>
          <p:cNvPr id="450563" name="Rectangle 3"/>
          <p:cNvSpPr>
            <a:spLocks noGrp="1" noChangeArrowheads="1"/>
          </p:cNvSpPr>
          <p:nvPr>
            <p:ph type="body" sz="half" idx="1"/>
          </p:nvPr>
        </p:nvSpPr>
        <p:spPr>
          <a:xfrm>
            <a:off x="533400" y="1700213"/>
            <a:ext cx="8286750" cy="4319587"/>
          </a:xfrm>
        </p:spPr>
        <p:txBody>
          <a:bodyPr/>
          <a:lstStyle/>
          <a:p>
            <a:pPr marL="609600" indent="-609600">
              <a:spcBef>
                <a:spcPct val="33000"/>
              </a:spcBef>
              <a:buFontTx/>
              <a:buAutoNum type="arabicPeriod"/>
              <a:defRPr/>
            </a:pPr>
            <a:r>
              <a:rPr lang="zh-CN" altLang="en-US" sz="3000" smtClean="0">
                <a:solidFill>
                  <a:schemeClr val="tx1"/>
                </a:solidFill>
              </a:rPr>
              <a:t>排序后处于</a:t>
            </a:r>
            <a:r>
              <a:rPr lang="en-US" altLang="zh-CN" sz="3000" smtClean="0">
                <a:solidFill>
                  <a:srgbClr val="FFFF99"/>
                </a:solidFill>
              </a:rPr>
              <a:t>25%</a:t>
            </a:r>
            <a:r>
              <a:rPr lang="zh-CN" altLang="en-US" sz="3000" smtClean="0">
                <a:solidFill>
                  <a:schemeClr val="tx1"/>
                </a:solidFill>
              </a:rPr>
              <a:t>和</a:t>
            </a:r>
            <a:r>
              <a:rPr lang="en-US" altLang="zh-CN" sz="3000" smtClean="0">
                <a:solidFill>
                  <a:srgbClr val="FFFF99"/>
                </a:solidFill>
              </a:rPr>
              <a:t>75%</a:t>
            </a:r>
            <a:r>
              <a:rPr lang="zh-CN" altLang="en-US" sz="3000" smtClean="0">
                <a:solidFill>
                  <a:schemeClr val="tx1"/>
                </a:solidFill>
              </a:rPr>
              <a:t>位置上的值</a:t>
            </a:r>
          </a:p>
          <a:p>
            <a:pPr marL="609600" indent="-609600">
              <a:spcBef>
                <a:spcPct val="33000"/>
              </a:spcBef>
              <a:defRPr/>
            </a:pPr>
            <a:endParaRPr lang="en-US" altLang="zh-CN" sz="3000" smtClean="0">
              <a:solidFill>
                <a:schemeClr val="tx1"/>
              </a:solidFill>
            </a:endParaRPr>
          </a:p>
        </p:txBody>
      </p:sp>
      <p:sp>
        <p:nvSpPr>
          <p:cNvPr id="450584" name="Text Box 24"/>
          <p:cNvSpPr txBox="1">
            <a:spLocks noChangeArrowheads="1"/>
          </p:cNvSpPr>
          <p:nvPr/>
        </p:nvSpPr>
        <p:spPr bwMode="auto">
          <a:xfrm>
            <a:off x="531813" y="3573463"/>
            <a:ext cx="80010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AutoNum type="arabicPeriod" startAt="2"/>
              <a:defRPr/>
            </a:pPr>
            <a:r>
              <a:rPr lang="zh-CN" altLang="en-US" sz="3000" smtClean="0">
                <a:effectLst>
                  <a:outerShdw blurRad="38100" dist="38100" dir="2700000" algn="tl">
                    <a:srgbClr val="000000"/>
                  </a:outerShdw>
                </a:effectLst>
                <a:latin typeface="Arial" panose="020B0604020202020204" pitchFamily="34" charset="0"/>
              </a:rPr>
              <a:t>不受极端值的影响</a:t>
            </a:r>
          </a:p>
          <a:p>
            <a:pPr algn="just">
              <a:spcBef>
                <a:spcPct val="50000"/>
              </a:spcBef>
              <a:buFontTx/>
              <a:buAutoNum type="arabicPeriod" startAt="2"/>
              <a:defRPr/>
            </a:pPr>
            <a:r>
              <a:rPr lang="zh-CN" altLang="en-US" sz="3000" smtClean="0">
                <a:effectLst>
                  <a:outerShdw blurRad="38100" dist="38100" dir="2700000" algn="tl">
                    <a:srgbClr val="000000"/>
                  </a:outerShdw>
                </a:effectLst>
                <a:latin typeface="Arial" panose="020B0604020202020204" pitchFamily="34" charset="0"/>
              </a:rPr>
              <a:t>计算公式</a:t>
            </a:r>
          </a:p>
        </p:txBody>
      </p:sp>
      <p:grpSp>
        <p:nvGrpSpPr>
          <p:cNvPr id="35845" name="Group 31"/>
          <p:cNvGrpSpPr>
            <a:grpSpLocks/>
          </p:cNvGrpSpPr>
          <p:nvPr/>
        </p:nvGrpSpPr>
        <p:grpSpPr bwMode="auto">
          <a:xfrm>
            <a:off x="1295400" y="2349500"/>
            <a:ext cx="5486400" cy="1125538"/>
            <a:chOff x="912" y="2016"/>
            <a:chExt cx="3456" cy="709"/>
          </a:xfrm>
        </p:grpSpPr>
        <p:sp>
          <p:nvSpPr>
            <p:cNvPr id="450581" name="Rectangle 21"/>
            <p:cNvSpPr>
              <a:spLocks noChangeArrowheads="1"/>
            </p:cNvSpPr>
            <p:nvPr/>
          </p:nvSpPr>
          <p:spPr bwMode="auto">
            <a:xfrm>
              <a:off x="1488" y="2400"/>
              <a:ext cx="53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800" b="1" i="1">
                  <a:solidFill>
                    <a:srgbClr val="FFFF9B"/>
                  </a:solidFill>
                  <a:effectLst>
                    <a:outerShdw blurRad="38100" dist="38100" dir="2700000" algn="tl">
                      <a:srgbClr val="000000"/>
                    </a:outerShdw>
                  </a:effectLst>
                </a:rPr>
                <a:t>Q</a:t>
              </a:r>
              <a:r>
                <a:rPr lang="en-US" altLang="zh-CN" sz="2800" b="1" baseline="-25000">
                  <a:solidFill>
                    <a:srgbClr val="FFFF9B"/>
                  </a:solidFill>
                  <a:effectLst>
                    <a:outerShdw blurRad="38100" dist="38100" dir="2700000" algn="tl">
                      <a:srgbClr val="000000"/>
                    </a:outerShdw>
                  </a:effectLst>
                </a:rPr>
                <a:t>L</a:t>
              </a:r>
            </a:p>
          </p:txBody>
        </p:sp>
        <p:sp>
          <p:nvSpPr>
            <p:cNvPr id="450582" name="Rectangle 22"/>
            <p:cNvSpPr>
              <a:spLocks noChangeArrowheads="1"/>
            </p:cNvSpPr>
            <p:nvPr/>
          </p:nvSpPr>
          <p:spPr bwMode="auto">
            <a:xfrm>
              <a:off x="2400" y="2400"/>
              <a:ext cx="53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800" b="1" i="1">
                  <a:solidFill>
                    <a:srgbClr val="FFFF9B"/>
                  </a:solidFill>
                  <a:effectLst>
                    <a:outerShdw blurRad="38100" dist="38100" dir="2700000" algn="tl">
                      <a:srgbClr val="000000"/>
                    </a:outerShdw>
                  </a:effectLst>
                </a:rPr>
                <a:t>Q</a:t>
              </a:r>
              <a:r>
                <a:rPr lang="en-US" altLang="zh-CN" sz="2800" b="1" baseline="-25000">
                  <a:solidFill>
                    <a:srgbClr val="FFFF9B"/>
                  </a:solidFill>
                  <a:effectLst>
                    <a:outerShdw blurRad="38100" dist="38100" dir="2700000" algn="tl">
                      <a:srgbClr val="000000"/>
                    </a:outerShdw>
                  </a:effectLst>
                </a:rPr>
                <a:t>M</a:t>
              </a:r>
            </a:p>
          </p:txBody>
        </p:sp>
        <p:sp>
          <p:nvSpPr>
            <p:cNvPr id="450583" name="Rectangle 23"/>
            <p:cNvSpPr>
              <a:spLocks noChangeArrowheads="1"/>
            </p:cNvSpPr>
            <p:nvPr/>
          </p:nvSpPr>
          <p:spPr bwMode="auto">
            <a:xfrm>
              <a:off x="3312" y="2400"/>
              <a:ext cx="53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800" b="1" i="1">
                  <a:solidFill>
                    <a:srgbClr val="FFFF9B"/>
                  </a:solidFill>
                  <a:effectLst>
                    <a:outerShdw blurRad="38100" dist="38100" dir="2700000" algn="tl">
                      <a:srgbClr val="000000"/>
                    </a:outerShdw>
                  </a:effectLst>
                </a:rPr>
                <a:t>Q</a:t>
              </a:r>
              <a:r>
                <a:rPr lang="en-US" altLang="zh-CN" sz="2800" b="1" baseline="-25000">
                  <a:solidFill>
                    <a:srgbClr val="FFFF9B"/>
                  </a:solidFill>
                  <a:effectLst>
                    <a:outerShdw blurRad="38100" dist="38100" dir="2700000" algn="tl">
                      <a:srgbClr val="000000"/>
                    </a:outerShdw>
                  </a:effectLst>
                </a:rPr>
                <a:t>U</a:t>
              </a:r>
            </a:p>
          </p:txBody>
        </p:sp>
        <p:grpSp>
          <p:nvGrpSpPr>
            <p:cNvPr id="35850" name="Group 30"/>
            <p:cNvGrpSpPr>
              <a:grpSpLocks/>
            </p:cNvGrpSpPr>
            <p:nvPr/>
          </p:nvGrpSpPr>
          <p:grpSpPr bwMode="auto">
            <a:xfrm>
              <a:off x="912" y="2016"/>
              <a:ext cx="3456" cy="365"/>
              <a:chOff x="912" y="2016"/>
              <a:chExt cx="3456" cy="365"/>
            </a:xfrm>
          </p:grpSpPr>
          <p:sp>
            <p:nvSpPr>
              <p:cNvPr id="450586" name="Text Box 26"/>
              <p:cNvSpPr txBox="1">
                <a:spLocks noChangeArrowheads="1"/>
              </p:cNvSpPr>
              <p:nvPr/>
            </p:nvSpPr>
            <p:spPr bwMode="auto">
              <a:xfrm>
                <a:off x="912" y="2016"/>
                <a:ext cx="864" cy="365"/>
              </a:xfrm>
              <a:prstGeom prst="rect">
                <a:avLst/>
              </a:prstGeom>
              <a:solidFill>
                <a:srgbClr val="FF0000"/>
              </a:solidFill>
              <a:ln>
                <a:noFill/>
              </a:ln>
              <a:effectLst>
                <a:outerShdw dist="53882"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3200" b="1">
                    <a:effectLst>
                      <a:outerShdw blurRad="38100" dist="38100" dir="2700000" algn="tl">
                        <a:srgbClr val="000000"/>
                      </a:outerShdw>
                    </a:effectLst>
                  </a:rPr>
                  <a:t>25%</a:t>
                </a:r>
              </a:p>
            </p:txBody>
          </p:sp>
          <p:sp>
            <p:nvSpPr>
              <p:cNvPr id="450587" name="Text Box 27"/>
              <p:cNvSpPr txBox="1">
                <a:spLocks noChangeArrowheads="1"/>
              </p:cNvSpPr>
              <p:nvPr/>
            </p:nvSpPr>
            <p:spPr bwMode="auto">
              <a:xfrm>
                <a:off x="1776" y="2016"/>
                <a:ext cx="864" cy="365"/>
              </a:xfrm>
              <a:prstGeom prst="rect">
                <a:avLst/>
              </a:prstGeom>
              <a:solidFill>
                <a:srgbClr val="FF33CC"/>
              </a:solidFill>
              <a:ln>
                <a:noFill/>
              </a:ln>
              <a:effectLst>
                <a:outerShdw dist="53882"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3200" b="1">
                    <a:effectLst>
                      <a:outerShdw blurRad="38100" dist="38100" dir="2700000" algn="tl">
                        <a:srgbClr val="000000"/>
                      </a:outerShdw>
                    </a:effectLst>
                  </a:rPr>
                  <a:t>25%</a:t>
                </a:r>
              </a:p>
            </p:txBody>
          </p:sp>
          <p:sp>
            <p:nvSpPr>
              <p:cNvPr id="450588" name="Text Box 28"/>
              <p:cNvSpPr txBox="1">
                <a:spLocks noChangeArrowheads="1"/>
              </p:cNvSpPr>
              <p:nvPr/>
            </p:nvSpPr>
            <p:spPr bwMode="auto">
              <a:xfrm>
                <a:off x="2640" y="2016"/>
                <a:ext cx="864" cy="365"/>
              </a:xfrm>
              <a:prstGeom prst="rect">
                <a:avLst/>
              </a:prstGeom>
              <a:solidFill>
                <a:schemeClr val="hlink"/>
              </a:solidFill>
              <a:ln>
                <a:noFill/>
              </a:ln>
              <a:effectLst>
                <a:outerShdw dist="53882"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3200" b="1">
                    <a:effectLst>
                      <a:outerShdw blurRad="38100" dist="38100" dir="2700000" algn="tl">
                        <a:srgbClr val="000000"/>
                      </a:outerShdw>
                    </a:effectLst>
                  </a:rPr>
                  <a:t>25%</a:t>
                </a:r>
              </a:p>
            </p:txBody>
          </p:sp>
          <p:sp>
            <p:nvSpPr>
              <p:cNvPr id="450589" name="Text Box 29"/>
              <p:cNvSpPr txBox="1">
                <a:spLocks noChangeArrowheads="1"/>
              </p:cNvSpPr>
              <p:nvPr/>
            </p:nvSpPr>
            <p:spPr bwMode="auto">
              <a:xfrm>
                <a:off x="3504" y="2016"/>
                <a:ext cx="864" cy="365"/>
              </a:xfrm>
              <a:prstGeom prst="rect">
                <a:avLst/>
              </a:prstGeom>
              <a:solidFill>
                <a:srgbClr val="00FF00"/>
              </a:solidFill>
              <a:ln>
                <a:noFill/>
              </a:ln>
              <a:effectLst>
                <a:outerShdw dist="53882"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3200" b="1">
                    <a:effectLst>
                      <a:outerShdw blurRad="38100" dist="38100" dir="2700000" algn="tl">
                        <a:srgbClr val="000000"/>
                      </a:outerShdw>
                    </a:effectLst>
                  </a:rPr>
                  <a:t>25%</a:t>
                </a:r>
              </a:p>
            </p:txBody>
          </p:sp>
        </p:grpSp>
      </p:grpSp>
      <p:graphicFrame>
        <p:nvGraphicFramePr>
          <p:cNvPr id="35846" name="Object 32"/>
          <p:cNvGraphicFramePr>
            <a:graphicFrameLocks noChangeAspect="1"/>
          </p:cNvGraphicFramePr>
          <p:nvPr>
            <p:ph sz="half" idx="2"/>
          </p:nvPr>
        </p:nvGraphicFramePr>
        <p:xfrm>
          <a:off x="2844800" y="4365625"/>
          <a:ext cx="2374900" cy="2058988"/>
        </p:xfrm>
        <a:graphic>
          <a:graphicData uri="http://schemas.openxmlformats.org/presentationml/2006/ole">
            <mc:AlternateContent xmlns:mc="http://schemas.openxmlformats.org/markup-compatibility/2006">
              <mc:Choice xmlns:v="urn:schemas-microsoft-com:vml" Requires="v">
                <p:oleObj spid="_x0000_s35855" name="Equation" r:id="rId4" imgW="906919" imgH="815266" progId="Equation.3">
                  <p:embed/>
                </p:oleObj>
              </mc:Choice>
              <mc:Fallback>
                <p:oleObj name="Equation" r:id="rId4" imgW="906919" imgH="815266" progId="Equation.3">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800" y="4365625"/>
                        <a:ext cx="2374900" cy="2058988"/>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顺序数据的四分位数</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559108" name="Text Box 4"/>
          <p:cNvSpPr txBox="1">
            <a:spLocks noChangeArrowheads="1"/>
          </p:cNvSpPr>
          <p:nvPr/>
        </p:nvSpPr>
        <p:spPr bwMode="auto">
          <a:xfrm>
            <a:off x="5334000" y="1771650"/>
            <a:ext cx="3581400" cy="4465638"/>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2200" b="1">
                <a:solidFill>
                  <a:srgbClr val="FFFF93"/>
                </a:solidFill>
                <a:effectLst>
                  <a:outerShdw blurRad="38100" dist="38100" dir="2700000" algn="tl">
                    <a:srgbClr val="000000"/>
                  </a:outerShdw>
                </a:effectLst>
                <a:latin typeface="Times New Roman" panose="02020603050405020304" pitchFamily="18" charset="0"/>
              </a:rPr>
              <a:t>解：</a:t>
            </a:r>
            <a:r>
              <a:rPr lang="en-US" altLang="zh-CN" sz="2200" i="1">
                <a:effectLst>
                  <a:outerShdw blurRad="38100" dist="38100" dir="2700000" algn="tl">
                    <a:srgbClr val="000000"/>
                  </a:outerShdw>
                </a:effectLst>
                <a:latin typeface="Times New Roman" panose="02020603050405020304" pitchFamily="18" charset="0"/>
              </a:rPr>
              <a:t>Q</a:t>
            </a:r>
            <a:r>
              <a:rPr lang="en-US" altLang="zh-CN" sz="2200" baseline="-25000">
                <a:effectLst>
                  <a:outerShdw blurRad="38100" dist="38100" dir="2700000" algn="tl">
                    <a:srgbClr val="000000"/>
                  </a:outerShdw>
                </a:effectLst>
                <a:latin typeface="Times New Roman" panose="02020603050405020304" pitchFamily="18" charset="0"/>
              </a:rPr>
              <a:t>L</a:t>
            </a:r>
            <a:r>
              <a:rPr lang="zh-CN" altLang="en-US" sz="2200">
                <a:effectLst>
                  <a:outerShdw blurRad="38100" dist="38100" dir="2700000" algn="tl">
                    <a:srgbClr val="000000"/>
                  </a:outerShdw>
                </a:effectLst>
                <a:latin typeface="Times New Roman" panose="02020603050405020304" pitchFamily="18" charset="0"/>
              </a:rPr>
              <a:t>位置</a:t>
            </a:r>
            <a:r>
              <a:rPr lang="en-US" altLang="zh-CN" sz="2200">
                <a:effectLst>
                  <a:outerShdw blurRad="38100" dist="38100" dir="2700000" algn="tl">
                    <a:srgbClr val="000000"/>
                  </a:outerShdw>
                </a:effectLst>
                <a:latin typeface="Times New Roman" panose="02020603050405020304" pitchFamily="18" charset="0"/>
                <a:cs typeface="Times New Roman" panose="02020603050405020304" pitchFamily="18" charset="0"/>
              </a:rPr>
              <a:t>=</a:t>
            </a:r>
            <a:r>
              <a:rPr lang="en-US" altLang="zh-CN" sz="2200">
                <a:effectLst>
                  <a:outerShdw blurRad="38100" dist="38100" dir="2700000" algn="tl">
                    <a:srgbClr val="000000"/>
                  </a:outerShdw>
                </a:effectLst>
                <a:latin typeface="Times New Roman" panose="02020603050405020304" pitchFamily="18" charset="0"/>
              </a:rPr>
              <a:t> (300)/4 </a:t>
            </a:r>
            <a:r>
              <a:rPr lang="en-US" altLang="zh-CN" sz="2200">
                <a:effectLst>
                  <a:outerShdw blurRad="38100" dist="38100" dir="2700000" algn="tl">
                    <a:srgbClr val="000000"/>
                  </a:outerShdw>
                </a:effectLst>
                <a:latin typeface="Times New Roman" panose="02020603050405020304" pitchFamily="18" charset="0"/>
                <a:cs typeface="Times New Roman" panose="02020603050405020304" pitchFamily="18" charset="0"/>
              </a:rPr>
              <a:t>=</a:t>
            </a:r>
            <a:r>
              <a:rPr lang="en-US" altLang="zh-CN" sz="2200">
                <a:effectLst>
                  <a:outerShdw blurRad="38100" dist="38100" dir="2700000" algn="tl">
                    <a:srgbClr val="000000"/>
                  </a:outerShdw>
                </a:effectLst>
                <a:latin typeface="Times New Roman" panose="02020603050405020304" pitchFamily="18" charset="0"/>
              </a:rPr>
              <a:t>75</a:t>
            </a:r>
          </a:p>
          <a:p>
            <a:pPr algn="just">
              <a:spcBef>
                <a:spcPct val="50000"/>
              </a:spcBef>
              <a:defRPr/>
            </a:pPr>
            <a:r>
              <a:rPr lang="en-US" altLang="zh-CN" sz="2200" i="1">
                <a:effectLst>
                  <a:outerShdw blurRad="38100" dist="38100" dir="2700000" algn="tl">
                    <a:srgbClr val="000000"/>
                  </a:outerShdw>
                </a:effectLst>
                <a:latin typeface="Times New Roman" panose="02020603050405020304" pitchFamily="18" charset="0"/>
              </a:rPr>
              <a:t>        Q</a:t>
            </a:r>
            <a:r>
              <a:rPr lang="en-US" altLang="zh-CN" sz="2200" baseline="-25000">
                <a:effectLst>
                  <a:outerShdw blurRad="38100" dist="38100" dir="2700000" algn="tl">
                    <a:srgbClr val="000000"/>
                  </a:outerShdw>
                </a:effectLst>
                <a:latin typeface="Times New Roman" panose="02020603050405020304" pitchFamily="18" charset="0"/>
              </a:rPr>
              <a:t>U</a:t>
            </a:r>
            <a:r>
              <a:rPr lang="zh-CN" altLang="en-US" sz="2200">
                <a:effectLst>
                  <a:outerShdw blurRad="38100" dist="38100" dir="2700000" algn="tl">
                    <a:srgbClr val="000000"/>
                  </a:outerShdw>
                </a:effectLst>
                <a:latin typeface="Times New Roman" panose="02020603050405020304" pitchFamily="18" charset="0"/>
              </a:rPr>
              <a:t>位置 </a:t>
            </a:r>
            <a:r>
              <a:rPr lang="en-US" altLang="zh-CN" sz="2200">
                <a:effectLst>
                  <a:outerShdw blurRad="38100" dist="38100" dir="2700000" algn="tl">
                    <a:srgbClr val="000000"/>
                  </a:outerShdw>
                </a:effectLst>
                <a:latin typeface="Times New Roman" panose="02020603050405020304" pitchFamily="18" charset="0"/>
                <a:cs typeface="Times New Roman" panose="02020603050405020304" pitchFamily="18" charset="0"/>
              </a:rPr>
              <a:t>=</a:t>
            </a:r>
            <a:r>
              <a:rPr lang="en-US" altLang="zh-CN" sz="2200">
                <a:effectLst>
                  <a:outerShdw blurRad="38100" dist="38100" dir="2700000" algn="tl">
                    <a:srgbClr val="000000"/>
                  </a:outerShdw>
                </a:effectLst>
                <a:latin typeface="Times New Roman" panose="02020603050405020304" pitchFamily="18" charset="0"/>
              </a:rPr>
              <a:t>(3×300)/4</a:t>
            </a:r>
          </a:p>
          <a:p>
            <a:pPr algn="just">
              <a:spcBef>
                <a:spcPct val="50000"/>
              </a:spcBef>
              <a:defRPr/>
            </a:pPr>
            <a:r>
              <a:rPr lang="en-US" altLang="zh-CN" sz="2200">
                <a:effectLst>
                  <a:outerShdw blurRad="38100" dist="38100" dir="2700000" algn="tl">
                    <a:srgbClr val="000000"/>
                  </a:outerShdw>
                </a:effectLst>
                <a:latin typeface="Times New Roman" panose="02020603050405020304" pitchFamily="18" charset="0"/>
              </a:rPr>
              <a:t>                      </a:t>
            </a:r>
            <a:r>
              <a:rPr lang="en-US" altLang="zh-CN" sz="2200">
                <a:effectLst>
                  <a:outerShdw blurRad="38100" dist="38100" dir="2700000" algn="tl">
                    <a:srgbClr val="000000"/>
                  </a:outerShdw>
                </a:effectLst>
                <a:latin typeface="Times New Roman" panose="02020603050405020304" pitchFamily="18" charset="0"/>
                <a:cs typeface="Times New Roman" panose="02020603050405020304" pitchFamily="18" charset="0"/>
              </a:rPr>
              <a:t>=</a:t>
            </a:r>
            <a:r>
              <a:rPr lang="en-US" altLang="zh-CN" sz="2200">
                <a:effectLst>
                  <a:outerShdw blurRad="38100" dist="38100" dir="2700000" algn="tl">
                    <a:srgbClr val="000000"/>
                  </a:outerShdw>
                </a:effectLst>
                <a:latin typeface="Times New Roman" panose="02020603050405020304" pitchFamily="18" charset="0"/>
              </a:rPr>
              <a:t>225</a:t>
            </a:r>
          </a:p>
          <a:p>
            <a:pPr algn="just">
              <a:spcBef>
                <a:spcPct val="50000"/>
              </a:spcBef>
              <a:defRPr/>
            </a:pPr>
            <a:r>
              <a:rPr lang="en-US" altLang="zh-CN" sz="2200">
                <a:effectLst>
                  <a:outerShdw blurRad="38100" dist="38100" dir="2700000" algn="tl">
                    <a:srgbClr val="000000"/>
                  </a:outerShdw>
                </a:effectLst>
                <a:latin typeface="Times New Roman" panose="02020603050405020304" pitchFamily="18" charset="0"/>
              </a:rPr>
              <a:t>    </a:t>
            </a:r>
            <a:r>
              <a:rPr lang="zh-CN" altLang="en-US" sz="2200">
                <a:effectLst>
                  <a:outerShdw blurRad="38100" dist="38100" dir="2700000" algn="tl">
                    <a:srgbClr val="000000"/>
                  </a:outerShdw>
                </a:effectLst>
                <a:latin typeface="Times New Roman" panose="02020603050405020304" pitchFamily="18" charset="0"/>
              </a:rPr>
              <a:t>从累计频数看， </a:t>
            </a:r>
            <a:r>
              <a:rPr lang="en-US" altLang="zh-CN" sz="2200" i="1">
                <a:effectLst>
                  <a:outerShdw blurRad="38100" dist="38100" dir="2700000" algn="tl">
                    <a:srgbClr val="000000"/>
                  </a:outerShdw>
                </a:effectLst>
                <a:latin typeface="Times New Roman" panose="02020603050405020304" pitchFamily="18" charset="0"/>
              </a:rPr>
              <a:t>Q</a:t>
            </a:r>
            <a:r>
              <a:rPr lang="en-US" altLang="zh-CN" sz="2200" i="1" baseline="-25000">
                <a:effectLst>
                  <a:outerShdw blurRad="38100" dist="38100" dir="2700000" algn="tl">
                    <a:srgbClr val="000000"/>
                  </a:outerShdw>
                </a:effectLst>
                <a:latin typeface="Times New Roman" panose="02020603050405020304" pitchFamily="18" charset="0"/>
              </a:rPr>
              <a:t>L</a:t>
            </a:r>
            <a:r>
              <a:rPr lang="zh-CN" altLang="en-US" sz="2200">
                <a:effectLst>
                  <a:outerShdw blurRad="38100" dist="38100" dir="2700000" algn="tl">
                    <a:srgbClr val="000000"/>
                  </a:outerShdw>
                </a:effectLst>
                <a:latin typeface="Times New Roman" panose="02020603050405020304" pitchFamily="18" charset="0"/>
              </a:rPr>
              <a:t>在“不</a:t>
            </a:r>
          </a:p>
          <a:p>
            <a:pPr algn="just">
              <a:spcBef>
                <a:spcPct val="50000"/>
              </a:spcBef>
              <a:defRPr/>
            </a:pPr>
            <a:r>
              <a:rPr lang="zh-CN" altLang="en-US" sz="2200">
                <a:effectLst>
                  <a:outerShdw blurRad="38100" dist="38100" dir="2700000" algn="tl">
                    <a:srgbClr val="000000"/>
                  </a:outerShdw>
                </a:effectLst>
                <a:latin typeface="Times New Roman" panose="02020603050405020304" pitchFamily="18" charset="0"/>
              </a:rPr>
              <a:t>满意”这一组别中； </a:t>
            </a:r>
            <a:r>
              <a:rPr lang="en-US" altLang="zh-CN" sz="2200" i="1">
                <a:effectLst>
                  <a:outerShdw blurRad="38100" dist="38100" dir="2700000" algn="tl">
                    <a:srgbClr val="000000"/>
                  </a:outerShdw>
                </a:effectLst>
                <a:latin typeface="Times New Roman" panose="02020603050405020304" pitchFamily="18" charset="0"/>
              </a:rPr>
              <a:t>Q</a:t>
            </a:r>
            <a:r>
              <a:rPr lang="en-US" altLang="zh-CN" sz="2200" i="1" baseline="-25000">
                <a:effectLst>
                  <a:outerShdw blurRad="38100" dist="38100" dir="2700000" algn="tl">
                    <a:srgbClr val="000000"/>
                  </a:outerShdw>
                </a:effectLst>
                <a:latin typeface="Times New Roman" panose="02020603050405020304" pitchFamily="18" charset="0"/>
              </a:rPr>
              <a:t>U</a:t>
            </a:r>
            <a:r>
              <a:rPr lang="zh-CN" altLang="en-US" sz="2200">
                <a:effectLst>
                  <a:outerShdw blurRad="38100" dist="38100" dir="2700000" algn="tl">
                    <a:srgbClr val="000000"/>
                  </a:outerShdw>
                </a:effectLst>
                <a:latin typeface="Times New Roman" panose="02020603050405020304" pitchFamily="18" charset="0"/>
              </a:rPr>
              <a:t>在</a:t>
            </a:r>
          </a:p>
          <a:p>
            <a:pPr algn="just">
              <a:spcBef>
                <a:spcPct val="50000"/>
              </a:spcBef>
              <a:defRPr/>
            </a:pPr>
            <a:r>
              <a:rPr lang="zh-CN" altLang="en-US" sz="2200">
                <a:effectLst>
                  <a:outerShdw blurRad="38100" dist="38100" dir="2700000" algn="tl">
                    <a:srgbClr val="000000"/>
                  </a:outerShdw>
                </a:effectLst>
                <a:latin typeface="Times New Roman" panose="02020603050405020304" pitchFamily="18" charset="0"/>
              </a:rPr>
              <a:t>“一般”这一组别中</a:t>
            </a:r>
          </a:p>
          <a:p>
            <a:pPr algn="just">
              <a:spcBef>
                <a:spcPct val="50000"/>
              </a:spcBef>
              <a:defRPr/>
            </a:pPr>
            <a:r>
              <a:rPr lang="zh-CN" altLang="en-US" sz="2200">
                <a:effectLst>
                  <a:outerShdw blurRad="38100" dist="38100" dir="2700000" algn="tl">
                    <a:srgbClr val="000000"/>
                  </a:outerShdw>
                </a:effectLst>
                <a:latin typeface="Times New Roman" panose="02020603050405020304" pitchFamily="18" charset="0"/>
              </a:rPr>
              <a:t>    四分位数为</a:t>
            </a:r>
          </a:p>
          <a:p>
            <a:pPr algn="just">
              <a:spcBef>
                <a:spcPct val="50000"/>
              </a:spcBef>
              <a:defRPr/>
            </a:pPr>
            <a:r>
              <a:rPr lang="zh-CN" altLang="en-US" sz="2200" b="1" i="1">
                <a:solidFill>
                  <a:schemeClr val="accent2"/>
                </a:solidFill>
                <a:effectLst>
                  <a:outerShdw blurRad="38100" dist="38100" dir="2700000" algn="tl">
                    <a:srgbClr val="000000"/>
                  </a:outerShdw>
                </a:effectLst>
                <a:latin typeface="Times New Roman" panose="02020603050405020304" pitchFamily="18" charset="0"/>
              </a:rPr>
              <a:t>          </a:t>
            </a:r>
            <a:r>
              <a:rPr lang="en-US" altLang="zh-CN" sz="2200" b="1" i="1">
                <a:solidFill>
                  <a:srgbClr val="FFFF99"/>
                </a:solidFill>
                <a:effectLst>
                  <a:outerShdw blurRad="38100" dist="38100" dir="2700000" algn="tl">
                    <a:srgbClr val="000000"/>
                  </a:outerShdw>
                </a:effectLst>
                <a:latin typeface="Times New Roman" panose="02020603050405020304" pitchFamily="18" charset="0"/>
              </a:rPr>
              <a:t>Q</a:t>
            </a:r>
            <a:r>
              <a:rPr lang="en-US" altLang="zh-CN" sz="2200" b="1" baseline="-25000">
                <a:solidFill>
                  <a:srgbClr val="FFFF99"/>
                </a:solidFill>
                <a:effectLst>
                  <a:outerShdw blurRad="38100" dist="38100" dir="2700000" algn="tl">
                    <a:srgbClr val="000000"/>
                  </a:outerShdw>
                </a:effectLst>
                <a:latin typeface="Times New Roman" panose="02020603050405020304" pitchFamily="18" charset="0"/>
              </a:rPr>
              <a:t>L</a:t>
            </a:r>
            <a:r>
              <a:rPr lang="en-US" altLang="zh-CN" sz="2200" b="1" baseline="-30000">
                <a:solidFill>
                  <a:srgbClr val="FFFF99"/>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altLang="zh-CN" sz="2200">
                <a:solidFill>
                  <a:srgbClr val="FFFF99"/>
                </a:solidFill>
                <a:effectLst>
                  <a:outerShdw blurRad="38100" dist="38100" dir="2700000" algn="tl">
                    <a:srgbClr val="000000"/>
                  </a:outerShdw>
                </a:effectLst>
                <a:latin typeface="Times New Roman" panose="02020603050405020304" pitchFamily="18" charset="0"/>
              </a:rPr>
              <a:t> </a:t>
            </a:r>
            <a:r>
              <a:rPr lang="en-US" altLang="zh-CN" sz="2200">
                <a:solidFill>
                  <a:srgbClr val="FFFF99"/>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zh-CN" altLang="en-US" sz="2200" b="1">
                <a:solidFill>
                  <a:srgbClr val="FFFF99"/>
                </a:solidFill>
                <a:effectLst>
                  <a:outerShdw blurRad="38100" dist="38100" dir="2700000" algn="tl">
                    <a:srgbClr val="000000"/>
                  </a:outerShdw>
                </a:effectLst>
                <a:latin typeface="Times New Roman" panose="02020603050405020304" pitchFamily="18" charset="0"/>
              </a:rPr>
              <a:t>不满意</a:t>
            </a:r>
            <a:endParaRPr lang="zh-CN" altLang="en-US" sz="2200">
              <a:solidFill>
                <a:srgbClr val="FFFF99"/>
              </a:solidFill>
              <a:effectLst>
                <a:outerShdw blurRad="38100" dist="38100" dir="2700000" algn="tl">
                  <a:srgbClr val="000000"/>
                </a:outerShdw>
              </a:effectLst>
              <a:latin typeface="Times New Roman" panose="02020603050405020304" pitchFamily="18" charset="0"/>
            </a:endParaRPr>
          </a:p>
          <a:p>
            <a:pPr algn="just">
              <a:spcBef>
                <a:spcPct val="50000"/>
              </a:spcBef>
              <a:defRPr/>
            </a:pPr>
            <a:r>
              <a:rPr lang="zh-CN" altLang="en-US" sz="2200" b="1" i="1">
                <a:solidFill>
                  <a:srgbClr val="FFFF99"/>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altLang="zh-CN" sz="2200" b="1">
                <a:solidFill>
                  <a:srgbClr val="FFFF99"/>
                </a:solidFill>
                <a:effectLst>
                  <a:outerShdw blurRad="38100" dist="38100" dir="2700000" algn="tl">
                    <a:srgbClr val="000000"/>
                  </a:outerShdw>
                </a:effectLst>
                <a:latin typeface="Times New Roman" panose="02020603050405020304" pitchFamily="18" charset="0"/>
              </a:rPr>
              <a:t>Q</a:t>
            </a:r>
            <a:r>
              <a:rPr lang="en-US" altLang="zh-CN" sz="2200" b="1" baseline="-25000">
                <a:solidFill>
                  <a:srgbClr val="FFFF99"/>
                </a:solidFill>
                <a:effectLst>
                  <a:outerShdw blurRad="38100" dist="38100" dir="2700000" algn="tl">
                    <a:srgbClr val="000000"/>
                  </a:outerShdw>
                </a:effectLst>
                <a:latin typeface="Times New Roman" panose="02020603050405020304" pitchFamily="18" charset="0"/>
              </a:rPr>
              <a:t>U</a:t>
            </a:r>
            <a:r>
              <a:rPr lang="en-US" altLang="zh-CN" sz="2200" b="1" baseline="-30000">
                <a:solidFill>
                  <a:srgbClr val="FFFF99"/>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altLang="zh-CN" sz="2200">
                <a:solidFill>
                  <a:srgbClr val="FFFF99"/>
                </a:solidFill>
                <a:effectLst>
                  <a:outerShdw blurRad="38100" dist="38100" dir="2700000" algn="tl">
                    <a:srgbClr val="000000"/>
                  </a:outerShdw>
                </a:effectLst>
                <a:latin typeface="Times New Roman" panose="02020603050405020304" pitchFamily="18" charset="0"/>
              </a:rPr>
              <a:t> </a:t>
            </a:r>
            <a:r>
              <a:rPr lang="en-US" altLang="zh-CN" sz="2200">
                <a:solidFill>
                  <a:srgbClr val="FFFF99"/>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zh-CN" altLang="en-US" sz="2200" b="1">
                <a:solidFill>
                  <a:srgbClr val="FFFF99"/>
                </a:solidFill>
                <a:effectLst>
                  <a:outerShdw blurRad="38100" dist="38100" dir="2700000" algn="tl">
                    <a:srgbClr val="000000"/>
                  </a:outerShdw>
                </a:effectLst>
                <a:latin typeface="Times New Roman" panose="02020603050405020304" pitchFamily="18" charset="0"/>
              </a:rPr>
              <a:t>一般</a:t>
            </a:r>
          </a:p>
        </p:txBody>
      </p:sp>
      <p:graphicFrame>
        <p:nvGraphicFramePr>
          <p:cNvPr id="559141" name="Group 37"/>
          <p:cNvGraphicFramePr>
            <a:graphicFrameLocks noGrp="1"/>
          </p:cNvGraphicFramePr>
          <p:nvPr/>
        </p:nvGraphicFramePr>
        <p:xfrm>
          <a:off x="304800" y="1700213"/>
          <a:ext cx="4953000" cy="4537075"/>
        </p:xfrm>
        <a:graphic>
          <a:graphicData uri="http://schemas.openxmlformats.org/drawingml/2006/table">
            <a:tbl>
              <a:tblPr/>
              <a:tblGrid>
                <a:gridCol w="1676400"/>
                <a:gridCol w="1627188"/>
                <a:gridCol w="1649412"/>
              </a:tblGrid>
              <a:tr h="431800">
                <a:tc gridSpan="3">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甲城市家庭对住房状况评价的频数分布</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r>
              <a:tr h="463550">
                <a:tc row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回答类别</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grid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甲城市</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r>
              <a:tr h="558800">
                <a:tc vMerge="1">
                  <a:txBody>
                    <a:bodyPr/>
                    <a:lstStyle/>
                    <a:p>
                      <a:endParaRPr lang="zh-CN" altLang="en-US"/>
                    </a:p>
                  </a:txBody>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户数  </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累计频数</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r h="2395537">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非常不满意</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不满意</a:t>
                      </a:r>
                      <a:endParaRPr kumimoji="1" lang="zh-CN" altLang="en-US"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一般</a:t>
                      </a:r>
                      <a:endParaRPr kumimoji="1" lang="zh-CN" altLang="en-US"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满意</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非常满意</a:t>
                      </a:r>
                      <a:endPar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24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108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  93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45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30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24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132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225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300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r>
              <a:tr h="687388">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合计</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300</a:t>
                      </a:r>
                      <a:endPar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59108"/>
                                        </p:tgtEl>
                                        <p:attrNameLst>
                                          <p:attrName>style.visibility</p:attrName>
                                        </p:attrNameLst>
                                      </p:cBhvr>
                                      <p:to>
                                        <p:strVal val="visible"/>
                                      </p:to>
                                    </p:set>
                                    <p:animEffect transition="in" filter="wipe(up)">
                                      <p:cBhvr>
                                        <p:cTn id="7" dur="500"/>
                                        <p:tgtEl>
                                          <p:spTgt spid="559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8"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1676400" y="228600"/>
            <a:ext cx="7162800" cy="1066800"/>
          </a:xfrm>
        </p:spPr>
        <p:txBody>
          <a:bodyPr/>
          <a:lstStyle/>
          <a:p>
            <a:pPr>
              <a:defRPr/>
            </a:pPr>
            <a:r>
              <a:rPr lang="zh-CN" altLang="en-US" sz="4000" smtClean="0">
                <a:solidFill>
                  <a:schemeClr val="tx1"/>
                </a:solidFill>
                <a:latin typeface="Arial" panose="020B0604020202020204" pitchFamily="34" charset="0"/>
              </a:rPr>
              <a:t>数值型数据的四分位数</a:t>
            </a:r>
            <a:r>
              <a:rPr lang="zh-CN" altLang="en-US" sz="4000" smtClean="0">
                <a:latin typeface="Arial" panose="020B0604020202020204" pitchFamily="34" charset="0"/>
              </a:rPr>
              <a:t/>
            </a:r>
            <a:br>
              <a:rPr lang="zh-CN" altLang="en-US" sz="4000" smtClean="0">
                <a:latin typeface="Arial" panose="020B0604020202020204" pitchFamily="34" charset="0"/>
              </a:rPr>
            </a:br>
            <a:r>
              <a:rPr lang="zh-CN" altLang="en-US" sz="4000" smtClean="0">
                <a:latin typeface="Arial" panose="020B0604020202020204" pitchFamily="34" charset="0"/>
              </a:rPr>
              <a:t> </a:t>
            </a:r>
            <a:r>
              <a:rPr lang="en-US" altLang="zh-CN" sz="3600" smtClean="0">
                <a:solidFill>
                  <a:schemeClr val="hlink"/>
                </a:solidFill>
                <a:latin typeface="Arial" panose="020B0604020202020204" pitchFamily="34" charset="0"/>
              </a:rPr>
              <a:t>(9</a:t>
            </a:r>
            <a:r>
              <a:rPr lang="zh-CN" altLang="en-US" sz="3600" smtClean="0">
                <a:solidFill>
                  <a:schemeClr val="hlink"/>
                </a:solidFill>
                <a:latin typeface="Arial" panose="020B0604020202020204" pitchFamily="34" charset="0"/>
              </a:rPr>
              <a:t>个数据的算例</a:t>
            </a:r>
            <a:r>
              <a:rPr lang="en-US" altLang="zh-CN" sz="3600" smtClean="0">
                <a:solidFill>
                  <a:schemeClr val="hlink"/>
                </a:solidFill>
                <a:latin typeface="Arial" panose="020B0604020202020204" pitchFamily="34" charset="0"/>
              </a:rPr>
              <a:t>)</a:t>
            </a:r>
          </a:p>
        </p:txBody>
      </p:sp>
      <p:sp>
        <p:nvSpPr>
          <p:cNvPr id="916483" name="Rectangle 3"/>
          <p:cNvSpPr>
            <a:spLocks noGrp="1" noChangeArrowheads="1"/>
          </p:cNvSpPr>
          <p:nvPr>
            <p:ph type="body" idx="1"/>
          </p:nvPr>
        </p:nvSpPr>
        <p:spPr>
          <a:xfrm>
            <a:off x="250825" y="1700213"/>
            <a:ext cx="8642350" cy="4537075"/>
          </a:xfrm>
        </p:spPr>
        <p:txBody>
          <a:bodyPr/>
          <a:lstStyle/>
          <a:p>
            <a:pPr>
              <a:tabLst>
                <a:tab pos="2514600" algn="ctr"/>
                <a:tab pos="3543300" algn="ctr"/>
                <a:tab pos="4572000" algn="ctr"/>
                <a:tab pos="5600700" algn="ctr"/>
                <a:tab pos="6578600" algn="ctr"/>
                <a:tab pos="7086600" algn="ctr"/>
              </a:tabLst>
              <a:defRPr/>
            </a:pPr>
            <a:r>
              <a:rPr lang="en-US" altLang="zh-CN" sz="3000" b="1" smtClean="0">
                <a:solidFill>
                  <a:srgbClr val="FFFF99"/>
                </a:solidFill>
              </a:rPr>
              <a:t>【</a:t>
            </a:r>
            <a:r>
              <a:rPr lang="zh-CN" altLang="en-US" sz="3000" b="1" smtClean="0">
                <a:solidFill>
                  <a:srgbClr val="FFFF99"/>
                </a:solidFill>
              </a:rPr>
              <a:t>例</a:t>
            </a:r>
            <a:r>
              <a:rPr lang="en-US" altLang="zh-CN" sz="3000" b="1" smtClean="0">
                <a:solidFill>
                  <a:srgbClr val="FFFF99"/>
                </a:solidFill>
              </a:rPr>
              <a:t>】</a:t>
            </a:r>
            <a:r>
              <a:rPr lang="zh-CN" altLang="en-US" sz="3000" b="1" smtClean="0">
                <a:solidFill>
                  <a:srgbClr val="FFFF99"/>
                </a:solidFill>
              </a:rPr>
              <a:t>：</a:t>
            </a:r>
            <a:r>
              <a:rPr lang="en-US" altLang="zh-CN" sz="3000" smtClean="0">
                <a:solidFill>
                  <a:schemeClr val="tx1"/>
                </a:solidFill>
              </a:rPr>
              <a:t>9</a:t>
            </a:r>
            <a:r>
              <a:rPr lang="zh-CN" altLang="en-US" sz="3000" smtClean="0">
                <a:solidFill>
                  <a:schemeClr val="tx1"/>
                </a:solidFill>
              </a:rPr>
              <a:t>个家庭的人均月收入数据</a:t>
            </a:r>
            <a:r>
              <a:rPr lang="en-US" altLang="zh-CN" sz="3000" smtClean="0">
                <a:solidFill>
                  <a:schemeClr val="tx1"/>
                </a:solidFill>
              </a:rPr>
              <a:t>(4</a:t>
            </a:r>
            <a:r>
              <a:rPr lang="zh-CN" altLang="en-US" sz="3000" smtClean="0">
                <a:solidFill>
                  <a:schemeClr val="tx1"/>
                </a:solidFill>
              </a:rPr>
              <a:t>种方法计算</a:t>
            </a:r>
            <a:r>
              <a:rPr lang="en-US" altLang="zh-CN" sz="3000" smtClean="0">
                <a:solidFill>
                  <a:schemeClr val="tx1"/>
                </a:solidFill>
              </a:rPr>
              <a:t>)</a:t>
            </a:r>
          </a:p>
          <a:p>
            <a:pPr>
              <a:tabLst>
                <a:tab pos="2514600" algn="ctr"/>
                <a:tab pos="3543300" algn="ctr"/>
                <a:tab pos="4572000" algn="ctr"/>
                <a:tab pos="5600700" algn="ctr"/>
                <a:tab pos="6578600" algn="ctr"/>
                <a:tab pos="7086600" algn="ctr"/>
              </a:tabLst>
              <a:defRPr/>
            </a:pPr>
            <a:r>
              <a:rPr lang="zh-CN" altLang="en-US" sz="2200" b="1" smtClean="0">
                <a:solidFill>
                  <a:srgbClr val="00ECD6"/>
                </a:solidFill>
              </a:rPr>
              <a:t>原始数据</a:t>
            </a:r>
            <a:r>
              <a:rPr lang="en-US" altLang="zh-CN" sz="2200" b="1" smtClean="0">
                <a:solidFill>
                  <a:srgbClr val="00ECD6"/>
                </a:solidFill>
              </a:rPr>
              <a:t>:    </a:t>
            </a:r>
            <a:r>
              <a:rPr lang="en-US" altLang="zh-CN" sz="2200" smtClean="0"/>
              <a:t>1500  750  780  1080  850  960  2000  1250  1630</a:t>
            </a:r>
          </a:p>
          <a:p>
            <a:pPr>
              <a:tabLst>
                <a:tab pos="2514600" algn="ctr"/>
                <a:tab pos="3543300" algn="ctr"/>
                <a:tab pos="4572000" algn="ctr"/>
                <a:tab pos="5600700" algn="ctr"/>
                <a:tab pos="6578600" algn="ctr"/>
                <a:tab pos="7086600" algn="ctr"/>
              </a:tabLst>
              <a:defRPr/>
            </a:pPr>
            <a:r>
              <a:rPr lang="zh-CN" altLang="en-US" sz="2200" b="1" smtClean="0">
                <a:solidFill>
                  <a:srgbClr val="00ECD6"/>
                </a:solidFill>
              </a:rPr>
              <a:t>排       序</a:t>
            </a:r>
            <a:r>
              <a:rPr lang="en-US" altLang="zh-CN" sz="2200" b="1" smtClean="0">
                <a:solidFill>
                  <a:srgbClr val="00ECD6"/>
                </a:solidFill>
              </a:rPr>
              <a:t>:      </a:t>
            </a:r>
            <a:r>
              <a:rPr lang="en-US" altLang="zh-CN" sz="2200" smtClean="0"/>
              <a:t>750  </a:t>
            </a:r>
            <a:r>
              <a:rPr lang="en-US" altLang="zh-CN" sz="2200" b="1" smtClean="0">
                <a:solidFill>
                  <a:srgbClr val="FFFF7F"/>
                </a:solidFill>
              </a:rPr>
              <a:t>780  850</a:t>
            </a:r>
            <a:r>
              <a:rPr lang="en-US" altLang="zh-CN" sz="2200" smtClean="0"/>
              <a:t>   960  1080  </a:t>
            </a:r>
            <a:r>
              <a:rPr lang="en-US" altLang="zh-CN" sz="2200" b="1" smtClean="0">
                <a:solidFill>
                  <a:srgbClr val="FFFF7F"/>
                </a:solidFill>
              </a:rPr>
              <a:t>1250 1500 </a:t>
            </a:r>
            <a:r>
              <a:rPr lang="en-US" altLang="zh-CN" sz="2200" smtClean="0">
                <a:solidFill>
                  <a:schemeClr val="tx1"/>
                </a:solidFill>
              </a:rPr>
              <a:t>1630</a:t>
            </a:r>
            <a:r>
              <a:rPr lang="en-US" altLang="zh-CN" sz="2200" smtClean="0"/>
              <a:t>  2000</a:t>
            </a:r>
          </a:p>
          <a:p>
            <a:pPr>
              <a:tabLst>
                <a:tab pos="2514600" algn="ctr"/>
                <a:tab pos="3543300" algn="ctr"/>
                <a:tab pos="4572000" algn="ctr"/>
                <a:tab pos="5600700" algn="ctr"/>
                <a:tab pos="6578600" algn="ctr"/>
                <a:tab pos="7086600" algn="ctr"/>
              </a:tabLst>
              <a:defRPr/>
            </a:pPr>
            <a:r>
              <a:rPr lang="zh-CN" altLang="en-US" sz="2200" b="1" smtClean="0">
                <a:solidFill>
                  <a:srgbClr val="00ECD6"/>
                </a:solidFill>
              </a:rPr>
              <a:t>位       置</a:t>
            </a:r>
            <a:r>
              <a:rPr lang="en-US" altLang="zh-CN" sz="2200" b="1" smtClean="0">
                <a:solidFill>
                  <a:srgbClr val="00ECD6"/>
                </a:solidFill>
              </a:rPr>
              <a:t>:</a:t>
            </a:r>
            <a:r>
              <a:rPr lang="en-US" altLang="zh-CN" sz="2800" smtClean="0"/>
              <a:t>      1    </a:t>
            </a:r>
            <a:r>
              <a:rPr lang="en-US" altLang="zh-CN" sz="2800" b="1" smtClean="0">
                <a:solidFill>
                  <a:schemeClr val="accent1"/>
                </a:solidFill>
              </a:rPr>
              <a:t>2     3</a:t>
            </a:r>
            <a:r>
              <a:rPr lang="en-US" altLang="zh-CN" sz="2800" smtClean="0"/>
              <a:t>     4 </a:t>
            </a:r>
            <a:r>
              <a:rPr lang="en-US" altLang="zh-CN" sz="2800" smtClean="0">
                <a:solidFill>
                  <a:schemeClr val="tx1"/>
                </a:solidFill>
              </a:rPr>
              <a:t>     5  </a:t>
            </a:r>
            <a:r>
              <a:rPr lang="en-US" altLang="zh-CN" sz="2800" smtClean="0"/>
              <a:t>   </a:t>
            </a:r>
            <a:r>
              <a:rPr lang="en-US" altLang="zh-CN" sz="2800" b="1" smtClean="0">
                <a:solidFill>
                  <a:schemeClr val="accent1"/>
                </a:solidFill>
              </a:rPr>
              <a:t>6</a:t>
            </a:r>
            <a:r>
              <a:rPr lang="en-US" altLang="zh-CN" sz="2800" smtClean="0"/>
              <a:t>     </a:t>
            </a:r>
            <a:r>
              <a:rPr lang="en-US" altLang="zh-CN" sz="2800" b="1" smtClean="0">
                <a:solidFill>
                  <a:schemeClr val="accent1"/>
                </a:solidFill>
              </a:rPr>
              <a:t>7    </a:t>
            </a:r>
            <a:r>
              <a:rPr lang="en-US" altLang="zh-CN" sz="2800" smtClean="0"/>
              <a:t> 8      9</a:t>
            </a:r>
            <a:endParaRPr lang="en-US" altLang="zh-CN" sz="2400" smtClean="0"/>
          </a:p>
        </p:txBody>
      </p:sp>
      <p:sp>
        <p:nvSpPr>
          <p:cNvPr id="916484" name="Text Box 4"/>
          <p:cNvSpPr txBox="1">
            <a:spLocks noChangeArrowheads="1"/>
          </p:cNvSpPr>
          <p:nvPr/>
        </p:nvSpPr>
        <p:spPr bwMode="auto">
          <a:xfrm>
            <a:off x="2814638" y="3429000"/>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b="1">
                <a:solidFill>
                  <a:srgbClr val="FF1BA3"/>
                </a:solidFill>
                <a:effectLst>
                  <a:outerShdw blurRad="38100" dist="38100" dir="2700000" algn="tl">
                    <a:srgbClr val="000000"/>
                  </a:outerShdw>
                </a:effectLst>
                <a:latin typeface="Book Antiqua" panose="02040602050305030304" pitchFamily="18" charset="0"/>
                <a:sym typeface="Wingdings 3" panose="05040102010807070707" pitchFamily="18" charset="2"/>
              </a:rPr>
              <a:t></a:t>
            </a:r>
          </a:p>
        </p:txBody>
      </p:sp>
      <p:graphicFrame>
        <p:nvGraphicFramePr>
          <p:cNvPr id="39941" name="Object 5"/>
          <p:cNvGraphicFramePr>
            <a:graphicFrameLocks noChangeAspect="1"/>
          </p:cNvGraphicFramePr>
          <p:nvPr/>
        </p:nvGraphicFramePr>
        <p:xfrm>
          <a:off x="755650" y="4076700"/>
          <a:ext cx="7202488" cy="895350"/>
        </p:xfrm>
        <a:graphic>
          <a:graphicData uri="http://schemas.openxmlformats.org/presentationml/2006/ole">
            <mc:AlternateContent xmlns:mc="http://schemas.openxmlformats.org/markup-compatibility/2006">
              <mc:Choice xmlns:v="urn:schemas-microsoft-com:vml" Requires="v">
                <p:oleObj spid="_x0000_s39945" name="公式" r:id="rId4" imgW="3154574" imgH="373327" progId="Equation.3">
                  <p:embed/>
                </p:oleObj>
              </mc:Choice>
              <mc:Fallback>
                <p:oleObj name="公式" r:id="rId4" imgW="3154574" imgH="373327"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4076700"/>
                        <a:ext cx="7202488" cy="895350"/>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6486" name="Text Box 6"/>
          <p:cNvSpPr txBox="1">
            <a:spLocks noChangeArrowheads="1"/>
          </p:cNvSpPr>
          <p:nvPr/>
        </p:nvSpPr>
        <p:spPr bwMode="auto">
          <a:xfrm>
            <a:off x="5867400" y="3357563"/>
            <a:ext cx="533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b="1">
                <a:solidFill>
                  <a:srgbClr val="FF1BA3"/>
                </a:solidFill>
                <a:effectLst>
                  <a:outerShdw blurRad="38100" dist="38100" dir="2700000" algn="tl">
                    <a:srgbClr val="000000"/>
                  </a:outerShdw>
                </a:effectLst>
                <a:latin typeface="Book Antiqua" panose="02040602050305030304" pitchFamily="18" charset="0"/>
                <a:sym typeface="Wingdings 3" panose="05040102010807070707" pitchFamily="18" charset="2"/>
              </a:rPr>
              <a:t></a:t>
            </a:r>
          </a:p>
        </p:txBody>
      </p:sp>
      <p:graphicFrame>
        <p:nvGraphicFramePr>
          <p:cNvPr id="39943" name="Object 7"/>
          <p:cNvGraphicFramePr>
            <a:graphicFrameLocks noChangeAspect="1"/>
          </p:cNvGraphicFramePr>
          <p:nvPr/>
        </p:nvGraphicFramePr>
        <p:xfrm>
          <a:off x="755650" y="5157788"/>
          <a:ext cx="3744913" cy="911225"/>
        </p:xfrm>
        <a:graphic>
          <a:graphicData uri="http://schemas.openxmlformats.org/presentationml/2006/ole">
            <mc:AlternateContent xmlns:mc="http://schemas.openxmlformats.org/markup-compatibility/2006">
              <mc:Choice xmlns:v="urn:schemas-microsoft-com:vml" Requires="v">
                <p:oleObj spid="_x0000_s39946" name="公式" r:id="rId6" imgW="1782947" imgH="381063" progId="Equation.3">
                  <p:embed/>
                </p:oleObj>
              </mc:Choice>
              <mc:Fallback>
                <p:oleObj name="公式" r:id="rId6" imgW="1782947" imgH="381063"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5157788"/>
                        <a:ext cx="3744913" cy="911225"/>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4" name="Object 8"/>
          <p:cNvGraphicFramePr>
            <a:graphicFrameLocks noChangeAspect="1"/>
          </p:cNvGraphicFramePr>
          <p:nvPr/>
        </p:nvGraphicFramePr>
        <p:xfrm>
          <a:off x="4719638" y="5157788"/>
          <a:ext cx="4173537" cy="896937"/>
        </p:xfrm>
        <a:graphic>
          <a:graphicData uri="http://schemas.openxmlformats.org/presentationml/2006/ole">
            <mc:AlternateContent xmlns:mc="http://schemas.openxmlformats.org/markup-compatibility/2006">
              <mc:Choice xmlns:v="urn:schemas-microsoft-com:vml" Requires="v">
                <p:oleObj spid="_x0000_s39947" name="公式" r:id="rId8" imgW="1981053" imgH="381063" progId="Equation.3">
                  <p:embed/>
                </p:oleObj>
              </mc:Choice>
              <mc:Fallback>
                <p:oleObj name="公式" r:id="rId8" imgW="1981053" imgH="381063"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9638" y="5157788"/>
                        <a:ext cx="4173537" cy="896937"/>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ctrTitle"/>
          </p:nvPr>
        </p:nvSpPr>
        <p:spPr>
          <a:xfrm>
            <a:off x="1981200" y="228600"/>
            <a:ext cx="6934200" cy="1143000"/>
          </a:xfrm>
        </p:spPr>
        <p:txBody>
          <a:bodyPr anchor="ctr" anchorCtr="0"/>
          <a:lstStyle/>
          <a:p>
            <a:pPr>
              <a:defRPr/>
            </a:pPr>
            <a:r>
              <a:rPr lang="zh-CN" altLang="en-US" sz="4000" smtClean="0">
                <a:solidFill>
                  <a:schemeClr val="tx1"/>
                </a:solidFill>
                <a:latin typeface="Arial" panose="020B0604020202020204" pitchFamily="34" charset="0"/>
              </a:rPr>
              <a:t>第 </a:t>
            </a:r>
            <a:r>
              <a:rPr lang="en-US" altLang="zh-CN" sz="4000" smtClean="0">
                <a:solidFill>
                  <a:schemeClr val="tx1"/>
                </a:solidFill>
                <a:latin typeface="Arial" panose="020B0604020202020204" pitchFamily="34" charset="0"/>
              </a:rPr>
              <a:t>4 </a:t>
            </a:r>
            <a:r>
              <a:rPr lang="zh-CN" altLang="en-US" sz="4000" smtClean="0">
                <a:solidFill>
                  <a:schemeClr val="tx1"/>
                </a:solidFill>
                <a:latin typeface="Arial" panose="020B0604020202020204" pitchFamily="34" charset="0"/>
              </a:rPr>
              <a:t>章   数据的概括性度量</a:t>
            </a:r>
          </a:p>
        </p:txBody>
      </p:sp>
      <p:sp>
        <p:nvSpPr>
          <p:cNvPr id="431107" name="Rectangle 3"/>
          <p:cNvSpPr>
            <a:spLocks noGrp="1" noChangeArrowheads="1"/>
          </p:cNvSpPr>
          <p:nvPr>
            <p:ph type="subTitle" idx="1"/>
          </p:nvPr>
        </p:nvSpPr>
        <p:spPr>
          <a:xfrm>
            <a:off x="533400" y="1981200"/>
            <a:ext cx="8077200" cy="4114800"/>
          </a:xfrm>
        </p:spPr>
        <p:txBody>
          <a:bodyPr/>
          <a:lstStyle/>
          <a:p>
            <a:pPr algn="l">
              <a:defRPr/>
            </a:pPr>
            <a:r>
              <a:rPr lang="en-US" altLang="zh-CN" sz="3200" b="1" smtClean="0">
                <a:solidFill>
                  <a:schemeClr val="tx1"/>
                </a:solidFill>
                <a:cs typeface="Arial" panose="020B0604020202020204" pitchFamily="34" charset="0"/>
              </a:rPr>
              <a:t>4.1</a:t>
            </a:r>
            <a:r>
              <a:rPr lang="en-US" altLang="zh-CN" sz="3200" b="1" smtClean="0">
                <a:solidFill>
                  <a:schemeClr val="tx1"/>
                </a:solidFill>
              </a:rPr>
              <a:t>   </a:t>
            </a:r>
            <a:r>
              <a:rPr lang="zh-CN" altLang="en-US" sz="3200" b="1" smtClean="0">
                <a:solidFill>
                  <a:schemeClr val="tx1"/>
                </a:solidFill>
              </a:rPr>
              <a:t>集中趋势的度量 </a:t>
            </a:r>
          </a:p>
          <a:p>
            <a:pPr algn="l">
              <a:defRPr/>
            </a:pPr>
            <a:r>
              <a:rPr lang="en-US" altLang="zh-CN" sz="3200" b="1" smtClean="0">
                <a:solidFill>
                  <a:schemeClr val="tx1"/>
                </a:solidFill>
                <a:cs typeface="Arial" panose="020B0604020202020204" pitchFamily="34" charset="0"/>
              </a:rPr>
              <a:t>4.2   </a:t>
            </a:r>
            <a:r>
              <a:rPr lang="zh-CN" altLang="en-US" sz="3200" b="1" smtClean="0">
                <a:solidFill>
                  <a:schemeClr val="tx1"/>
                </a:solidFill>
              </a:rPr>
              <a:t>离散程度的度量</a:t>
            </a:r>
          </a:p>
          <a:p>
            <a:pPr algn="l">
              <a:defRPr/>
            </a:pPr>
            <a:r>
              <a:rPr lang="en-US" altLang="zh-CN" sz="3200" b="1" smtClean="0">
                <a:solidFill>
                  <a:schemeClr val="tx1"/>
                </a:solidFill>
                <a:cs typeface="Arial" panose="020B0604020202020204" pitchFamily="34" charset="0"/>
              </a:rPr>
              <a:t>4.3   </a:t>
            </a:r>
            <a:r>
              <a:rPr lang="zh-CN" altLang="en-US" sz="3200" b="1" smtClean="0">
                <a:solidFill>
                  <a:schemeClr val="tx1"/>
                </a:solidFill>
              </a:rPr>
              <a:t>偏态与峰态的度量</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78562"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数值型数据：平均数</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2057400" y="228600"/>
            <a:ext cx="6781800" cy="1066800"/>
          </a:xfrm>
        </p:spPr>
        <p:txBody>
          <a:bodyPr/>
          <a:lstStyle/>
          <a:p>
            <a:pPr>
              <a:defRPr/>
            </a:pPr>
            <a:r>
              <a:rPr lang="zh-CN" altLang="en-US" sz="4000" smtClean="0">
                <a:solidFill>
                  <a:schemeClr val="tx1"/>
                </a:solidFill>
              </a:rPr>
              <a:t>平均数</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mean</a:t>
            </a:r>
            <a:r>
              <a:rPr lang="en-US" altLang="zh-CN" sz="3600" smtClean="0">
                <a:solidFill>
                  <a:schemeClr val="hlink"/>
                </a:solidFill>
                <a:latin typeface="Arial" panose="020B0604020202020204" pitchFamily="34" charset="0"/>
              </a:rPr>
              <a:t>)</a:t>
            </a:r>
          </a:p>
        </p:txBody>
      </p:sp>
      <p:sp>
        <p:nvSpPr>
          <p:cNvPr id="318467" name="Rectangle 3"/>
          <p:cNvSpPr>
            <a:spLocks noGrp="1" noChangeArrowheads="1"/>
          </p:cNvSpPr>
          <p:nvPr>
            <p:ph type="body" idx="1"/>
          </p:nvPr>
        </p:nvSpPr>
        <p:spPr>
          <a:xfrm>
            <a:off x="395288" y="1700213"/>
            <a:ext cx="8497887" cy="4608512"/>
          </a:xfrm>
        </p:spPr>
        <p:txBody>
          <a:bodyPr/>
          <a:lstStyle/>
          <a:p>
            <a:pPr marL="609600" indent="-609600" algn="just">
              <a:buFontTx/>
              <a:buAutoNum type="arabicPeriod"/>
              <a:defRPr/>
            </a:pPr>
            <a:r>
              <a:rPr lang="zh-CN" altLang="en-US" sz="2800" smtClean="0">
                <a:solidFill>
                  <a:schemeClr val="tx1"/>
                </a:solidFill>
              </a:rPr>
              <a:t>也称为均值</a:t>
            </a:r>
          </a:p>
          <a:p>
            <a:pPr marL="609600" indent="-609600" algn="just">
              <a:buFontTx/>
              <a:buAutoNum type="arabicPeriod"/>
              <a:defRPr/>
            </a:pPr>
            <a:r>
              <a:rPr lang="zh-CN" altLang="en-US" sz="2800" smtClean="0">
                <a:solidFill>
                  <a:schemeClr val="tx1"/>
                </a:solidFill>
              </a:rPr>
              <a:t>集中趋势的最常用测度值</a:t>
            </a:r>
          </a:p>
          <a:p>
            <a:pPr marL="609600" indent="-609600" algn="just">
              <a:buFontTx/>
              <a:buAutoNum type="arabicPeriod"/>
              <a:defRPr/>
            </a:pPr>
            <a:r>
              <a:rPr lang="zh-CN" altLang="en-US" sz="2800" smtClean="0">
                <a:solidFill>
                  <a:schemeClr val="tx1"/>
                </a:solidFill>
              </a:rPr>
              <a:t>一组数据的均衡点所在</a:t>
            </a:r>
          </a:p>
          <a:p>
            <a:pPr marL="609600" indent="-609600" algn="just">
              <a:buFontTx/>
              <a:buAutoNum type="arabicPeriod" startAt="3"/>
              <a:defRPr/>
            </a:pPr>
            <a:r>
              <a:rPr lang="zh-CN" altLang="en-US" sz="2800" smtClean="0">
                <a:solidFill>
                  <a:schemeClr val="tx1"/>
                </a:solidFill>
              </a:rPr>
              <a:t>体现了数据的必然性特征</a:t>
            </a:r>
          </a:p>
          <a:p>
            <a:pPr marL="609600" indent="-609600" algn="just">
              <a:buFontTx/>
              <a:buAutoNum type="arabicPeriod" startAt="3"/>
              <a:defRPr/>
            </a:pPr>
            <a:r>
              <a:rPr lang="zh-CN" altLang="en-US" sz="2800" smtClean="0">
                <a:solidFill>
                  <a:schemeClr val="tx1"/>
                </a:solidFill>
              </a:rPr>
              <a:t>易受极端值的影响</a:t>
            </a:r>
          </a:p>
          <a:p>
            <a:pPr marL="609600" indent="-609600" algn="just">
              <a:buFontTx/>
              <a:buAutoNum type="arabicPeriod" startAt="3"/>
              <a:defRPr/>
            </a:pPr>
            <a:r>
              <a:rPr lang="zh-CN" altLang="en-US" sz="2800" smtClean="0">
                <a:solidFill>
                  <a:schemeClr val="tx1"/>
                </a:solidFill>
              </a:rPr>
              <a:t>有简单平均数和加权平均数之分</a:t>
            </a:r>
          </a:p>
          <a:p>
            <a:pPr marL="609600" indent="-609600" algn="just">
              <a:buFontTx/>
              <a:buAutoNum type="arabicPeriod" startAt="3"/>
              <a:defRPr/>
            </a:pPr>
            <a:r>
              <a:rPr lang="zh-CN" altLang="en-US" sz="2800" smtClean="0">
                <a:solidFill>
                  <a:schemeClr val="tx1"/>
                </a:solidFill>
              </a:rPr>
              <a:t>根据总体数据计算的，称为平均数，记为</a:t>
            </a:r>
            <a:r>
              <a:rPr lang="zh-CN" altLang="en-US" sz="2800" smtClean="0">
                <a:solidFill>
                  <a:schemeClr val="tx1"/>
                </a:solidFill>
                <a:sym typeface="Symbol" panose="05050102010706020507" pitchFamily="18" charset="2"/>
              </a:rPr>
              <a:t></a:t>
            </a:r>
            <a:r>
              <a:rPr lang="zh-CN" altLang="en-US" sz="2800" smtClean="0">
                <a:solidFill>
                  <a:schemeClr val="tx1"/>
                </a:solidFill>
              </a:rPr>
              <a:t>；根据样本数据计算的，称为样本平均数，记为</a:t>
            </a:r>
            <a:r>
              <a:rPr lang="zh-CN" altLang="en-US" sz="2800" smtClean="0">
                <a:solidFill>
                  <a:schemeClr val="tx1"/>
                </a:solidFill>
                <a:sym typeface="Symbol" panose="05050102010706020507" pitchFamily="18" charset="2"/>
              </a:rPr>
              <a:t></a:t>
            </a:r>
            <a:r>
              <a:rPr lang="en-US" altLang="zh-CN" sz="2800" i="1" smtClean="0">
                <a:solidFill>
                  <a:schemeClr val="tx1"/>
                </a:solidFill>
                <a:latin typeface="Times New Roman" panose="02020603050405020304" pitchFamily="18" charset="0"/>
              </a:rPr>
              <a:t>x</a:t>
            </a:r>
          </a:p>
        </p:txBody>
      </p:sp>
      <p:grpSp>
        <p:nvGrpSpPr>
          <p:cNvPr id="318512" name="Group 48"/>
          <p:cNvGrpSpPr>
            <a:grpSpLocks/>
          </p:cNvGrpSpPr>
          <p:nvPr/>
        </p:nvGrpSpPr>
        <p:grpSpPr bwMode="auto">
          <a:xfrm>
            <a:off x="5651500" y="2565400"/>
            <a:ext cx="3097213" cy="619125"/>
            <a:chOff x="3651" y="1626"/>
            <a:chExt cx="1951" cy="390"/>
          </a:xfrm>
        </p:grpSpPr>
        <p:sp>
          <p:nvSpPr>
            <p:cNvPr id="44037" name="Line 43"/>
            <p:cNvSpPr>
              <a:spLocks noChangeShapeType="1"/>
            </p:cNvSpPr>
            <p:nvPr/>
          </p:nvSpPr>
          <p:spPr bwMode="auto">
            <a:xfrm flipV="1">
              <a:off x="3651" y="1842"/>
              <a:ext cx="1679" cy="0"/>
            </a:xfrm>
            <a:prstGeom prst="line">
              <a:avLst/>
            </a:prstGeom>
            <a:noFill/>
            <a:ln w="25400">
              <a:solidFill>
                <a:schemeClr val="accent2"/>
              </a:solidFill>
              <a:round/>
              <a:headEnd/>
              <a:tailEnd type="none" w="med"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4038" name="Freeform 46"/>
            <p:cNvSpPr>
              <a:spLocks/>
            </p:cNvSpPr>
            <p:nvPr/>
          </p:nvSpPr>
          <p:spPr bwMode="auto">
            <a:xfrm>
              <a:off x="3684" y="1626"/>
              <a:ext cx="1584" cy="366"/>
            </a:xfrm>
            <a:custGeom>
              <a:avLst/>
              <a:gdLst>
                <a:gd name="T0" fmla="*/ 0 w 1584"/>
                <a:gd name="T1" fmla="*/ 42 h 366"/>
                <a:gd name="T2" fmla="*/ 176 w 1584"/>
                <a:gd name="T3" fmla="*/ 366 h 366"/>
                <a:gd name="T4" fmla="*/ 396 w 1584"/>
                <a:gd name="T5" fmla="*/ 42 h 366"/>
                <a:gd name="T6" fmla="*/ 664 w 1584"/>
                <a:gd name="T7" fmla="*/ 354 h 366"/>
                <a:gd name="T8" fmla="*/ 912 w 1584"/>
                <a:gd name="T9" fmla="*/ 6 h 366"/>
                <a:gd name="T10" fmla="*/ 1197 w 1584"/>
                <a:gd name="T11" fmla="*/ 342 h 366"/>
                <a:gd name="T12" fmla="*/ 1380 w 1584"/>
                <a:gd name="T13" fmla="*/ 6 h 366"/>
                <a:gd name="T14" fmla="*/ 1584 w 1584"/>
                <a:gd name="T15" fmla="*/ 306 h 3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4" h="366">
                  <a:moveTo>
                    <a:pt x="0" y="42"/>
                  </a:moveTo>
                  <a:cubicBezTo>
                    <a:pt x="29" y="98"/>
                    <a:pt x="110" y="366"/>
                    <a:pt x="176" y="366"/>
                  </a:cubicBezTo>
                  <a:cubicBezTo>
                    <a:pt x="242" y="366"/>
                    <a:pt x="315" y="44"/>
                    <a:pt x="396" y="42"/>
                  </a:cubicBezTo>
                  <a:cubicBezTo>
                    <a:pt x="477" y="40"/>
                    <a:pt x="578" y="360"/>
                    <a:pt x="664" y="354"/>
                  </a:cubicBezTo>
                  <a:cubicBezTo>
                    <a:pt x="750" y="348"/>
                    <a:pt x="823" y="8"/>
                    <a:pt x="912" y="6"/>
                  </a:cubicBezTo>
                  <a:cubicBezTo>
                    <a:pt x="1001" y="4"/>
                    <a:pt x="1119" y="342"/>
                    <a:pt x="1197" y="342"/>
                  </a:cubicBezTo>
                  <a:cubicBezTo>
                    <a:pt x="1275" y="342"/>
                    <a:pt x="1316" y="12"/>
                    <a:pt x="1380" y="6"/>
                  </a:cubicBezTo>
                  <a:cubicBezTo>
                    <a:pt x="1444" y="0"/>
                    <a:pt x="1542" y="244"/>
                    <a:pt x="1584" y="306"/>
                  </a:cubicBezTo>
                </a:path>
              </a:pathLst>
            </a:custGeom>
            <a:noFill/>
            <a:ln w="15875" cap="flat" cmpd="sng">
              <a:solidFill>
                <a:schemeClr val="tx1"/>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318511" name="Rectangle 47"/>
            <p:cNvSpPr>
              <a:spLocks noChangeArrowheads="1"/>
            </p:cNvSpPr>
            <p:nvPr/>
          </p:nvSpPr>
          <p:spPr bwMode="auto">
            <a:xfrm>
              <a:off x="5284" y="1708"/>
              <a:ext cx="31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600">
                  <a:solidFill>
                    <a:schemeClr val="accent2"/>
                  </a:solidFill>
                  <a:effectLst>
                    <a:outerShdw blurRad="38100" dist="38100" dir="2700000" algn="tl">
                      <a:srgbClr val="000000"/>
                    </a:outerShdw>
                  </a:effectLst>
                  <a:sym typeface="Symbol" panose="05050102010706020507" pitchFamily="18" charset="2"/>
                </a:rPr>
                <a:t></a:t>
              </a:r>
              <a:r>
                <a:rPr lang="en-US" altLang="zh-CN" sz="2600" i="1">
                  <a:solidFill>
                    <a:schemeClr val="accent2"/>
                  </a:solidFill>
                  <a:effectLst>
                    <a:outerShdw blurRad="38100" dist="38100" dir="2700000" algn="tl">
                      <a:srgbClr val="000000"/>
                    </a:outerShdw>
                  </a:effectLst>
                  <a:latin typeface="Times New Roman" panose="02020603050405020304" pitchFamily="18" charset="0"/>
                </a:rPr>
                <a:t>x</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animEffect transition="in" filter="wipe(left)">
                                      <p:cBhvr>
                                        <p:cTn id="7" dur="500"/>
                                        <p:tgtEl>
                                          <p:spTgt spid="318467">
                                            <p:txEl>
                                              <p:pRg st="0" end="0"/>
                                            </p:txEl>
                                          </p:spTgt>
                                        </p:tgtEl>
                                      </p:cBhvr>
                                    </p:animEffect>
                                  </p:childTnLst>
                                  <p:subTnLst>
                                    <p:animClr clrSpc="rgb" dir="cw">
                                      <p:cBhvr override="childStyle">
                                        <p:cTn dur="1" fill="hold" display="0" masterRel="nextClick" afterEffect="1"/>
                                        <p:tgtEl>
                                          <p:spTgt spid="31846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8467">
                                            <p:txEl>
                                              <p:pRg st="1" end="1"/>
                                            </p:txEl>
                                          </p:spTgt>
                                        </p:tgtEl>
                                        <p:attrNameLst>
                                          <p:attrName>style.visibility</p:attrName>
                                        </p:attrNameLst>
                                      </p:cBhvr>
                                      <p:to>
                                        <p:strVal val="visible"/>
                                      </p:to>
                                    </p:set>
                                    <p:animEffect transition="in" filter="wipe(left)">
                                      <p:cBhvr>
                                        <p:cTn id="12" dur="500"/>
                                        <p:tgtEl>
                                          <p:spTgt spid="318467">
                                            <p:txEl>
                                              <p:pRg st="1" end="1"/>
                                            </p:txEl>
                                          </p:spTgt>
                                        </p:tgtEl>
                                      </p:cBhvr>
                                    </p:animEffect>
                                  </p:childTnLst>
                                  <p:subTnLst>
                                    <p:animClr clrSpc="rgb" dir="cw">
                                      <p:cBhvr override="childStyle">
                                        <p:cTn dur="1" fill="hold" display="0" masterRel="nextClick" afterEffect="1"/>
                                        <p:tgtEl>
                                          <p:spTgt spid="318467">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8467">
                                            <p:txEl>
                                              <p:pRg st="2" end="2"/>
                                            </p:txEl>
                                          </p:spTgt>
                                        </p:tgtEl>
                                        <p:attrNameLst>
                                          <p:attrName>style.visibility</p:attrName>
                                        </p:attrNameLst>
                                      </p:cBhvr>
                                      <p:to>
                                        <p:strVal val="visible"/>
                                      </p:to>
                                    </p:set>
                                    <p:animEffect transition="in" filter="wipe(left)">
                                      <p:cBhvr>
                                        <p:cTn id="17" dur="500"/>
                                        <p:tgtEl>
                                          <p:spTgt spid="318467">
                                            <p:txEl>
                                              <p:pRg st="2" end="2"/>
                                            </p:txEl>
                                          </p:spTgt>
                                        </p:tgtEl>
                                      </p:cBhvr>
                                    </p:animEffect>
                                  </p:childTnLst>
                                  <p:subTnLst>
                                    <p:animClr clrSpc="rgb" dir="cw">
                                      <p:cBhvr override="childStyle">
                                        <p:cTn dur="1" fill="hold" display="0" masterRel="nextClick" afterEffect="1"/>
                                        <p:tgtEl>
                                          <p:spTgt spid="318467">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8467">
                                            <p:txEl>
                                              <p:pRg st="3" end="3"/>
                                            </p:txEl>
                                          </p:spTgt>
                                        </p:tgtEl>
                                        <p:attrNameLst>
                                          <p:attrName>style.visibility</p:attrName>
                                        </p:attrNameLst>
                                      </p:cBhvr>
                                      <p:to>
                                        <p:strVal val="visible"/>
                                      </p:to>
                                    </p:set>
                                    <p:animEffect transition="in" filter="wipe(left)">
                                      <p:cBhvr>
                                        <p:cTn id="22" dur="500"/>
                                        <p:tgtEl>
                                          <p:spTgt spid="318467">
                                            <p:txEl>
                                              <p:pRg st="3" end="3"/>
                                            </p:txEl>
                                          </p:spTgt>
                                        </p:tgtEl>
                                      </p:cBhvr>
                                    </p:animEffect>
                                  </p:childTnLst>
                                  <p:subTnLst>
                                    <p:animClr clrSpc="rgb" dir="cw">
                                      <p:cBhvr override="childStyle">
                                        <p:cTn dur="1" fill="hold" display="0" masterRel="nextClick" afterEffect="1"/>
                                        <p:tgtEl>
                                          <p:spTgt spid="318467">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8467">
                                            <p:txEl>
                                              <p:pRg st="4" end="4"/>
                                            </p:txEl>
                                          </p:spTgt>
                                        </p:tgtEl>
                                        <p:attrNameLst>
                                          <p:attrName>style.visibility</p:attrName>
                                        </p:attrNameLst>
                                      </p:cBhvr>
                                      <p:to>
                                        <p:strVal val="visible"/>
                                      </p:to>
                                    </p:set>
                                    <p:animEffect transition="in" filter="wipe(left)">
                                      <p:cBhvr>
                                        <p:cTn id="27" dur="500"/>
                                        <p:tgtEl>
                                          <p:spTgt spid="318467">
                                            <p:txEl>
                                              <p:pRg st="4" end="4"/>
                                            </p:txEl>
                                          </p:spTgt>
                                        </p:tgtEl>
                                      </p:cBhvr>
                                    </p:animEffect>
                                  </p:childTnLst>
                                  <p:subTnLst>
                                    <p:animClr clrSpc="rgb" dir="cw">
                                      <p:cBhvr override="childStyle">
                                        <p:cTn dur="1" fill="hold" display="0" masterRel="nextClick" afterEffect="1"/>
                                        <p:tgtEl>
                                          <p:spTgt spid="318467">
                                            <p:txEl>
                                              <p:pRg st="4" end="4"/>
                                            </p:txEl>
                                          </p:spTgt>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8467">
                                            <p:txEl>
                                              <p:pRg st="5" end="5"/>
                                            </p:txEl>
                                          </p:spTgt>
                                        </p:tgtEl>
                                        <p:attrNameLst>
                                          <p:attrName>style.visibility</p:attrName>
                                        </p:attrNameLst>
                                      </p:cBhvr>
                                      <p:to>
                                        <p:strVal val="visible"/>
                                      </p:to>
                                    </p:set>
                                    <p:animEffect transition="in" filter="wipe(left)">
                                      <p:cBhvr>
                                        <p:cTn id="32" dur="500"/>
                                        <p:tgtEl>
                                          <p:spTgt spid="318467">
                                            <p:txEl>
                                              <p:pRg st="5" end="5"/>
                                            </p:txEl>
                                          </p:spTgt>
                                        </p:tgtEl>
                                      </p:cBhvr>
                                    </p:animEffect>
                                  </p:childTnLst>
                                  <p:subTnLst>
                                    <p:animClr clrSpc="rgb" dir="cw">
                                      <p:cBhvr override="childStyle">
                                        <p:cTn dur="1" fill="hold" display="0" masterRel="nextClick" afterEffect="1"/>
                                        <p:tgtEl>
                                          <p:spTgt spid="318467">
                                            <p:txEl>
                                              <p:pRg st="5" end="5"/>
                                            </p:txEl>
                                          </p:spTgt>
                                        </p:tgtEl>
                                        <p:attrNameLst>
                                          <p:attrName>ppt_c</p:attrName>
                                        </p:attrNameLst>
                                      </p:cBhvr>
                                      <p:to>
                                        <a:schemeClr val="folHlink"/>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8467">
                                            <p:txEl>
                                              <p:pRg st="6" end="6"/>
                                            </p:txEl>
                                          </p:spTgt>
                                        </p:tgtEl>
                                        <p:attrNameLst>
                                          <p:attrName>style.visibility</p:attrName>
                                        </p:attrNameLst>
                                      </p:cBhvr>
                                      <p:to>
                                        <p:strVal val="visible"/>
                                      </p:to>
                                    </p:set>
                                    <p:animEffect transition="in" filter="wipe(left)">
                                      <p:cBhvr>
                                        <p:cTn id="37" dur="500"/>
                                        <p:tgtEl>
                                          <p:spTgt spid="318467">
                                            <p:txEl>
                                              <p:pRg st="6" end="6"/>
                                            </p:txEl>
                                          </p:spTgt>
                                        </p:tgtEl>
                                      </p:cBhvr>
                                    </p:animEffect>
                                  </p:childTnLst>
                                  <p:subTnLst>
                                    <p:animClr clrSpc="rgb" dir="cw">
                                      <p:cBhvr override="childStyle">
                                        <p:cTn dur="1" fill="hold" display="0" masterRel="nextClick" afterEffect="1"/>
                                        <p:tgtEl>
                                          <p:spTgt spid="318467">
                                            <p:txEl>
                                              <p:pRg st="6" end="6"/>
                                            </p:txEl>
                                          </p:spTgt>
                                        </p:tgtEl>
                                        <p:attrNameLst>
                                          <p:attrName>ppt_c</p:attrName>
                                        </p:attrNameLst>
                                      </p:cBhvr>
                                      <p:to>
                                        <a:schemeClr val="folHlink"/>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18512"/>
                                        </p:tgtEl>
                                        <p:attrNameLst>
                                          <p:attrName>style.visibility</p:attrName>
                                        </p:attrNameLst>
                                      </p:cBhvr>
                                      <p:to>
                                        <p:strVal val="visible"/>
                                      </p:to>
                                    </p:set>
                                    <p:animEffect transition="in" filter="wipe(left)">
                                      <p:cBhvr>
                                        <p:cTn id="42" dur="500"/>
                                        <p:tgtEl>
                                          <p:spTgt spid="318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1905000" y="188913"/>
            <a:ext cx="6781800" cy="1106487"/>
          </a:xfrm>
        </p:spPr>
        <p:txBody>
          <a:bodyPr/>
          <a:lstStyle/>
          <a:p>
            <a:pPr>
              <a:defRPr/>
            </a:pPr>
            <a:r>
              <a:rPr lang="zh-CN" altLang="en-US" sz="4000" smtClean="0"/>
              <a:t>简单平均数</a:t>
            </a:r>
            <a:br>
              <a:rPr lang="zh-CN" altLang="en-US" sz="4000" smtClean="0"/>
            </a:br>
            <a:r>
              <a:rPr lang="en-US" altLang="zh-CN" sz="3600" smtClean="0">
                <a:solidFill>
                  <a:schemeClr val="hlink"/>
                </a:solidFill>
                <a:latin typeface="Arial" panose="020B0604020202020204" pitchFamily="34" charset="0"/>
              </a:rPr>
              <a:t>(Simple mean)</a:t>
            </a:r>
            <a:endParaRPr lang="en-US" altLang="zh-CN" sz="3600" b="0" smtClean="0">
              <a:solidFill>
                <a:schemeClr val="hlink"/>
              </a:solidFill>
              <a:latin typeface="Arial" panose="020B0604020202020204" pitchFamily="34" charset="0"/>
            </a:endParaRPr>
          </a:p>
        </p:txBody>
      </p:sp>
      <p:sp>
        <p:nvSpPr>
          <p:cNvPr id="909315" name="Rectangle 3"/>
          <p:cNvSpPr>
            <a:spLocks noChangeArrowheads="1"/>
          </p:cNvSpPr>
          <p:nvPr/>
        </p:nvSpPr>
        <p:spPr bwMode="auto">
          <a:xfrm>
            <a:off x="838200" y="1773238"/>
            <a:ext cx="7621588"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defRPr kumimoji="1" sz="2400">
                <a:solidFill>
                  <a:schemeClr val="tx1"/>
                </a:solidFill>
                <a:latin typeface="Times New Roman" panose="02020603050405020304" pitchFamily="18" charset="0"/>
                <a:ea typeface="宋体" panose="02010600030101010101" pitchFamily="2" charset="-122"/>
              </a:defRPr>
            </a:lvl1pPr>
            <a:lvl2pPr marL="971550" indent="-285750">
              <a:defRPr kumimoji="1" sz="2400">
                <a:solidFill>
                  <a:schemeClr val="tx1"/>
                </a:solidFill>
                <a:latin typeface="Times New Roman" panose="02020603050405020304" pitchFamily="18" charset="0"/>
                <a:ea typeface="宋体" panose="02010600030101010101" pitchFamily="2" charset="-122"/>
              </a:defRPr>
            </a:lvl2pPr>
            <a:lvl3pPr marL="1314450" indent="-228600">
              <a:defRPr kumimoji="1" sz="2400">
                <a:solidFill>
                  <a:schemeClr val="tx1"/>
                </a:solidFill>
                <a:latin typeface="Times New Roman" panose="02020603050405020304" pitchFamily="18" charset="0"/>
                <a:ea typeface="宋体" panose="02010600030101010101" pitchFamily="2" charset="-122"/>
              </a:defRPr>
            </a:lvl3pPr>
            <a:lvl4pPr marL="165735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zh-CN" altLang="en-US" sz="2800" smtClean="0">
                <a:effectLst>
                  <a:outerShdw blurRad="38100" dist="38100" dir="2700000" algn="tl">
                    <a:srgbClr val="000000"/>
                  </a:outerShdw>
                </a:effectLst>
                <a:latin typeface="Arial" panose="020B0604020202020204" pitchFamily="34" charset="0"/>
              </a:rPr>
              <a:t>设一组数据为：</a:t>
            </a:r>
            <a:r>
              <a:rPr lang="en-US" altLang="zh-CN" sz="2800" i="1" smtClean="0">
                <a:solidFill>
                  <a:srgbClr val="FFFFB1"/>
                </a:solidFill>
                <a:effectLst>
                  <a:outerShdw blurRad="38100" dist="38100" dir="2700000" algn="tl">
                    <a:srgbClr val="000000"/>
                  </a:outerShdw>
                </a:effectLst>
              </a:rPr>
              <a:t>x</a:t>
            </a:r>
            <a:r>
              <a:rPr lang="en-US" altLang="zh-CN" sz="2800" baseline="-25000" smtClean="0">
                <a:solidFill>
                  <a:srgbClr val="FFFFB1"/>
                </a:solidFill>
                <a:effectLst>
                  <a:outerShdw blurRad="38100" dist="38100" dir="2700000" algn="tl">
                    <a:srgbClr val="000000"/>
                  </a:outerShdw>
                </a:effectLst>
                <a:latin typeface="Arial" panose="020B0604020202020204" pitchFamily="34" charset="0"/>
              </a:rPr>
              <a:t>1 </a:t>
            </a:r>
            <a:r>
              <a:rPr lang="zh-CN" altLang="en-US" sz="2800" smtClean="0">
                <a:solidFill>
                  <a:srgbClr val="FFFFB1"/>
                </a:solidFill>
                <a:effectLst>
                  <a:outerShdw blurRad="38100" dist="38100" dir="2700000" algn="tl">
                    <a:srgbClr val="000000"/>
                  </a:outerShdw>
                </a:effectLst>
                <a:latin typeface="Arial" panose="020B0604020202020204" pitchFamily="34" charset="0"/>
              </a:rPr>
              <a:t>，</a:t>
            </a:r>
            <a:r>
              <a:rPr lang="en-US" altLang="zh-CN" sz="2800" i="1" smtClean="0">
                <a:solidFill>
                  <a:srgbClr val="FFFFB1"/>
                </a:solidFill>
                <a:effectLst>
                  <a:outerShdw blurRad="38100" dist="38100" dir="2700000" algn="tl">
                    <a:srgbClr val="000000"/>
                  </a:outerShdw>
                </a:effectLst>
              </a:rPr>
              <a:t>x</a:t>
            </a:r>
            <a:r>
              <a:rPr lang="en-US" altLang="zh-CN" sz="2800" baseline="-25000" smtClean="0">
                <a:solidFill>
                  <a:srgbClr val="FFFFB1"/>
                </a:solidFill>
                <a:effectLst>
                  <a:outerShdw blurRad="38100" dist="38100" dir="2700000" algn="tl">
                    <a:srgbClr val="000000"/>
                  </a:outerShdw>
                </a:effectLst>
                <a:latin typeface="Arial" panose="020B0604020202020204" pitchFamily="34" charset="0"/>
              </a:rPr>
              <a:t>2 </a:t>
            </a:r>
            <a:r>
              <a:rPr lang="zh-CN" altLang="en-US" sz="2800" smtClean="0">
                <a:solidFill>
                  <a:srgbClr val="FFFFB1"/>
                </a:solidFill>
                <a:effectLst>
                  <a:outerShdw blurRad="38100" dist="38100" dir="2700000" algn="tl">
                    <a:srgbClr val="000000"/>
                  </a:outerShdw>
                </a:effectLst>
                <a:latin typeface="Arial" panose="020B0604020202020204" pitchFamily="34" charset="0"/>
              </a:rPr>
              <a:t>，</a:t>
            </a:r>
            <a:r>
              <a:rPr lang="en-US" altLang="zh-CN" sz="2800" smtClean="0">
                <a:solidFill>
                  <a:srgbClr val="FFFFB1"/>
                </a:solidFill>
                <a:effectLst>
                  <a:outerShdw blurRad="38100" dist="38100" dir="2700000" algn="tl">
                    <a:srgbClr val="000000"/>
                  </a:outerShdw>
                </a:effectLst>
                <a:latin typeface="Arial" panose="020B0604020202020204" pitchFamily="34" charset="0"/>
              </a:rPr>
              <a:t>… </a:t>
            </a:r>
            <a:r>
              <a:rPr lang="zh-CN" altLang="en-US" sz="2800" smtClean="0">
                <a:solidFill>
                  <a:srgbClr val="FFFFB1"/>
                </a:solidFill>
                <a:effectLst>
                  <a:outerShdw blurRad="38100" dist="38100" dir="2700000" algn="tl">
                    <a:srgbClr val="000000"/>
                  </a:outerShdw>
                </a:effectLst>
                <a:latin typeface="Arial" panose="020B0604020202020204" pitchFamily="34" charset="0"/>
              </a:rPr>
              <a:t>，</a:t>
            </a:r>
            <a:r>
              <a:rPr lang="en-US" altLang="zh-CN" sz="2800" i="1" smtClean="0">
                <a:solidFill>
                  <a:srgbClr val="FFFFB1"/>
                </a:solidFill>
                <a:effectLst>
                  <a:outerShdw blurRad="38100" dist="38100" dir="2700000" algn="tl">
                    <a:srgbClr val="000000"/>
                  </a:outerShdw>
                </a:effectLst>
              </a:rPr>
              <a:t>x</a:t>
            </a:r>
            <a:r>
              <a:rPr lang="en-US" altLang="zh-CN" sz="2800" baseline="-25000" smtClean="0">
                <a:solidFill>
                  <a:srgbClr val="FFFFB1"/>
                </a:solidFill>
                <a:effectLst>
                  <a:outerShdw blurRad="38100" dist="38100" dir="2700000" algn="tl">
                    <a:srgbClr val="000000"/>
                  </a:outerShdw>
                </a:effectLst>
                <a:latin typeface="Arial" panose="020B0604020202020204" pitchFamily="34" charset="0"/>
              </a:rPr>
              <a:t>n </a:t>
            </a:r>
            <a:r>
              <a:rPr lang="en-US" altLang="zh-CN" sz="2800" smtClean="0">
                <a:solidFill>
                  <a:srgbClr val="FFFFB1"/>
                </a:solidFill>
                <a:effectLst>
                  <a:outerShdw blurRad="38100" dist="38100" dir="2700000" algn="tl">
                    <a:srgbClr val="000000"/>
                  </a:outerShdw>
                </a:effectLst>
                <a:latin typeface="Arial" panose="020B0604020202020204" pitchFamily="34" charset="0"/>
              </a:rPr>
              <a:t>(</a:t>
            </a:r>
            <a:r>
              <a:rPr lang="zh-CN" altLang="en-US" sz="2800" smtClean="0">
                <a:solidFill>
                  <a:srgbClr val="FFFFB1"/>
                </a:solidFill>
                <a:effectLst>
                  <a:outerShdw blurRad="38100" dist="38100" dir="2700000" algn="tl">
                    <a:srgbClr val="000000"/>
                  </a:outerShdw>
                </a:effectLst>
              </a:rPr>
              <a:t>总体数据</a:t>
            </a:r>
            <a:r>
              <a:rPr lang="en-US" altLang="zh-CN" sz="2800" i="1" smtClean="0">
                <a:solidFill>
                  <a:srgbClr val="FFFFB1"/>
                </a:solidFill>
                <a:effectLst>
                  <a:outerShdw blurRad="38100" dist="38100" dir="2700000" algn="tl">
                    <a:srgbClr val="000000"/>
                  </a:outerShdw>
                </a:effectLst>
              </a:rPr>
              <a:t>x</a:t>
            </a:r>
            <a:r>
              <a:rPr lang="en-US" altLang="zh-CN" sz="2800" i="1" baseline="-25000" smtClean="0">
                <a:solidFill>
                  <a:srgbClr val="FFFFB1"/>
                </a:solidFill>
                <a:effectLst>
                  <a:outerShdw blurRad="38100" dist="38100" dir="2700000" algn="tl">
                    <a:srgbClr val="000000"/>
                  </a:outerShdw>
                </a:effectLst>
              </a:rPr>
              <a:t>N</a:t>
            </a:r>
            <a:r>
              <a:rPr lang="en-US" altLang="zh-CN" sz="2800" smtClean="0">
                <a:solidFill>
                  <a:srgbClr val="FFFFB1"/>
                </a:solidFill>
                <a:effectLst>
                  <a:outerShdw blurRad="38100" dist="38100" dir="2700000" algn="tl">
                    <a:srgbClr val="000000"/>
                  </a:outerShdw>
                </a:effectLst>
                <a:latin typeface="Arial" panose="020B0604020202020204" pitchFamily="34" charset="0"/>
              </a:rPr>
              <a:t>) </a:t>
            </a:r>
          </a:p>
        </p:txBody>
      </p:sp>
      <p:sp>
        <p:nvSpPr>
          <p:cNvPr id="909317" name="Rectangle 5"/>
          <p:cNvSpPr>
            <a:spLocks noChangeArrowheads="1"/>
          </p:cNvSpPr>
          <p:nvPr/>
        </p:nvSpPr>
        <p:spPr bwMode="auto">
          <a:xfrm>
            <a:off x="922338" y="3148013"/>
            <a:ext cx="1970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b="1">
                <a:solidFill>
                  <a:srgbClr val="FFFFB1"/>
                </a:solidFill>
                <a:effectLst>
                  <a:outerShdw blurRad="38100" dist="38100" dir="2700000" algn="tl">
                    <a:srgbClr val="000000"/>
                  </a:outerShdw>
                </a:effectLst>
              </a:rPr>
              <a:t>样本平均数</a:t>
            </a:r>
            <a:endParaRPr lang="zh-CN" altLang="en-US" sz="2800">
              <a:effectLst>
                <a:outerShdw blurRad="38100" dist="38100" dir="2700000" algn="tl">
                  <a:srgbClr val="000000"/>
                </a:outerShdw>
              </a:effectLst>
            </a:endParaRPr>
          </a:p>
        </p:txBody>
      </p:sp>
      <p:graphicFrame>
        <p:nvGraphicFramePr>
          <p:cNvPr id="46085" name="Object 6">
            <a:hlinkClick r:id="" action="ppaction://ole?verb=0"/>
          </p:cNvPr>
          <p:cNvGraphicFramePr>
            <a:graphicFrameLocks/>
          </p:cNvGraphicFramePr>
          <p:nvPr/>
        </p:nvGraphicFramePr>
        <p:xfrm>
          <a:off x="3197225" y="2492375"/>
          <a:ext cx="4038600" cy="1447800"/>
        </p:xfrm>
        <a:graphic>
          <a:graphicData uri="http://schemas.openxmlformats.org/presentationml/2006/ole">
            <mc:AlternateContent xmlns:mc="http://schemas.openxmlformats.org/markup-compatibility/2006">
              <mc:Choice xmlns:v="urn:schemas-microsoft-com:vml" Requires="v">
                <p:oleObj spid="_x0000_s46088" name="Equation" r:id="rId3" imgW="1782947" imgH="586898" progId="Equation.3">
                  <p:embed/>
                </p:oleObj>
              </mc:Choice>
              <mc:Fallback>
                <p:oleObj name="Equation" r:id="rId3" imgW="1782947" imgH="586898"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225" y="2492375"/>
                        <a:ext cx="4038600" cy="1447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46086" name="Object 8">
            <a:hlinkClick r:id="" action="ppaction://ole?verb=0"/>
          </p:cNvPr>
          <p:cNvGraphicFramePr>
            <a:graphicFrameLocks/>
          </p:cNvGraphicFramePr>
          <p:nvPr/>
        </p:nvGraphicFramePr>
        <p:xfrm>
          <a:off x="3100388" y="4371975"/>
          <a:ext cx="4038600" cy="1362075"/>
        </p:xfrm>
        <a:graphic>
          <a:graphicData uri="http://schemas.openxmlformats.org/presentationml/2006/ole">
            <mc:AlternateContent xmlns:mc="http://schemas.openxmlformats.org/markup-compatibility/2006">
              <mc:Choice xmlns:v="urn:schemas-microsoft-com:vml" Requires="v">
                <p:oleObj spid="_x0000_s46089" name="Equation" r:id="rId5" imgW="1828948" imgH="586898" progId="Equation.3">
                  <p:embed/>
                </p:oleObj>
              </mc:Choice>
              <mc:Fallback>
                <p:oleObj name="Equation" r:id="rId5" imgW="1828948" imgH="586898" progId="Equation.3">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0388" y="4371975"/>
                        <a:ext cx="4038600" cy="13620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909321" name="Rectangle 9"/>
          <p:cNvSpPr>
            <a:spLocks noChangeArrowheads="1"/>
          </p:cNvSpPr>
          <p:nvPr/>
        </p:nvSpPr>
        <p:spPr bwMode="auto">
          <a:xfrm>
            <a:off x="900113" y="4995863"/>
            <a:ext cx="1970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b="1">
                <a:solidFill>
                  <a:srgbClr val="FFFFB1"/>
                </a:solidFill>
                <a:effectLst>
                  <a:outerShdw blurRad="38100" dist="38100" dir="2700000" algn="tl">
                    <a:srgbClr val="000000"/>
                  </a:outerShdw>
                </a:effectLst>
              </a:rPr>
              <a:t>总体平均数</a:t>
            </a:r>
          </a:p>
        </p:txBody>
      </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1905000" y="188913"/>
            <a:ext cx="6781800" cy="1106487"/>
          </a:xfrm>
        </p:spPr>
        <p:txBody>
          <a:bodyPr/>
          <a:lstStyle/>
          <a:p>
            <a:pPr>
              <a:defRPr/>
            </a:pPr>
            <a:r>
              <a:rPr lang="zh-CN" altLang="en-US" sz="4000" smtClean="0"/>
              <a:t>加权平均数</a:t>
            </a:r>
            <a:br>
              <a:rPr lang="zh-CN" altLang="en-US" sz="4000" smtClean="0"/>
            </a:br>
            <a:r>
              <a:rPr lang="zh-CN" altLang="en-US" sz="4000" smtClean="0"/>
              <a:t> </a:t>
            </a:r>
            <a:r>
              <a:rPr lang="en-US" altLang="zh-CN" sz="3600" smtClean="0">
                <a:solidFill>
                  <a:schemeClr val="hlink"/>
                </a:solidFill>
                <a:latin typeface="Arial" panose="020B0604020202020204" pitchFamily="34" charset="0"/>
              </a:rPr>
              <a:t>(Weighted mean)</a:t>
            </a:r>
          </a:p>
        </p:txBody>
      </p:sp>
      <p:sp>
        <p:nvSpPr>
          <p:cNvPr id="910339" name="Rectangle 3"/>
          <p:cNvSpPr>
            <a:spLocks noChangeArrowheads="1"/>
          </p:cNvSpPr>
          <p:nvPr/>
        </p:nvSpPr>
        <p:spPr bwMode="auto">
          <a:xfrm>
            <a:off x="609600" y="1752600"/>
            <a:ext cx="80772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defRPr kumimoji="1" sz="2400">
                <a:solidFill>
                  <a:schemeClr val="tx1"/>
                </a:solidFill>
                <a:latin typeface="Times New Roman" panose="02020603050405020304" pitchFamily="18" charset="0"/>
                <a:ea typeface="宋体" panose="02010600030101010101" pitchFamily="2" charset="-122"/>
              </a:defRPr>
            </a:lvl1pPr>
            <a:lvl2pPr marL="971550" indent="-285750">
              <a:defRPr kumimoji="1" sz="2400">
                <a:solidFill>
                  <a:schemeClr val="tx1"/>
                </a:solidFill>
                <a:latin typeface="Times New Roman" panose="02020603050405020304" pitchFamily="18" charset="0"/>
                <a:ea typeface="宋体" panose="02010600030101010101" pitchFamily="2" charset="-122"/>
              </a:defRPr>
            </a:lvl2pPr>
            <a:lvl3pPr marL="1314450" indent="-228600">
              <a:defRPr kumimoji="1" sz="2400">
                <a:solidFill>
                  <a:schemeClr val="tx1"/>
                </a:solidFill>
                <a:latin typeface="Times New Roman" panose="02020603050405020304" pitchFamily="18" charset="0"/>
                <a:ea typeface="宋体" panose="02010600030101010101" pitchFamily="2" charset="-122"/>
              </a:defRPr>
            </a:lvl3pPr>
            <a:lvl4pPr marL="165735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zh-CN" altLang="en-US" sz="2800" smtClean="0">
                <a:effectLst>
                  <a:outerShdw blurRad="38100" dist="38100" dir="2700000" algn="tl">
                    <a:srgbClr val="000000"/>
                  </a:outerShdw>
                </a:effectLst>
                <a:latin typeface="Arial" panose="020B0604020202020204" pitchFamily="34" charset="0"/>
              </a:rPr>
              <a:t>设各组的组中值为：</a:t>
            </a:r>
            <a:r>
              <a:rPr lang="en-US" altLang="zh-CN" sz="2800" i="1" smtClean="0">
                <a:solidFill>
                  <a:srgbClr val="FFFFB1"/>
                </a:solidFill>
                <a:effectLst>
                  <a:outerShdw blurRad="38100" dist="38100" dir="2700000" algn="tl">
                    <a:srgbClr val="000000"/>
                  </a:outerShdw>
                </a:effectLst>
              </a:rPr>
              <a:t>M</a:t>
            </a:r>
            <a:r>
              <a:rPr lang="en-US" altLang="zh-CN" sz="2800" baseline="-25000" smtClean="0">
                <a:solidFill>
                  <a:srgbClr val="FFFFB1"/>
                </a:solidFill>
                <a:effectLst>
                  <a:outerShdw blurRad="38100" dist="38100" dir="2700000" algn="tl">
                    <a:srgbClr val="000000"/>
                  </a:outerShdw>
                </a:effectLst>
                <a:latin typeface="Arial" panose="020B0604020202020204" pitchFamily="34" charset="0"/>
              </a:rPr>
              <a:t>1 </a:t>
            </a:r>
            <a:r>
              <a:rPr lang="zh-CN" altLang="en-US" sz="2800" smtClean="0">
                <a:solidFill>
                  <a:srgbClr val="FFFFB1"/>
                </a:solidFill>
                <a:effectLst>
                  <a:outerShdw blurRad="38100" dist="38100" dir="2700000" algn="tl">
                    <a:srgbClr val="000000"/>
                  </a:outerShdw>
                </a:effectLst>
                <a:latin typeface="Arial" panose="020B0604020202020204" pitchFamily="34" charset="0"/>
              </a:rPr>
              <a:t>，</a:t>
            </a:r>
            <a:r>
              <a:rPr lang="en-US" altLang="zh-CN" sz="2800" i="1" smtClean="0">
                <a:solidFill>
                  <a:srgbClr val="FFFFB1"/>
                </a:solidFill>
                <a:effectLst>
                  <a:outerShdw blurRad="38100" dist="38100" dir="2700000" algn="tl">
                    <a:srgbClr val="000000"/>
                  </a:outerShdw>
                </a:effectLst>
              </a:rPr>
              <a:t>M</a:t>
            </a:r>
            <a:r>
              <a:rPr lang="en-US" altLang="zh-CN" sz="2800" baseline="-25000" smtClean="0">
                <a:solidFill>
                  <a:srgbClr val="FFFFB1"/>
                </a:solidFill>
                <a:effectLst>
                  <a:outerShdw blurRad="38100" dist="38100" dir="2700000" algn="tl">
                    <a:srgbClr val="000000"/>
                  </a:outerShdw>
                </a:effectLst>
                <a:latin typeface="Arial" panose="020B0604020202020204" pitchFamily="34" charset="0"/>
              </a:rPr>
              <a:t>2 </a:t>
            </a:r>
            <a:r>
              <a:rPr lang="zh-CN" altLang="en-US" sz="2800" smtClean="0">
                <a:solidFill>
                  <a:srgbClr val="FFFFB1"/>
                </a:solidFill>
                <a:effectLst>
                  <a:outerShdw blurRad="38100" dist="38100" dir="2700000" algn="tl">
                    <a:srgbClr val="000000"/>
                  </a:outerShdw>
                </a:effectLst>
                <a:latin typeface="Arial" panose="020B0604020202020204" pitchFamily="34" charset="0"/>
              </a:rPr>
              <a:t>，</a:t>
            </a:r>
            <a:r>
              <a:rPr lang="en-US" altLang="zh-CN" sz="2800" smtClean="0">
                <a:solidFill>
                  <a:srgbClr val="FFFFB1"/>
                </a:solidFill>
                <a:effectLst>
                  <a:outerShdw blurRad="38100" dist="38100" dir="2700000" algn="tl">
                    <a:srgbClr val="000000"/>
                  </a:outerShdw>
                </a:effectLst>
                <a:latin typeface="Arial" panose="020B0604020202020204" pitchFamily="34" charset="0"/>
              </a:rPr>
              <a:t>… </a:t>
            </a:r>
            <a:r>
              <a:rPr lang="zh-CN" altLang="en-US" sz="2800" smtClean="0">
                <a:solidFill>
                  <a:srgbClr val="FFFFB1"/>
                </a:solidFill>
                <a:effectLst>
                  <a:outerShdw blurRad="38100" dist="38100" dir="2700000" algn="tl">
                    <a:srgbClr val="000000"/>
                  </a:outerShdw>
                </a:effectLst>
                <a:latin typeface="Arial" panose="020B0604020202020204" pitchFamily="34" charset="0"/>
              </a:rPr>
              <a:t>，</a:t>
            </a:r>
            <a:r>
              <a:rPr lang="en-US" altLang="zh-CN" sz="2800" i="1" smtClean="0">
                <a:solidFill>
                  <a:srgbClr val="FFFFB1"/>
                </a:solidFill>
                <a:effectLst>
                  <a:outerShdw blurRad="38100" dist="38100" dir="2700000" algn="tl">
                    <a:srgbClr val="000000"/>
                  </a:outerShdw>
                </a:effectLst>
              </a:rPr>
              <a:t>M</a:t>
            </a:r>
            <a:r>
              <a:rPr lang="en-US" altLang="zh-CN" sz="2800" baseline="-25000" smtClean="0">
                <a:solidFill>
                  <a:srgbClr val="FFFFB1"/>
                </a:solidFill>
                <a:effectLst>
                  <a:outerShdw blurRad="38100" dist="38100" dir="2700000" algn="tl">
                    <a:srgbClr val="000000"/>
                  </a:outerShdw>
                </a:effectLst>
              </a:rPr>
              <a:t>k</a:t>
            </a:r>
            <a:r>
              <a:rPr lang="en-US" altLang="zh-CN" sz="2800" baseline="-25000" smtClean="0">
                <a:solidFill>
                  <a:srgbClr val="FFFFB1"/>
                </a:solidFill>
                <a:effectLst>
                  <a:outerShdw blurRad="38100" dist="38100" dir="2700000" algn="tl">
                    <a:srgbClr val="000000"/>
                  </a:outerShdw>
                </a:effectLst>
                <a:latin typeface="Arial" panose="020B0604020202020204" pitchFamily="34" charset="0"/>
              </a:rPr>
              <a:t> </a:t>
            </a:r>
          </a:p>
          <a:p>
            <a:pPr>
              <a:spcBef>
                <a:spcPct val="20000"/>
              </a:spcBef>
              <a:defRPr/>
            </a:pPr>
            <a:r>
              <a:rPr lang="zh-CN" altLang="en-US" sz="2800" smtClean="0">
                <a:effectLst>
                  <a:outerShdw blurRad="38100" dist="38100" dir="2700000" algn="tl">
                    <a:srgbClr val="000000"/>
                  </a:outerShdw>
                </a:effectLst>
                <a:latin typeface="Arial" panose="020B0604020202020204" pitchFamily="34" charset="0"/>
              </a:rPr>
              <a:t>相应的频数为：       </a:t>
            </a:r>
            <a:r>
              <a:rPr lang="en-US" altLang="zh-CN" sz="2800" i="1" smtClean="0">
                <a:solidFill>
                  <a:srgbClr val="FFFF99"/>
                </a:solidFill>
                <a:effectLst>
                  <a:outerShdw blurRad="38100" dist="38100" dir="2700000" algn="tl">
                    <a:srgbClr val="000000"/>
                  </a:outerShdw>
                </a:effectLst>
              </a:rPr>
              <a:t>f</a:t>
            </a:r>
            <a:r>
              <a:rPr lang="en-US" altLang="zh-CN" sz="2800" baseline="-25000" smtClean="0">
                <a:solidFill>
                  <a:srgbClr val="FFFF99"/>
                </a:solidFill>
                <a:effectLst>
                  <a:outerShdw blurRad="38100" dist="38100" dir="2700000" algn="tl">
                    <a:srgbClr val="000000"/>
                  </a:outerShdw>
                </a:effectLst>
                <a:latin typeface="Arial" panose="020B0604020202020204" pitchFamily="34" charset="0"/>
              </a:rPr>
              <a:t>1 </a:t>
            </a:r>
            <a:r>
              <a:rPr lang="zh-CN" altLang="en-US" sz="2800" smtClean="0">
                <a:solidFill>
                  <a:srgbClr val="FFFF99"/>
                </a:solidFill>
                <a:effectLst>
                  <a:outerShdw blurRad="38100" dist="38100" dir="2700000" algn="tl">
                    <a:srgbClr val="000000"/>
                  </a:outerShdw>
                </a:effectLst>
                <a:latin typeface="Arial" panose="020B0604020202020204" pitchFamily="34" charset="0"/>
              </a:rPr>
              <a:t>， </a:t>
            </a:r>
            <a:r>
              <a:rPr lang="en-US" altLang="zh-CN" sz="2800" i="1" smtClean="0">
                <a:solidFill>
                  <a:srgbClr val="FFFF99"/>
                </a:solidFill>
                <a:effectLst>
                  <a:outerShdw blurRad="38100" dist="38100" dir="2700000" algn="tl">
                    <a:srgbClr val="000000"/>
                  </a:outerShdw>
                </a:effectLst>
              </a:rPr>
              <a:t>f</a:t>
            </a:r>
            <a:r>
              <a:rPr lang="en-US" altLang="zh-CN" sz="2800" baseline="-25000" smtClean="0">
                <a:solidFill>
                  <a:srgbClr val="FFFF99"/>
                </a:solidFill>
                <a:effectLst>
                  <a:outerShdw blurRad="38100" dist="38100" dir="2700000" algn="tl">
                    <a:srgbClr val="000000"/>
                  </a:outerShdw>
                </a:effectLst>
                <a:latin typeface="Arial" panose="020B0604020202020204" pitchFamily="34" charset="0"/>
              </a:rPr>
              <a:t>2 </a:t>
            </a:r>
            <a:r>
              <a:rPr lang="zh-CN" altLang="en-US" sz="2800" smtClean="0">
                <a:solidFill>
                  <a:srgbClr val="FFFF99"/>
                </a:solidFill>
                <a:effectLst>
                  <a:outerShdw blurRad="38100" dist="38100" dir="2700000" algn="tl">
                    <a:srgbClr val="000000"/>
                  </a:outerShdw>
                </a:effectLst>
                <a:latin typeface="Arial" panose="020B0604020202020204" pitchFamily="34" charset="0"/>
              </a:rPr>
              <a:t>，</a:t>
            </a:r>
            <a:r>
              <a:rPr lang="en-US" altLang="zh-CN" sz="2800" smtClean="0">
                <a:solidFill>
                  <a:srgbClr val="FFFF99"/>
                </a:solidFill>
                <a:effectLst>
                  <a:outerShdw blurRad="38100" dist="38100" dir="2700000" algn="tl">
                    <a:srgbClr val="000000"/>
                  </a:outerShdw>
                </a:effectLst>
                <a:latin typeface="Arial" panose="020B0604020202020204" pitchFamily="34" charset="0"/>
              </a:rPr>
              <a:t>… </a:t>
            </a:r>
            <a:r>
              <a:rPr lang="zh-CN" altLang="en-US" sz="2800" smtClean="0">
                <a:solidFill>
                  <a:srgbClr val="FFFF99"/>
                </a:solidFill>
                <a:effectLst>
                  <a:outerShdw blurRad="38100" dist="38100" dir="2700000" algn="tl">
                    <a:srgbClr val="000000"/>
                  </a:outerShdw>
                </a:effectLst>
                <a:latin typeface="Arial" panose="020B0604020202020204" pitchFamily="34" charset="0"/>
              </a:rPr>
              <a:t>，</a:t>
            </a:r>
            <a:r>
              <a:rPr lang="en-US" altLang="zh-CN" sz="2800" i="1" smtClean="0">
                <a:solidFill>
                  <a:srgbClr val="FFFF99"/>
                </a:solidFill>
                <a:effectLst>
                  <a:outerShdw blurRad="38100" dist="38100" dir="2700000" algn="tl">
                    <a:srgbClr val="000000"/>
                  </a:outerShdw>
                </a:effectLst>
              </a:rPr>
              <a:t>f</a:t>
            </a:r>
            <a:r>
              <a:rPr lang="en-US" altLang="zh-CN" sz="2800" baseline="-25000" smtClean="0">
                <a:solidFill>
                  <a:srgbClr val="FFFF99"/>
                </a:solidFill>
                <a:effectLst>
                  <a:outerShdw blurRad="38100" dist="38100" dir="2700000" algn="tl">
                    <a:srgbClr val="000000"/>
                  </a:outerShdw>
                </a:effectLst>
              </a:rPr>
              <a:t>k</a:t>
            </a:r>
            <a:endParaRPr lang="en-US" altLang="zh-CN" sz="2800" smtClean="0">
              <a:solidFill>
                <a:srgbClr val="FFFF99"/>
              </a:solidFill>
              <a:effectLst>
                <a:outerShdw blurRad="38100" dist="38100" dir="2700000" algn="tl">
                  <a:srgbClr val="000000"/>
                </a:outerShdw>
              </a:effectLst>
              <a:latin typeface="Arial" panose="020B0604020202020204" pitchFamily="34" charset="0"/>
            </a:endParaRPr>
          </a:p>
        </p:txBody>
      </p:sp>
      <p:graphicFrame>
        <p:nvGraphicFramePr>
          <p:cNvPr id="47108" name="Object 5">
            <a:hlinkClick r:id="" action="ppaction://ole?verb=0"/>
          </p:cNvPr>
          <p:cNvGraphicFramePr>
            <a:graphicFrameLocks/>
          </p:cNvGraphicFramePr>
          <p:nvPr/>
        </p:nvGraphicFramePr>
        <p:xfrm>
          <a:off x="3201988" y="2925763"/>
          <a:ext cx="5330825" cy="1366837"/>
        </p:xfrm>
        <a:graphic>
          <a:graphicData uri="http://schemas.openxmlformats.org/presentationml/2006/ole">
            <mc:AlternateContent xmlns:mc="http://schemas.openxmlformats.org/markup-compatibility/2006">
              <mc:Choice xmlns:v="urn:schemas-microsoft-com:vml" Requires="v">
                <p:oleObj spid="_x0000_s47112" name="Equation" r:id="rId3" imgW="2605923" imgH="624903" progId="Equation.3">
                  <p:embed/>
                </p:oleObj>
              </mc:Choice>
              <mc:Fallback>
                <p:oleObj name="Equation" r:id="rId3" imgW="2605923" imgH="624903"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988" y="2925763"/>
                        <a:ext cx="5330825" cy="136683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910342" name="Rectangle 6"/>
          <p:cNvSpPr>
            <a:spLocks noChangeArrowheads="1"/>
          </p:cNvSpPr>
          <p:nvPr/>
        </p:nvSpPr>
        <p:spPr bwMode="auto">
          <a:xfrm>
            <a:off x="577850" y="3468688"/>
            <a:ext cx="24812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b="1">
                <a:solidFill>
                  <a:srgbClr val="FFFFB1"/>
                </a:solidFill>
                <a:effectLst>
                  <a:outerShdw blurRad="38100" dist="38100" dir="2700000" algn="tl">
                    <a:srgbClr val="000000"/>
                  </a:outerShdw>
                </a:effectLst>
              </a:rPr>
              <a:t>样本</a:t>
            </a:r>
            <a:r>
              <a:rPr lang="zh-CN" altLang="en-US" sz="2800">
                <a:effectLst>
                  <a:outerShdw blurRad="38100" dist="38100" dir="2700000" algn="tl">
                    <a:srgbClr val="000000"/>
                  </a:outerShdw>
                </a:effectLst>
              </a:rPr>
              <a:t>加权平均</a:t>
            </a:r>
          </a:p>
        </p:txBody>
      </p:sp>
      <p:sp>
        <p:nvSpPr>
          <p:cNvPr id="910344" name="Rectangle 8"/>
          <p:cNvSpPr>
            <a:spLocks noChangeArrowheads="1"/>
          </p:cNvSpPr>
          <p:nvPr/>
        </p:nvSpPr>
        <p:spPr bwMode="auto">
          <a:xfrm>
            <a:off x="577850" y="5192713"/>
            <a:ext cx="2320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b="1">
                <a:solidFill>
                  <a:srgbClr val="FFFFB1"/>
                </a:solidFill>
                <a:effectLst>
                  <a:outerShdw blurRad="38100" dist="38100" dir="2700000" algn="tl">
                    <a:srgbClr val="000000"/>
                  </a:outerShdw>
                </a:effectLst>
              </a:rPr>
              <a:t>总体</a:t>
            </a:r>
            <a:r>
              <a:rPr lang="zh-CN" altLang="en-US" sz="2800">
                <a:effectLst>
                  <a:outerShdw blurRad="38100" dist="38100" dir="2700000" algn="tl">
                    <a:srgbClr val="000000"/>
                  </a:outerShdw>
                </a:effectLst>
              </a:rPr>
              <a:t>加权平均</a:t>
            </a:r>
          </a:p>
        </p:txBody>
      </p:sp>
      <p:graphicFrame>
        <p:nvGraphicFramePr>
          <p:cNvPr id="47111" name="Object 9">
            <a:hlinkClick r:id="" action="ppaction://ole?verb=0"/>
          </p:cNvPr>
          <p:cNvGraphicFramePr>
            <a:graphicFrameLocks/>
          </p:cNvGraphicFramePr>
          <p:nvPr/>
        </p:nvGraphicFramePr>
        <p:xfrm>
          <a:off x="3176588" y="4583113"/>
          <a:ext cx="5356225" cy="1366837"/>
        </p:xfrm>
        <a:graphic>
          <a:graphicData uri="http://schemas.openxmlformats.org/presentationml/2006/ole">
            <mc:AlternateContent xmlns:mc="http://schemas.openxmlformats.org/markup-compatibility/2006">
              <mc:Choice xmlns:v="urn:schemas-microsoft-com:vml" Requires="v">
                <p:oleObj spid="_x0000_s47113" name="Equation" r:id="rId5" imgW="2621369" imgH="624903" progId="Equation.3">
                  <p:embed/>
                </p:oleObj>
              </mc:Choice>
              <mc:Fallback>
                <p:oleObj name="Equation" r:id="rId5" imgW="2621369" imgH="624903"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6588" y="4583113"/>
                        <a:ext cx="5356225" cy="136683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7">
            <a:hlinkClick r:id="" action="ppaction://ole?verb=0"/>
          </p:cNvPr>
          <p:cNvGraphicFramePr>
            <a:graphicFrameLocks/>
          </p:cNvGraphicFramePr>
          <p:nvPr/>
        </p:nvGraphicFramePr>
        <p:xfrm>
          <a:off x="6354763" y="3810000"/>
          <a:ext cx="2560637" cy="2295525"/>
        </p:xfrm>
        <a:graphic>
          <a:graphicData uri="http://schemas.openxmlformats.org/presentationml/2006/ole">
            <mc:AlternateContent xmlns:mc="http://schemas.openxmlformats.org/markup-compatibility/2006">
              <mc:Choice xmlns:v="urn:schemas-microsoft-com:vml" Requires="v">
                <p:oleObj spid="_x0000_s48157" name="Equation" r:id="rId4" imgW="1028804" imgH="990495" progId="Equation.3">
                  <p:embed/>
                </p:oleObj>
              </mc:Choice>
              <mc:Fallback>
                <p:oleObj name="Equation" r:id="rId4" imgW="1028804" imgH="990495" progId="Equation.3">
                  <p:embed/>
                  <p:pic>
                    <p:nvPicPr>
                      <p:cNvPr id="0" name="Object 2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763" y="3810000"/>
                        <a:ext cx="2560637" cy="22955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77244" name="Rectangle 28"/>
          <p:cNvSpPr>
            <a:spLocks noChangeArrowheads="1"/>
          </p:cNvSpPr>
          <p:nvPr/>
        </p:nvSpPr>
        <p:spPr bwMode="auto">
          <a:xfrm>
            <a:off x="1905000" y="2286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95000"/>
              </a:lnSpc>
              <a:defRPr/>
            </a:pPr>
            <a:r>
              <a:rPr lang="zh-CN" altLang="en-US" sz="4000" b="1" smtClean="0">
                <a:effectLst>
                  <a:outerShdw blurRad="38100" dist="38100" dir="2700000" algn="tl">
                    <a:srgbClr val="000000"/>
                  </a:outerShdw>
                </a:effectLst>
                <a:latin typeface="Book Antiqua" panose="02040602050305030304" pitchFamily="18" charset="0"/>
              </a:rPr>
              <a:t>加权平均数</a:t>
            </a:r>
            <a:r>
              <a:rPr lang="zh-CN" altLang="en-US" sz="4000" b="1" smtClean="0">
                <a:solidFill>
                  <a:srgbClr val="F0F0F0"/>
                </a:solidFill>
                <a:effectLst>
                  <a:outerShdw blurRad="38100" dist="38100" dir="2700000" algn="tl">
                    <a:srgbClr val="000000"/>
                  </a:outerShdw>
                </a:effectLst>
                <a:latin typeface="Book Antiqua" panose="02040602050305030304" pitchFamily="18" charset="0"/>
              </a:rPr>
              <a:t/>
            </a:r>
            <a:br>
              <a:rPr lang="zh-CN" altLang="en-US" sz="4000" b="1" smtClean="0">
                <a:solidFill>
                  <a:srgbClr val="F0F0F0"/>
                </a:solidFill>
                <a:effectLst>
                  <a:outerShdw blurRad="38100" dist="38100" dir="2700000" algn="tl">
                    <a:srgbClr val="000000"/>
                  </a:outerShdw>
                </a:effectLst>
                <a:latin typeface="Book Antiqua" panose="02040602050305030304" pitchFamily="18" charset="0"/>
              </a:rPr>
            </a:br>
            <a:r>
              <a:rPr lang="zh-CN" altLang="en-US" sz="4000" b="1" smtClean="0">
                <a:solidFill>
                  <a:srgbClr val="F0F0F0"/>
                </a:solidFill>
                <a:effectLst>
                  <a:outerShdw blurRad="38100" dist="38100" dir="2700000" algn="tl">
                    <a:srgbClr val="000000"/>
                  </a:outerShdw>
                </a:effectLst>
                <a:latin typeface="Book Antiqua" panose="02040602050305030304" pitchFamily="18" charset="0"/>
              </a:rPr>
              <a:t> </a:t>
            </a:r>
            <a:r>
              <a:rPr lang="en-US" altLang="zh-CN" sz="3600" b="1" smtClean="0">
                <a:solidFill>
                  <a:schemeClr val="hlink"/>
                </a:solidFill>
                <a:effectLst>
                  <a:outerShdw blurRad="38100" dist="38100" dir="2700000" algn="tl">
                    <a:srgbClr val="000000"/>
                  </a:outerShdw>
                </a:effectLst>
                <a:latin typeface="Arial" panose="020B0604020202020204" pitchFamily="34" charset="0"/>
              </a:rPr>
              <a:t>(</a:t>
            </a:r>
            <a:r>
              <a:rPr lang="zh-CN" altLang="en-US" sz="3600" b="1" smtClean="0">
                <a:solidFill>
                  <a:schemeClr val="hlink"/>
                </a:solidFill>
                <a:effectLst>
                  <a:outerShdw blurRad="38100" dist="38100" dir="2700000" algn="tl">
                    <a:srgbClr val="000000"/>
                  </a:outerShdw>
                </a:effectLst>
                <a:latin typeface="Arial" panose="020B0604020202020204" pitchFamily="34" charset="0"/>
              </a:rPr>
              <a:t>例题分析</a:t>
            </a:r>
            <a:r>
              <a:rPr lang="en-US" altLang="zh-CN" sz="3600" b="1" smtClean="0">
                <a:solidFill>
                  <a:schemeClr val="hlink"/>
                </a:solidFill>
                <a:effectLst>
                  <a:outerShdw blurRad="38100" dist="38100" dir="2700000" algn="tl">
                    <a:srgbClr val="000000"/>
                  </a:outerShdw>
                </a:effectLst>
                <a:latin typeface="Arial" panose="020B0604020202020204" pitchFamily="34" charset="0"/>
              </a:rPr>
              <a:t>)</a:t>
            </a:r>
          </a:p>
        </p:txBody>
      </p:sp>
      <p:sp>
        <p:nvSpPr>
          <p:cNvPr id="777249" name="Rectangle 33"/>
          <p:cNvSpPr>
            <a:spLocks noChangeArrowheads="1"/>
          </p:cNvSpPr>
          <p:nvPr/>
        </p:nvSpPr>
        <p:spPr bwMode="auto">
          <a:xfrm>
            <a:off x="7086600" y="2286000"/>
            <a:ext cx="11398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8000" b="1">
                <a:solidFill>
                  <a:schemeClr val="tx2"/>
                </a:solidFill>
                <a:effectLst>
                  <a:outerShdw blurRad="38100" dist="38100" dir="2700000" algn="tl">
                    <a:srgbClr val="000000"/>
                  </a:outerShdw>
                </a:effectLst>
                <a:sym typeface="Wingdings" panose="05000000000000000000" pitchFamily="2" charset="2"/>
              </a:rPr>
              <a:t></a:t>
            </a:r>
          </a:p>
        </p:txBody>
      </p:sp>
      <p:graphicFrame>
        <p:nvGraphicFramePr>
          <p:cNvPr id="777254" name="Group 38"/>
          <p:cNvGraphicFramePr>
            <a:graphicFrameLocks noGrp="1"/>
          </p:cNvGraphicFramePr>
          <p:nvPr/>
        </p:nvGraphicFramePr>
        <p:xfrm>
          <a:off x="304800" y="1676400"/>
          <a:ext cx="6019800" cy="4516438"/>
        </p:xfrm>
        <a:graphic>
          <a:graphicData uri="http://schemas.openxmlformats.org/drawingml/2006/table">
            <a:tbl>
              <a:tblPr/>
              <a:tblGrid>
                <a:gridCol w="1752600"/>
                <a:gridCol w="1676400"/>
                <a:gridCol w="1371600"/>
                <a:gridCol w="1219200"/>
              </a:tblGrid>
              <a:tr h="457020">
                <a:tc gridSpan="4">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某电脑公司销售量数据分组表</a:t>
                      </a: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65694">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按销售量分组</a:t>
                      </a: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AD"/>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组中值</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M</a:t>
                      </a:r>
                      <a:r>
                        <a:rPr kumimoji="1" lang="en-US" altLang="zh-CN" sz="1800" b="1" i="1" u="none" strike="noStrike" cap="none" normalizeH="0" baseline="-25000" smtClean="0">
                          <a:ln>
                            <a:noFill/>
                          </a:ln>
                          <a:solidFill>
                            <a:schemeClr val="bg2"/>
                          </a:solidFill>
                          <a:effectLst/>
                          <a:latin typeface="Arial" panose="020B0604020202020204" pitchFamily="34" charset="0"/>
                          <a:ea typeface="宋体" panose="02010600030101010101" pitchFamily="2" charset="-122"/>
                        </a:rPr>
                        <a:t>i</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AD"/>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频数</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f</a:t>
                      </a:r>
                      <a:r>
                        <a:rPr kumimoji="1" lang="en-US" altLang="zh-CN" sz="1800" b="1" i="1" u="none" strike="noStrike" cap="none" normalizeH="0" baseline="-25000" smtClean="0">
                          <a:ln>
                            <a:noFill/>
                          </a:ln>
                          <a:solidFill>
                            <a:schemeClr val="bg2"/>
                          </a:solidFill>
                          <a:effectLst/>
                          <a:latin typeface="Arial" panose="020B0604020202020204" pitchFamily="34" charset="0"/>
                          <a:ea typeface="宋体" panose="02010600030101010101" pitchFamily="2" charset="-122"/>
                        </a:rPr>
                        <a:t>i</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AD"/>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M</a:t>
                      </a:r>
                      <a:r>
                        <a:rPr kumimoji="1" lang="en-US" altLang="zh-CN" sz="1800" b="1" i="1" u="none" strike="noStrike" cap="none" normalizeH="0" baseline="-25000" smtClean="0">
                          <a:ln>
                            <a:noFill/>
                          </a:ln>
                          <a:solidFill>
                            <a:schemeClr val="bg2"/>
                          </a:solidFill>
                          <a:effectLst/>
                          <a:latin typeface="Arial" panose="020B0604020202020204" pitchFamily="34" charset="0"/>
                          <a:ea typeface="宋体" panose="02010600030101010101" pitchFamily="2" charset="-122"/>
                        </a:rPr>
                        <a:t>i</a:t>
                      </a:r>
                      <a:r>
                        <a:rPr kumimoji="1" lang="en-US" altLang="zh-CN" sz="1800" b="1"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 f</a:t>
                      </a:r>
                      <a:r>
                        <a:rPr kumimoji="1" lang="en-US" altLang="zh-CN" sz="1800" b="1" i="1" u="none" strike="noStrike" cap="none" normalizeH="0" baseline="-25000" smtClean="0">
                          <a:ln>
                            <a:noFill/>
                          </a:ln>
                          <a:solidFill>
                            <a:schemeClr val="bg2"/>
                          </a:solidFill>
                          <a:effectLst/>
                          <a:latin typeface="Arial" panose="020B0604020202020204" pitchFamily="34" charset="0"/>
                          <a:ea typeface="宋体" panose="02010600030101010101" pitchFamily="2" charset="-122"/>
                        </a:rPr>
                        <a:t>i</a:t>
                      </a:r>
                      <a:r>
                        <a:rPr kumimoji="1" lang="en-US" altLang="zh-CN" sz="1800" b="1" i="0" u="none" strike="noStrike" cap="none" normalizeH="0" baseline="-25000" smtClean="0">
                          <a:ln>
                            <a:noFill/>
                          </a:ln>
                          <a:solidFill>
                            <a:schemeClr val="bg2"/>
                          </a:solidFill>
                          <a:effectLst/>
                          <a:latin typeface="Arial" panose="020B0604020202020204" pitchFamily="34" charset="0"/>
                          <a:ea typeface="宋体" panose="02010600030101010101" pitchFamily="2" charset="-122"/>
                        </a:rPr>
                        <a:t> </a:t>
                      </a:r>
                      <a:endPar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AD"/>
                    </a:solidFill>
                  </a:tcPr>
                </a:tc>
              </a:tr>
              <a:tr h="3328029">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140</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150</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160</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170</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180</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190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190</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200</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210~220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220~230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230~240</a:t>
                      </a: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145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155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165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175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185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195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205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215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225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235</a:t>
                      </a: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5</a:t>
                      </a: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580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1395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2640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4725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3700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3315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2050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1720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900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1175</a:t>
                      </a: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0FFFF"/>
                    </a:solidFill>
                  </a:tcPr>
                </a:tc>
              </a:tr>
              <a:tr h="365694">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合计</a:t>
                      </a: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AD"/>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a:t>
                      </a:r>
                      <a:endPar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AD"/>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120</a:t>
                      </a:r>
                      <a:endPar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AD"/>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22200</a:t>
                      </a:r>
                    </a:p>
                  </a:txBody>
                  <a:tcPr marT="45702" marB="4570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AD"/>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a:xfrm>
            <a:off x="1905000" y="304800"/>
            <a:ext cx="7010400" cy="990600"/>
          </a:xfrm>
        </p:spPr>
        <p:txBody>
          <a:bodyPr/>
          <a:lstStyle/>
          <a:p>
            <a:pPr>
              <a:defRPr/>
            </a:pPr>
            <a:r>
              <a:rPr lang="zh-CN" altLang="en-US" sz="4000" smtClean="0">
                <a:solidFill>
                  <a:schemeClr val="tx1"/>
                </a:solidFill>
              </a:rPr>
              <a:t>几何平均数</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geometric mean</a:t>
            </a:r>
            <a:r>
              <a:rPr lang="en-US" altLang="zh-CN" sz="3600" smtClean="0">
                <a:solidFill>
                  <a:schemeClr val="hlink"/>
                </a:solidFill>
                <a:latin typeface="Arial" panose="020B0604020202020204" pitchFamily="34" charset="0"/>
              </a:rPr>
              <a:t>)</a:t>
            </a:r>
          </a:p>
        </p:txBody>
      </p:sp>
      <p:sp>
        <p:nvSpPr>
          <p:cNvPr id="293891" name="Rectangle 3"/>
          <p:cNvSpPr>
            <a:spLocks noGrp="1" noChangeArrowheads="1"/>
          </p:cNvSpPr>
          <p:nvPr>
            <p:ph type="body" idx="1"/>
          </p:nvPr>
        </p:nvSpPr>
        <p:spPr>
          <a:xfrm>
            <a:off x="533400" y="1752600"/>
            <a:ext cx="7543800" cy="2362200"/>
          </a:xfrm>
        </p:spPr>
        <p:txBody>
          <a:bodyPr/>
          <a:lstStyle/>
          <a:p>
            <a:pPr marL="609600" indent="-609600">
              <a:buFontTx/>
              <a:buAutoNum type="arabicPeriod"/>
              <a:defRPr/>
            </a:pPr>
            <a:r>
              <a:rPr lang="en-US" altLang="zh-CN" sz="2800" smtClean="0">
                <a:solidFill>
                  <a:schemeClr val="tx1"/>
                </a:solidFill>
              </a:rPr>
              <a:t> </a:t>
            </a:r>
            <a:r>
              <a:rPr lang="en-US" altLang="zh-CN" sz="2800" i="1" smtClean="0">
                <a:solidFill>
                  <a:schemeClr val="tx1"/>
                </a:solidFill>
              </a:rPr>
              <a:t>n </a:t>
            </a:r>
            <a:r>
              <a:rPr lang="zh-CN" altLang="en-US" sz="2800" smtClean="0">
                <a:solidFill>
                  <a:schemeClr val="tx1"/>
                </a:solidFill>
              </a:rPr>
              <a:t>个变量值乘积的</a:t>
            </a:r>
            <a:r>
              <a:rPr lang="zh-CN" altLang="en-US" sz="2800" i="1" smtClean="0">
                <a:solidFill>
                  <a:schemeClr val="tx1"/>
                </a:solidFill>
              </a:rPr>
              <a:t> </a:t>
            </a:r>
            <a:r>
              <a:rPr lang="en-US" altLang="zh-CN" sz="2800" i="1" smtClean="0">
                <a:solidFill>
                  <a:schemeClr val="tx1"/>
                </a:solidFill>
              </a:rPr>
              <a:t>n </a:t>
            </a:r>
            <a:r>
              <a:rPr lang="zh-CN" altLang="en-US" sz="2800" smtClean="0">
                <a:solidFill>
                  <a:schemeClr val="tx1"/>
                </a:solidFill>
              </a:rPr>
              <a:t>次方根</a:t>
            </a:r>
          </a:p>
          <a:p>
            <a:pPr marL="609600" indent="-609600">
              <a:buFontTx/>
              <a:buAutoNum type="arabicPeriod"/>
              <a:defRPr/>
            </a:pPr>
            <a:r>
              <a:rPr lang="zh-CN" altLang="en-US" sz="2800" smtClean="0">
                <a:solidFill>
                  <a:schemeClr val="tx1"/>
                </a:solidFill>
              </a:rPr>
              <a:t>适用于对比率数据的平均</a:t>
            </a:r>
          </a:p>
          <a:p>
            <a:pPr marL="609600" indent="-609600">
              <a:buFontTx/>
              <a:buAutoNum type="arabicPeriod"/>
              <a:defRPr/>
            </a:pPr>
            <a:r>
              <a:rPr lang="zh-CN" altLang="en-US" sz="2800" smtClean="0">
                <a:solidFill>
                  <a:schemeClr val="tx1"/>
                </a:solidFill>
              </a:rPr>
              <a:t>主要用于计算平均增长率</a:t>
            </a:r>
          </a:p>
          <a:p>
            <a:pPr marL="609600" indent="-609600">
              <a:buFontTx/>
              <a:buAutoNum type="arabicPeriod"/>
              <a:defRPr/>
            </a:pPr>
            <a:r>
              <a:rPr lang="zh-CN" altLang="en-US" sz="2800" smtClean="0">
                <a:solidFill>
                  <a:schemeClr val="tx1"/>
                </a:solidFill>
              </a:rPr>
              <a:t>计算公式为</a:t>
            </a:r>
          </a:p>
        </p:txBody>
      </p:sp>
      <p:sp>
        <p:nvSpPr>
          <p:cNvPr id="293893" name="Text Box 5"/>
          <p:cNvSpPr txBox="1">
            <a:spLocks noChangeArrowheads="1"/>
          </p:cNvSpPr>
          <p:nvPr/>
        </p:nvSpPr>
        <p:spPr bwMode="auto">
          <a:xfrm>
            <a:off x="609600" y="4876800"/>
            <a:ext cx="510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000000"/>
                  </a:outerShdw>
                </a:effectLst>
              </a:rPr>
              <a:t>5. </a:t>
            </a:r>
            <a:r>
              <a:rPr lang="zh-CN" altLang="en-US" sz="2800">
                <a:effectLst>
                  <a:outerShdw blurRad="38100" dist="38100" dir="2700000" algn="tl">
                    <a:srgbClr val="000000"/>
                  </a:outerShdw>
                </a:effectLst>
              </a:rPr>
              <a:t>可看作是平均数的一种变形</a:t>
            </a:r>
          </a:p>
        </p:txBody>
      </p:sp>
      <p:graphicFrame>
        <p:nvGraphicFramePr>
          <p:cNvPr id="293896" name="Object 8">
            <a:hlinkClick r:id="" action="ppaction://ole?verb=0"/>
          </p:cNvPr>
          <p:cNvGraphicFramePr>
            <a:graphicFrameLocks/>
          </p:cNvGraphicFramePr>
          <p:nvPr/>
        </p:nvGraphicFramePr>
        <p:xfrm>
          <a:off x="1874838" y="3733800"/>
          <a:ext cx="4479925" cy="1143000"/>
        </p:xfrm>
        <a:graphic>
          <a:graphicData uri="http://schemas.openxmlformats.org/presentationml/2006/ole">
            <mc:AlternateContent xmlns:mc="http://schemas.openxmlformats.org/markup-compatibility/2006">
              <mc:Choice xmlns:v="urn:schemas-microsoft-com:vml" Requires="v">
                <p:oleObj spid="_x0000_s50183" name="Equation" r:id="rId4" imgW="2049886" imgH="457074" progId="Equation.3">
                  <p:embed/>
                </p:oleObj>
              </mc:Choice>
              <mc:Fallback>
                <p:oleObj name="Equation" r:id="rId4" imgW="2049886" imgH="457074" progId="Equation.3">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838" y="3733800"/>
                        <a:ext cx="4479925" cy="1143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293897" name="Object 9">
            <a:hlinkClick r:id="" action="ppaction://ole?verb=0"/>
          </p:cNvPr>
          <p:cNvGraphicFramePr>
            <a:graphicFrameLocks/>
          </p:cNvGraphicFramePr>
          <p:nvPr/>
        </p:nvGraphicFramePr>
        <p:xfrm>
          <a:off x="1905000" y="5029200"/>
          <a:ext cx="5613400" cy="1295400"/>
        </p:xfrm>
        <a:graphic>
          <a:graphicData uri="http://schemas.openxmlformats.org/presentationml/2006/ole">
            <mc:AlternateContent xmlns:mc="http://schemas.openxmlformats.org/markup-compatibility/2006">
              <mc:Choice xmlns:v="urn:schemas-microsoft-com:vml" Requires="v">
                <p:oleObj spid="_x0000_s50184" name="Equation" r:id="rId6" imgW="2781196" imgH="586898" progId="Equation.3">
                  <p:embed/>
                </p:oleObj>
              </mc:Choice>
              <mc:Fallback>
                <p:oleObj name="Equation" r:id="rId6" imgW="2781196" imgH="586898" progId="Equation.3">
                  <p:embed/>
                  <p:pic>
                    <p:nvPicPr>
                      <p:cNvPr id="0" name="Object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5029200"/>
                        <a:ext cx="5613400" cy="1295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animEffect transition="in" filter="wipe(left)">
                                      <p:cBhvr>
                                        <p:cTn id="7" dur="500"/>
                                        <p:tgtEl>
                                          <p:spTgt spid="293891">
                                            <p:txEl>
                                              <p:pRg st="0" end="0"/>
                                            </p:txEl>
                                          </p:spTgt>
                                        </p:tgtEl>
                                      </p:cBhvr>
                                    </p:animEffect>
                                  </p:childTnLst>
                                  <p:subTnLst>
                                    <p:animClr clrSpc="rgb" dir="cw">
                                      <p:cBhvr override="childStyle">
                                        <p:cTn dur="1" fill="hold" display="0" masterRel="nextClick" afterEffect="1"/>
                                        <p:tgtEl>
                                          <p:spTgt spid="29389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3891">
                                            <p:txEl>
                                              <p:pRg st="1" end="1"/>
                                            </p:txEl>
                                          </p:spTgt>
                                        </p:tgtEl>
                                        <p:attrNameLst>
                                          <p:attrName>style.visibility</p:attrName>
                                        </p:attrNameLst>
                                      </p:cBhvr>
                                      <p:to>
                                        <p:strVal val="visible"/>
                                      </p:to>
                                    </p:set>
                                    <p:animEffect transition="in" filter="wipe(left)">
                                      <p:cBhvr>
                                        <p:cTn id="12" dur="500"/>
                                        <p:tgtEl>
                                          <p:spTgt spid="293891">
                                            <p:txEl>
                                              <p:pRg st="1" end="1"/>
                                            </p:txEl>
                                          </p:spTgt>
                                        </p:tgtEl>
                                      </p:cBhvr>
                                    </p:animEffect>
                                  </p:childTnLst>
                                  <p:subTnLst>
                                    <p:animClr clrSpc="rgb" dir="cw">
                                      <p:cBhvr override="childStyle">
                                        <p:cTn dur="1" fill="hold" display="0" masterRel="nextClick" afterEffect="1"/>
                                        <p:tgtEl>
                                          <p:spTgt spid="29389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3891">
                                            <p:txEl>
                                              <p:pRg st="2" end="2"/>
                                            </p:txEl>
                                          </p:spTgt>
                                        </p:tgtEl>
                                        <p:attrNameLst>
                                          <p:attrName>style.visibility</p:attrName>
                                        </p:attrNameLst>
                                      </p:cBhvr>
                                      <p:to>
                                        <p:strVal val="visible"/>
                                      </p:to>
                                    </p:set>
                                    <p:animEffect transition="in" filter="wipe(left)">
                                      <p:cBhvr>
                                        <p:cTn id="17" dur="500"/>
                                        <p:tgtEl>
                                          <p:spTgt spid="293891">
                                            <p:txEl>
                                              <p:pRg st="2" end="2"/>
                                            </p:txEl>
                                          </p:spTgt>
                                        </p:tgtEl>
                                      </p:cBhvr>
                                    </p:animEffect>
                                  </p:childTnLst>
                                  <p:subTnLst>
                                    <p:animClr clrSpc="rgb" dir="cw">
                                      <p:cBhvr override="childStyle">
                                        <p:cTn dur="1" fill="hold" display="0" masterRel="nextClick" afterEffect="1"/>
                                        <p:tgtEl>
                                          <p:spTgt spid="29389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3891">
                                            <p:txEl>
                                              <p:pRg st="3" end="3"/>
                                            </p:txEl>
                                          </p:spTgt>
                                        </p:tgtEl>
                                        <p:attrNameLst>
                                          <p:attrName>style.visibility</p:attrName>
                                        </p:attrNameLst>
                                      </p:cBhvr>
                                      <p:to>
                                        <p:strVal val="visible"/>
                                      </p:to>
                                    </p:set>
                                    <p:animEffect transition="in" filter="wipe(left)">
                                      <p:cBhvr>
                                        <p:cTn id="22" dur="500"/>
                                        <p:tgtEl>
                                          <p:spTgt spid="293891">
                                            <p:txEl>
                                              <p:pRg st="3" end="3"/>
                                            </p:txEl>
                                          </p:spTgt>
                                        </p:tgtEl>
                                      </p:cBhvr>
                                    </p:animEffect>
                                  </p:childTnLst>
                                  <p:subTnLst>
                                    <p:animClr clrSpc="rgb" dir="cw">
                                      <p:cBhvr override="childStyle">
                                        <p:cTn dur="1" fill="hold" display="0" masterRel="nextClick" afterEffect="1"/>
                                        <p:tgtEl>
                                          <p:spTgt spid="293891">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93896"/>
                                        </p:tgtEl>
                                        <p:attrNameLst>
                                          <p:attrName>style.visibility</p:attrName>
                                        </p:attrNameLst>
                                      </p:cBhvr>
                                      <p:to>
                                        <p:strVal val="visible"/>
                                      </p:to>
                                    </p:set>
                                    <p:animEffect transition="in" filter="wipe(left)">
                                      <p:cBhvr>
                                        <p:cTn id="27" dur="500"/>
                                        <p:tgtEl>
                                          <p:spTgt spid="2938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3893"/>
                                        </p:tgtEl>
                                        <p:attrNameLst>
                                          <p:attrName>style.visibility</p:attrName>
                                        </p:attrNameLst>
                                      </p:cBhvr>
                                      <p:to>
                                        <p:strVal val="visible"/>
                                      </p:to>
                                    </p:set>
                                    <p:animEffect transition="in" filter="wipe(left)">
                                      <p:cBhvr>
                                        <p:cTn id="32" dur="500"/>
                                        <p:tgtEl>
                                          <p:spTgt spid="293893"/>
                                        </p:tgtEl>
                                      </p:cBhvr>
                                    </p:animEffect>
                                  </p:childTnLst>
                                  <p:subTnLst>
                                    <p:animClr clrSpc="rgb" dir="cw">
                                      <p:cBhvr override="childStyle">
                                        <p:cTn dur="1" fill="hold" display="0" masterRel="nextClick" afterEffect="1"/>
                                        <p:tgtEl>
                                          <p:spTgt spid="293893"/>
                                        </p:tgtEl>
                                        <p:attrNameLst>
                                          <p:attrName>ppt_c</p:attrName>
                                        </p:attrNameLst>
                                      </p:cBhvr>
                                      <p:to>
                                        <a:schemeClr val="folHlink"/>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93897"/>
                                        </p:tgtEl>
                                        <p:attrNameLst>
                                          <p:attrName>style.visibility</p:attrName>
                                        </p:attrNameLst>
                                      </p:cBhvr>
                                      <p:to>
                                        <p:strVal val="visible"/>
                                      </p:to>
                                    </p:set>
                                    <p:animEffect transition="in" filter="wipe(left)">
                                      <p:cBhvr>
                                        <p:cTn id="37" dur="500"/>
                                        <p:tgtEl>
                                          <p:spTgt spid="293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build="p" autoUpdateAnimBg="0"/>
      <p:bldP spid="29389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905000" y="228600"/>
            <a:ext cx="6858000" cy="1066800"/>
          </a:xfrm>
        </p:spPr>
        <p:txBody>
          <a:bodyPr/>
          <a:lstStyle/>
          <a:p>
            <a:pPr>
              <a:defRPr/>
            </a:pPr>
            <a:r>
              <a:rPr lang="zh-CN" altLang="en-US" sz="4000" smtClean="0">
                <a:solidFill>
                  <a:schemeClr val="tx1"/>
                </a:solidFill>
              </a:rPr>
              <a:t>几何平均数</a:t>
            </a:r>
            <a:r>
              <a:rPr lang="zh-CN" altLang="en-US" sz="4000" smtClean="0"/>
              <a:t/>
            </a:r>
            <a:br>
              <a:rPr lang="zh-CN" altLang="en-US" sz="4000" smtClean="0"/>
            </a:br>
            <a:r>
              <a:rPr lang="zh-CN" altLang="en-US" sz="4000"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475139" name="Rectangle 3"/>
          <p:cNvSpPr>
            <a:spLocks noGrp="1" noChangeArrowheads="1"/>
          </p:cNvSpPr>
          <p:nvPr>
            <p:ph type="body" idx="1"/>
          </p:nvPr>
        </p:nvSpPr>
        <p:spPr>
          <a:xfrm>
            <a:off x="395288" y="1628775"/>
            <a:ext cx="8497887" cy="1728788"/>
          </a:xfrm>
        </p:spPr>
        <p:txBody>
          <a:bodyPr/>
          <a:lstStyle/>
          <a:p>
            <a:pPr marL="609600" indent="-609600" algn="just">
              <a:defRPr/>
            </a:pPr>
            <a:r>
              <a:rPr lang="en-US" altLang="zh-CN" sz="2800" b="1" smtClean="0">
                <a:solidFill>
                  <a:srgbClr val="FFFF93"/>
                </a:solidFill>
              </a:rPr>
              <a:t>   </a:t>
            </a:r>
            <a:r>
              <a:rPr lang="en-US" altLang="zh-CN" sz="2800" b="1" smtClean="0">
                <a:solidFill>
                  <a:srgbClr val="FFFFB1"/>
                </a:solidFill>
              </a:rPr>
              <a:t>【</a:t>
            </a:r>
            <a:r>
              <a:rPr lang="zh-CN" altLang="en-US" sz="2800" b="1" smtClean="0">
                <a:solidFill>
                  <a:srgbClr val="FFFFB1"/>
                </a:solidFill>
              </a:rPr>
              <a:t>例</a:t>
            </a:r>
            <a:r>
              <a:rPr lang="en-US" altLang="zh-CN" sz="2800" b="1" smtClean="0">
                <a:solidFill>
                  <a:srgbClr val="FFFFB1"/>
                </a:solidFill>
              </a:rPr>
              <a:t>】</a:t>
            </a:r>
            <a:r>
              <a:rPr lang="zh-CN" altLang="en-US" sz="2800" smtClean="0">
                <a:solidFill>
                  <a:schemeClr val="tx1"/>
                </a:solidFill>
              </a:rPr>
              <a:t>一位投资者购持有一种股票，连续</a:t>
            </a:r>
            <a:r>
              <a:rPr lang="en-US" altLang="zh-CN" sz="2800" smtClean="0">
                <a:solidFill>
                  <a:schemeClr val="tx1"/>
                </a:solidFill>
              </a:rPr>
              <a:t>4</a:t>
            </a:r>
            <a:r>
              <a:rPr lang="zh-CN" altLang="en-US" sz="2800" smtClean="0">
                <a:solidFill>
                  <a:schemeClr val="tx1"/>
                </a:solidFill>
              </a:rPr>
              <a:t>年收益率分别为</a:t>
            </a:r>
            <a:r>
              <a:rPr lang="en-US" altLang="zh-CN" sz="2800" smtClean="0">
                <a:solidFill>
                  <a:srgbClr val="FFFF99"/>
                </a:solidFill>
                <a:cs typeface="Times New Roman" panose="02020603050405020304" pitchFamily="18" charset="0"/>
              </a:rPr>
              <a:t>4.5%</a:t>
            </a:r>
            <a:r>
              <a:rPr lang="zh-CN" altLang="en-US" sz="2800" smtClean="0">
                <a:solidFill>
                  <a:schemeClr val="tx1"/>
                </a:solidFill>
              </a:rPr>
              <a:t>、</a:t>
            </a:r>
            <a:r>
              <a:rPr lang="en-US" altLang="zh-CN" sz="2800" smtClean="0">
                <a:solidFill>
                  <a:srgbClr val="FFFF99"/>
                </a:solidFill>
                <a:cs typeface="Times New Roman" panose="02020603050405020304" pitchFamily="18" charset="0"/>
              </a:rPr>
              <a:t>2.1%</a:t>
            </a:r>
            <a:r>
              <a:rPr lang="zh-CN" altLang="en-US" sz="2800" smtClean="0">
                <a:solidFill>
                  <a:schemeClr val="tx1"/>
                </a:solidFill>
              </a:rPr>
              <a:t>、</a:t>
            </a:r>
            <a:r>
              <a:rPr lang="en-US" altLang="zh-CN" sz="2800" smtClean="0">
                <a:solidFill>
                  <a:srgbClr val="FFFF99"/>
                </a:solidFill>
                <a:cs typeface="Times New Roman" panose="02020603050405020304" pitchFamily="18" charset="0"/>
              </a:rPr>
              <a:t>25.5%</a:t>
            </a:r>
            <a:r>
              <a:rPr lang="zh-CN" altLang="en-US" sz="2800" smtClean="0">
                <a:solidFill>
                  <a:schemeClr val="tx1"/>
                </a:solidFill>
              </a:rPr>
              <a:t>、</a:t>
            </a:r>
            <a:r>
              <a:rPr lang="en-US" altLang="zh-CN" sz="2800" smtClean="0">
                <a:solidFill>
                  <a:srgbClr val="FFFF99"/>
                </a:solidFill>
                <a:cs typeface="Times New Roman" panose="02020603050405020304" pitchFamily="18" charset="0"/>
              </a:rPr>
              <a:t>1.9%</a:t>
            </a:r>
            <a:r>
              <a:rPr lang="zh-CN" altLang="en-US" sz="2800" smtClean="0">
                <a:solidFill>
                  <a:schemeClr val="tx1"/>
                </a:solidFill>
              </a:rPr>
              <a:t>。计算该投资者在这四年内的平均收益率 </a:t>
            </a:r>
          </a:p>
        </p:txBody>
      </p:sp>
      <p:graphicFrame>
        <p:nvGraphicFramePr>
          <p:cNvPr id="475143" name="Object 7">
            <a:hlinkClick r:id="" action="ppaction://ole?verb=0"/>
          </p:cNvPr>
          <p:cNvGraphicFramePr>
            <a:graphicFrameLocks/>
          </p:cNvGraphicFramePr>
          <p:nvPr/>
        </p:nvGraphicFramePr>
        <p:xfrm>
          <a:off x="1371600" y="3606800"/>
          <a:ext cx="6767513" cy="1023938"/>
        </p:xfrm>
        <a:graphic>
          <a:graphicData uri="http://schemas.openxmlformats.org/presentationml/2006/ole">
            <mc:AlternateContent xmlns:mc="http://schemas.openxmlformats.org/markup-compatibility/2006">
              <mc:Choice xmlns:v="urn:schemas-microsoft-com:vml" Requires="v">
                <p:oleObj spid="_x0000_s52232" name="Equation" r:id="rId4" imgW="2819474" imgH="411333" progId="Equation.3">
                  <p:embed/>
                </p:oleObj>
              </mc:Choice>
              <mc:Fallback>
                <p:oleObj name="Equation" r:id="rId4" imgW="2819474" imgH="411333"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606800"/>
                        <a:ext cx="6767513" cy="102393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475145" name="Text Box 9"/>
          <p:cNvSpPr txBox="1">
            <a:spLocks noChangeArrowheads="1"/>
          </p:cNvSpPr>
          <p:nvPr/>
        </p:nvSpPr>
        <p:spPr bwMode="auto">
          <a:xfrm>
            <a:off x="990600" y="4724400"/>
            <a:ext cx="259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a:solidFill>
                  <a:schemeClr val="tx2"/>
                </a:solidFill>
                <a:effectLst>
                  <a:outerShdw blurRad="38100" dist="38100" dir="2700000" algn="tl">
                    <a:srgbClr val="000000"/>
                  </a:outerShdw>
                </a:effectLst>
              </a:rPr>
              <a:t>算术平均：</a:t>
            </a:r>
          </a:p>
        </p:txBody>
      </p:sp>
      <p:graphicFrame>
        <p:nvGraphicFramePr>
          <p:cNvPr id="475146" name="Object 10"/>
          <p:cNvGraphicFramePr>
            <a:graphicFrameLocks noChangeAspect="1"/>
          </p:cNvGraphicFramePr>
          <p:nvPr/>
        </p:nvGraphicFramePr>
        <p:xfrm>
          <a:off x="1447800" y="5257800"/>
          <a:ext cx="6577013" cy="533400"/>
        </p:xfrm>
        <a:graphic>
          <a:graphicData uri="http://schemas.openxmlformats.org/presentationml/2006/ole">
            <mc:AlternateContent xmlns:mc="http://schemas.openxmlformats.org/markup-compatibility/2006">
              <mc:Choice xmlns:v="urn:schemas-microsoft-com:vml" Requires="v">
                <p:oleObj spid="_x0000_s52233" name="Equation" r:id="rId6" imgW="2872862" imgH="205835" progId="Equation.3">
                  <p:embed/>
                </p:oleObj>
              </mc:Choice>
              <mc:Fallback>
                <p:oleObj name="Equation" r:id="rId6" imgW="2872862" imgH="205835"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5257800"/>
                        <a:ext cx="6577013" cy="533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5148" name="Rectangle 12"/>
          <p:cNvSpPr>
            <a:spLocks noChangeArrowheads="1"/>
          </p:cNvSpPr>
          <p:nvPr/>
        </p:nvSpPr>
        <p:spPr bwMode="auto">
          <a:xfrm>
            <a:off x="838200" y="2997200"/>
            <a:ext cx="206851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defRPr/>
            </a:pPr>
            <a:r>
              <a:rPr lang="en-US" altLang="zh-CN" sz="2800">
                <a:solidFill>
                  <a:schemeClr val="tx2"/>
                </a:solidFill>
                <a:effectLst>
                  <a:outerShdw blurRad="38100" dist="38100" dir="2700000" algn="tl">
                    <a:srgbClr val="000000"/>
                  </a:outerShdw>
                </a:effectLst>
              </a:rPr>
              <a:t> </a:t>
            </a:r>
            <a:r>
              <a:rPr lang="zh-CN" altLang="en-US" sz="2800" b="1">
                <a:solidFill>
                  <a:schemeClr val="tx2"/>
                </a:solidFill>
                <a:effectLst>
                  <a:outerShdw blurRad="38100" dist="38100" dir="2700000" algn="tl">
                    <a:srgbClr val="000000"/>
                  </a:outerShdw>
                </a:effectLst>
              </a:rPr>
              <a:t>几何平均：</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5148"/>
                                        </p:tgtEl>
                                        <p:attrNameLst>
                                          <p:attrName>style.visibility</p:attrName>
                                        </p:attrNameLst>
                                      </p:cBhvr>
                                      <p:to>
                                        <p:strVal val="visible"/>
                                      </p:to>
                                    </p:set>
                                    <p:animEffect transition="in" filter="wipe(left)">
                                      <p:cBhvr>
                                        <p:cTn id="7" dur="500"/>
                                        <p:tgtEl>
                                          <p:spTgt spid="4751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75143"/>
                                        </p:tgtEl>
                                        <p:attrNameLst>
                                          <p:attrName>style.visibility</p:attrName>
                                        </p:attrNameLst>
                                      </p:cBhvr>
                                      <p:to>
                                        <p:strVal val="visible"/>
                                      </p:to>
                                    </p:set>
                                    <p:animEffect transition="in" filter="wipe(left)">
                                      <p:cBhvr>
                                        <p:cTn id="12" dur="500"/>
                                        <p:tgtEl>
                                          <p:spTgt spid="4751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5145"/>
                                        </p:tgtEl>
                                        <p:attrNameLst>
                                          <p:attrName>style.visibility</p:attrName>
                                        </p:attrNameLst>
                                      </p:cBhvr>
                                      <p:to>
                                        <p:strVal val="visible"/>
                                      </p:to>
                                    </p:set>
                                    <p:animEffect transition="in" filter="wipe(left)">
                                      <p:cBhvr>
                                        <p:cTn id="17" dur="500"/>
                                        <p:tgtEl>
                                          <p:spTgt spid="4751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75146"/>
                                        </p:tgtEl>
                                        <p:attrNameLst>
                                          <p:attrName>style.visibility</p:attrName>
                                        </p:attrNameLst>
                                      </p:cBhvr>
                                      <p:to>
                                        <p:strVal val="visible"/>
                                      </p:to>
                                    </p:set>
                                    <p:animEffect transition="in" filter="wipe(left)">
                                      <p:cBhvr>
                                        <p:cTn id="22" dur="500"/>
                                        <p:tgtEl>
                                          <p:spTgt spid="47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5" grpId="0" autoUpdateAnimBg="0"/>
      <p:bldP spid="47514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80610"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众数、中位数和平均数的比较</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4"/>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260098" name="Rectangle 2"/>
          <p:cNvSpPr>
            <a:spLocks noGrp="1" noChangeArrowheads="1"/>
          </p:cNvSpPr>
          <p:nvPr>
            <p:ph type="title"/>
          </p:nvPr>
        </p:nvSpPr>
        <p:spPr>
          <a:xfrm>
            <a:off x="1905000" y="228600"/>
            <a:ext cx="7010400" cy="1143000"/>
          </a:xfrm>
        </p:spPr>
        <p:txBody>
          <a:bodyPr/>
          <a:lstStyle/>
          <a:p>
            <a:pPr>
              <a:defRPr/>
            </a:pPr>
            <a:r>
              <a:rPr lang="zh-CN" altLang="en-US" sz="4000" smtClean="0">
                <a:solidFill>
                  <a:schemeClr val="tx1"/>
                </a:solidFill>
              </a:rPr>
              <a:t>众数、中位数和平均数的关系</a:t>
            </a:r>
            <a:endParaRPr lang="zh-CN" altLang="en-US" smtClean="0">
              <a:solidFill>
                <a:schemeClr val="tx1"/>
              </a:solidFill>
            </a:endParaRPr>
          </a:p>
        </p:txBody>
      </p:sp>
      <p:sp>
        <p:nvSpPr>
          <p:cNvPr id="56324" name="Rectangle 56"/>
          <p:cNvSpPr>
            <a:spLocks noChangeArrowheads="1"/>
          </p:cNvSpPr>
          <p:nvPr/>
        </p:nvSpPr>
        <p:spPr bwMode="auto">
          <a:xfrm>
            <a:off x="4441825" y="5937250"/>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grpSp>
        <p:nvGrpSpPr>
          <p:cNvPr id="260197" name="Group 101"/>
          <p:cNvGrpSpPr>
            <a:grpSpLocks/>
          </p:cNvGrpSpPr>
          <p:nvPr/>
        </p:nvGrpSpPr>
        <p:grpSpPr bwMode="auto">
          <a:xfrm>
            <a:off x="762000" y="2438400"/>
            <a:ext cx="2338388" cy="3590925"/>
            <a:chOff x="480" y="1536"/>
            <a:chExt cx="1473" cy="2262"/>
          </a:xfrm>
        </p:grpSpPr>
        <p:sp>
          <p:nvSpPr>
            <p:cNvPr id="56357" name="Rectangle 62"/>
            <p:cNvSpPr>
              <a:spLocks noChangeArrowheads="1"/>
            </p:cNvSpPr>
            <p:nvPr/>
          </p:nvSpPr>
          <p:spPr bwMode="auto">
            <a:xfrm>
              <a:off x="1022" y="3740"/>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260107" name="Rectangle 11"/>
            <p:cNvSpPr>
              <a:spLocks noChangeArrowheads="1"/>
            </p:cNvSpPr>
            <p:nvPr/>
          </p:nvSpPr>
          <p:spPr bwMode="auto">
            <a:xfrm>
              <a:off x="768" y="2784"/>
              <a:ext cx="890" cy="28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2400" b="1">
                  <a:effectLst>
                    <a:outerShdw blurRad="38100" dist="38100" dir="2700000" algn="tl">
                      <a:srgbClr val="000000"/>
                    </a:outerShdw>
                  </a:effectLst>
                </a:rPr>
                <a:t>左偏分布</a:t>
              </a:r>
            </a:p>
          </p:txBody>
        </p:sp>
        <p:sp>
          <p:nvSpPr>
            <p:cNvPr id="260117" name="Rectangle 21"/>
            <p:cNvSpPr>
              <a:spLocks noChangeArrowheads="1"/>
            </p:cNvSpPr>
            <p:nvPr/>
          </p:nvSpPr>
          <p:spPr bwMode="auto">
            <a:xfrm>
              <a:off x="480" y="1536"/>
              <a:ext cx="398"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rgbClr val="00FF00"/>
                  </a:solidFill>
                  <a:effectLst>
                    <a:outerShdw blurRad="38100" dist="38100" dir="2700000" algn="tl">
                      <a:srgbClr val="000000"/>
                    </a:outerShdw>
                  </a:effectLst>
                </a:rPr>
                <a:t>均值</a:t>
              </a:r>
            </a:p>
          </p:txBody>
        </p:sp>
        <p:sp>
          <p:nvSpPr>
            <p:cNvPr id="260118" name="Rectangle 22"/>
            <p:cNvSpPr>
              <a:spLocks noChangeArrowheads="1"/>
            </p:cNvSpPr>
            <p:nvPr/>
          </p:nvSpPr>
          <p:spPr bwMode="auto">
            <a:xfrm>
              <a:off x="912" y="1536"/>
              <a:ext cx="194"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solidFill>
                    <a:srgbClr val="00FF00"/>
                  </a:solidFill>
                  <a:effectLst>
                    <a:outerShdw blurRad="38100" dist="38100" dir="2700000" algn="tl">
                      <a:srgbClr val="000000"/>
                    </a:outerShdw>
                  </a:effectLst>
                </a:rPr>
                <a:t>  </a:t>
              </a:r>
            </a:p>
          </p:txBody>
        </p:sp>
        <p:sp>
          <p:nvSpPr>
            <p:cNvPr id="260119" name="Rectangle 23"/>
            <p:cNvSpPr>
              <a:spLocks noChangeArrowheads="1"/>
            </p:cNvSpPr>
            <p:nvPr/>
          </p:nvSpPr>
          <p:spPr bwMode="auto">
            <a:xfrm>
              <a:off x="912" y="1536"/>
              <a:ext cx="549"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chemeClr val="hlink"/>
                  </a:solidFill>
                  <a:effectLst>
                    <a:outerShdw blurRad="38100" dist="38100" dir="2700000" algn="tl">
                      <a:srgbClr val="000000"/>
                    </a:outerShdw>
                  </a:effectLst>
                </a:rPr>
                <a:t>中位数</a:t>
              </a:r>
            </a:p>
          </p:txBody>
        </p:sp>
        <p:sp>
          <p:nvSpPr>
            <p:cNvPr id="260120" name="Rectangle 24"/>
            <p:cNvSpPr>
              <a:spLocks noChangeArrowheads="1"/>
            </p:cNvSpPr>
            <p:nvPr/>
          </p:nvSpPr>
          <p:spPr bwMode="auto">
            <a:xfrm>
              <a:off x="1381" y="2380"/>
              <a:ext cx="194"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solidFill>
                    <a:srgbClr val="FF0000"/>
                  </a:solidFill>
                  <a:effectLst>
                    <a:outerShdw blurRad="38100" dist="38100" dir="2700000" algn="tl">
                      <a:srgbClr val="000000"/>
                    </a:outerShdw>
                  </a:effectLst>
                </a:rPr>
                <a:t>  </a:t>
              </a:r>
            </a:p>
          </p:txBody>
        </p:sp>
        <p:sp>
          <p:nvSpPr>
            <p:cNvPr id="260121" name="Rectangle 25"/>
            <p:cNvSpPr>
              <a:spLocks noChangeArrowheads="1"/>
            </p:cNvSpPr>
            <p:nvPr/>
          </p:nvSpPr>
          <p:spPr bwMode="auto">
            <a:xfrm>
              <a:off x="1488" y="1536"/>
              <a:ext cx="404"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chemeClr val="accent2"/>
                  </a:solidFill>
                  <a:effectLst>
                    <a:outerShdw blurRad="38100" dist="38100" dir="2700000" algn="tl">
                      <a:srgbClr val="000000"/>
                    </a:outerShdw>
                  </a:effectLst>
                </a:rPr>
                <a:t>众数</a:t>
              </a:r>
            </a:p>
          </p:txBody>
        </p:sp>
        <p:sp>
          <p:nvSpPr>
            <p:cNvPr id="56364" name="Rectangle 26"/>
            <p:cNvSpPr>
              <a:spLocks noChangeArrowheads="1"/>
            </p:cNvSpPr>
            <p:nvPr/>
          </p:nvSpPr>
          <p:spPr bwMode="auto">
            <a:xfrm>
              <a:off x="1837" y="2513"/>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6365" name="Line 36"/>
            <p:cNvSpPr>
              <a:spLocks noChangeShapeType="1"/>
            </p:cNvSpPr>
            <p:nvPr/>
          </p:nvSpPr>
          <p:spPr bwMode="auto">
            <a:xfrm>
              <a:off x="1440" y="1968"/>
              <a:ext cx="0" cy="672"/>
            </a:xfrm>
            <a:prstGeom prst="line">
              <a:avLst/>
            </a:prstGeom>
            <a:noFill/>
            <a:ln w="25400">
              <a:solidFill>
                <a:schemeClr val="accent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66" name="Line 37"/>
            <p:cNvSpPr>
              <a:spLocks noChangeShapeType="1"/>
            </p:cNvSpPr>
            <p:nvPr/>
          </p:nvSpPr>
          <p:spPr bwMode="auto">
            <a:xfrm>
              <a:off x="1248" y="2112"/>
              <a:ext cx="0" cy="528"/>
            </a:xfrm>
            <a:prstGeom prst="line">
              <a:avLst/>
            </a:prstGeom>
            <a:noFill/>
            <a:ln w="25400">
              <a:solidFill>
                <a:schemeClr val="hlink"/>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67" name="Line 38"/>
            <p:cNvSpPr>
              <a:spLocks noChangeShapeType="1"/>
            </p:cNvSpPr>
            <p:nvPr/>
          </p:nvSpPr>
          <p:spPr bwMode="auto">
            <a:xfrm>
              <a:off x="1104" y="2352"/>
              <a:ext cx="0" cy="288"/>
            </a:xfrm>
            <a:prstGeom prst="line">
              <a:avLst/>
            </a:prstGeom>
            <a:noFill/>
            <a:ln w="25400">
              <a:solidFill>
                <a:srgbClr val="00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68" name="Line 66"/>
            <p:cNvSpPr>
              <a:spLocks noChangeShapeType="1"/>
            </p:cNvSpPr>
            <p:nvPr/>
          </p:nvSpPr>
          <p:spPr bwMode="auto">
            <a:xfrm flipH="1">
              <a:off x="1488" y="1728"/>
              <a:ext cx="192" cy="192"/>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69" name="Line 67"/>
            <p:cNvSpPr>
              <a:spLocks noChangeShapeType="1"/>
            </p:cNvSpPr>
            <p:nvPr/>
          </p:nvSpPr>
          <p:spPr bwMode="auto">
            <a:xfrm>
              <a:off x="1200" y="1728"/>
              <a:ext cx="48" cy="384"/>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70" name="Line 68"/>
            <p:cNvSpPr>
              <a:spLocks noChangeShapeType="1"/>
            </p:cNvSpPr>
            <p:nvPr/>
          </p:nvSpPr>
          <p:spPr bwMode="auto">
            <a:xfrm>
              <a:off x="672" y="1728"/>
              <a:ext cx="432" cy="576"/>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71" name="Line 70"/>
            <p:cNvSpPr>
              <a:spLocks noChangeShapeType="1"/>
            </p:cNvSpPr>
            <p:nvPr/>
          </p:nvSpPr>
          <p:spPr bwMode="auto">
            <a:xfrm>
              <a:off x="576" y="2640"/>
              <a:ext cx="1248" cy="0"/>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72" name="Freeform 92"/>
            <p:cNvSpPr>
              <a:spLocks/>
            </p:cNvSpPr>
            <p:nvPr/>
          </p:nvSpPr>
          <p:spPr bwMode="auto">
            <a:xfrm>
              <a:off x="1440" y="1968"/>
              <a:ext cx="285" cy="627"/>
            </a:xfrm>
            <a:custGeom>
              <a:avLst/>
              <a:gdLst>
                <a:gd name="T0" fmla="*/ 284 w 285"/>
                <a:gd name="T1" fmla="*/ 540 h 675"/>
                <a:gd name="T2" fmla="*/ 254 w 285"/>
                <a:gd name="T3" fmla="*/ 535 h 675"/>
                <a:gd name="T4" fmla="*/ 239 w 285"/>
                <a:gd name="T5" fmla="*/ 528 h 675"/>
                <a:gd name="T6" fmla="*/ 225 w 285"/>
                <a:gd name="T7" fmla="*/ 519 h 675"/>
                <a:gd name="T8" fmla="*/ 210 w 285"/>
                <a:gd name="T9" fmla="*/ 507 h 675"/>
                <a:gd name="T10" fmla="*/ 195 w 285"/>
                <a:gd name="T11" fmla="*/ 490 h 675"/>
                <a:gd name="T12" fmla="*/ 180 w 285"/>
                <a:gd name="T13" fmla="*/ 467 h 675"/>
                <a:gd name="T14" fmla="*/ 150 w 285"/>
                <a:gd name="T15" fmla="*/ 406 h 675"/>
                <a:gd name="T16" fmla="*/ 119 w 285"/>
                <a:gd name="T17" fmla="*/ 318 h 675"/>
                <a:gd name="T18" fmla="*/ 91 w 285"/>
                <a:gd name="T19" fmla="*/ 211 h 675"/>
                <a:gd name="T20" fmla="*/ 76 w 285"/>
                <a:gd name="T21" fmla="*/ 158 h 675"/>
                <a:gd name="T22" fmla="*/ 61 w 285"/>
                <a:gd name="T23" fmla="*/ 107 h 675"/>
                <a:gd name="T24" fmla="*/ 45 w 285"/>
                <a:gd name="T25" fmla="*/ 62 h 675"/>
                <a:gd name="T26" fmla="*/ 30 w 285"/>
                <a:gd name="T27" fmla="*/ 29 h 675"/>
                <a:gd name="T28" fmla="*/ 15 w 285"/>
                <a:gd name="T29" fmla="*/ 7 h 675"/>
                <a:gd name="T30" fmla="*/ 0 w 285"/>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85" h="675">
                  <a:moveTo>
                    <a:pt x="284" y="674"/>
                  </a:moveTo>
                  <a:lnTo>
                    <a:pt x="254" y="667"/>
                  </a:lnTo>
                  <a:lnTo>
                    <a:pt x="239" y="659"/>
                  </a:lnTo>
                  <a:lnTo>
                    <a:pt x="225" y="648"/>
                  </a:lnTo>
                  <a:lnTo>
                    <a:pt x="210" y="633"/>
                  </a:lnTo>
                  <a:lnTo>
                    <a:pt x="195" y="612"/>
                  </a:lnTo>
                  <a:lnTo>
                    <a:pt x="180" y="583"/>
                  </a:lnTo>
                  <a:lnTo>
                    <a:pt x="150" y="506"/>
                  </a:lnTo>
                  <a:lnTo>
                    <a:pt x="119" y="396"/>
                  </a:lnTo>
                  <a:lnTo>
                    <a:pt x="91" y="263"/>
                  </a:lnTo>
                  <a:lnTo>
                    <a:pt x="76" y="197"/>
                  </a:lnTo>
                  <a:lnTo>
                    <a:pt x="61" y="133"/>
                  </a:lnTo>
                  <a:lnTo>
                    <a:pt x="45" y="78"/>
                  </a:lnTo>
                  <a:lnTo>
                    <a:pt x="30" y="36"/>
                  </a:lnTo>
                  <a:lnTo>
                    <a:pt x="15" y="10"/>
                  </a:lnTo>
                  <a:lnTo>
                    <a:pt x="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56373" name="Freeform 93"/>
            <p:cNvSpPr>
              <a:spLocks/>
            </p:cNvSpPr>
            <p:nvPr/>
          </p:nvSpPr>
          <p:spPr bwMode="auto">
            <a:xfrm>
              <a:off x="624" y="1968"/>
              <a:ext cx="816" cy="627"/>
            </a:xfrm>
            <a:custGeom>
              <a:avLst/>
              <a:gdLst>
                <a:gd name="T0" fmla="*/ 0 w 853"/>
                <a:gd name="T1" fmla="*/ 540 h 675"/>
                <a:gd name="T2" fmla="*/ 78 w 853"/>
                <a:gd name="T3" fmla="*/ 535 h 675"/>
                <a:gd name="T4" fmla="*/ 117 w 853"/>
                <a:gd name="T5" fmla="*/ 528 h 675"/>
                <a:gd name="T6" fmla="*/ 157 w 853"/>
                <a:gd name="T7" fmla="*/ 519 h 675"/>
                <a:gd name="T8" fmla="*/ 197 w 853"/>
                <a:gd name="T9" fmla="*/ 507 h 675"/>
                <a:gd name="T10" fmla="*/ 235 w 853"/>
                <a:gd name="T11" fmla="*/ 490 h 675"/>
                <a:gd name="T12" fmla="*/ 275 w 853"/>
                <a:gd name="T13" fmla="*/ 467 h 675"/>
                <a:gd name="T14" fmla="*/ 353 w 853"/>
                <a:gd name="T15" fmla="*/ 406 h 675"/>
                <a:gd name="T16" fmla="*/ 432 w 853"/>
                <a:gd name="T17" fmla="*/ 318 h 675"/>
                <a:gd name="T18" fmla="*/ 511 w 853"/>
                <a:gd name="T19" fmla="*/ 211 h 675"/>
                <a:gd name="T20" fmla="*/ 550 w 853"/>
                <a:gd name="T21" fmla="*/ 158 h 675"/>
                <a:gd name="T22" fmla="*/ 590 w 853"/>
                <a:gd name="T23" fmla="*/ 107 h 675"/>
                <a:gd name="T24" fmla="*/ 628 w 853"/>
                <a:gd name="T25" fmla="*/ 62 h 675"/>
                <a:gd name="T26" fmla="*/ 668 w 853"/>
                <a:gd name="T27" fmla="*/ 29 h 675"/>
                <a:gd name="T28" fmla="*/ 707 w 853"/>
                <a:gd name="T29" fmla="*/ 7 h 675"/>
                <a:gd name="T30" fmla="*/ 746 w 853"/>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53" h="675">
                  <a:moveTo>
                    <a:pt x="0" y="674"/>
                  </a:moveTo>
                  <a:lnTo>
                    <a:pt x="90" y="667"/>
                  </a:lnTo>
                  <a:lnTo>
                    <a:pt x="134" y="659"/>
                  </a:lnTo>
                  <a:lnTo>
                    <a:pt x="179" y="648"/>
                  </a:lnTo>
                  <a:lnTo>
                    <a:pt x="225" y="633"/>
                  </a:lnTo>
                  <a:lnTo>
                    <a:pt x="269" y="612"/>
                  </a:lnTo>
                  <a:lnTo>
                    <a:pt x="314" y="583"/>
                  </a:lnTo>
                  <a:lnTo>
                    <a:pt x="403" y="506"/>
                  </a:lnTo>
                  <a:lnTo>
                    <a:pt x="494" y="396"/>
                  </a:lnTo>
                  <a:lnTo>
                    <a:pt x="583" y="263"/>
                  </a:lnTo>
                  <a:lnTo>
                    <a:pt x="628" y="197"/>
                  </a:lnTo>
                  <a:lnTo>
                    <a:pt x="674" y="133"/>
                  </a:lnTo>
                  <a:lnTo>
                    <a:pt x="717" y="78"/>
                  </a:lnTo>
                  <a:lnTo>
                    <a:pt x="763" y="36"/>
                  </a:lnTo>
                  <a:lnTo>
                    <a:pt x="808" y="10"/>
                  </a:lnTo>
                  <a:lnTo>
                    <a:pt x="852"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grpSp>
        <p:nvGrpSpPr>
          <p:cNvPr id="260198" name="Group 102"/>
          <p:cNvGrpSpPr>
            <a:grpSpLocks/>
          </p:cNvGrpSpPr>
          <p:nvPr/>
        </p:nvGrpSpPr>
        <p:grpSpPr bwMode="auto">
          <a:xfrm>
            <a:off x="3276600" y="2438400"/>
            <a:ext cx="2389188" cy="2435225"/>
            <a:chOff x="2112" y="1536"/>
            <a:chExt cx="1505" cy="1534"/>
          </a:xfrm>
        </p:grpSpPr>
        <p:sp>
          <p:nvSpPr>
            <p:cNvPr id="260108" name="Rectangle 12"/>
            <p:cNvSpPr>
              <a:spLocks noChangeArrowheads="1"/>
            </p:cNvSpPr>
            <p:nvPr/>
          </p:nvSpPr>
          <p:spPr bwMode="auto">
            <a:xfrm>
              <a:off x="2496" y="2784"/>
              <a:ext cx="890" cy="28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2400" b="1">
                  <a:effectLst>
                    <a:outerShdw blurRad="38100" dist="38100" dir="2700000" algn="tl">
                      <a:srgbClr val="000000"/>
                    </a:outerShdw>
                  </a:effectLst>
                </a:rPr>
                <a:t>对称分布</a:t>
              </a:r>
            </a:p>
          </p:txBody>
        </p:sp>
        <p:sp>
          <p:nvSpPr>
            <p:cNvPr id="260113" name="Rectangle 17"/>
            <p:cNvSpPr>
              <a:spLocks noChangeArrowheads="1"/>
            </p:cNvSpPr>
            <p:nvPr/>
          </p:nvSpPr>
          <p:spPr bwMode="auto">
            <a:xfrm>
              <a:off x="3059" y="2384"/>
              <a:ext cx="154"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solidFill>
                    <a:srgbClr val="FF0000"/>
                  </a:solidFill>
                  <a:effectLst>
                    <a:outerShdw blurRad="38100" dist="38100" dir="2700000" algn="tl">
                      <a:srgbClr val="000000"/>
                    </a:outerShdw>
                  </a:effectLst>
                </a:rPr>
                <a:t> </a:t>
              </a:r>
            </a:p>
          </p:txBody>
        </p:sp>
        <p:sp>
          <p:nvSpPr>
            <p:cNvPr id="260109" name="Rectangle 13"/>
            <p:cNvSpPr>
              <a:spLocks noChangeArrowheads="1"/>
            </p:cNvSpPr>
            <p:nvPr/>
          </p:nvSpPr>
          <p:spPr bwMode="auto">
            <a:xfrm>
              <a:off x="2112" y="1536"/>
              <a:ext cx="401"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rgbClr val="00FF00"/>
                  </a:solidFill>
                  <a:effectLst>
                    <a:outerShdw blurRad="38100" dist="38100" dir="2700000" algn="tl">
                      <a:srgbClr val="000000"/>
                    </a:outerShdw>
                  </a:effectLst>
                </a:rPr>
                <a:t>均值</a:t>
              </a:r>
            </a:p>
          </p:txBody>
        </p:sp>
        <p:sp>
          <p:nvSpPr>
            <p:cNvPr id="260111" name="Rectangle 15"/>
            <p:cNvSpPr>
              <a:spLocks noChangeArrowheads="1"/>
            </p:cNvSpPr>
            <p:nvPr/>
          </p:nvSpPr>
          <p:spPr bwMode="auto">
            <a:xfrm>
              <a:off x="2448" y="1536"/>
              <a:ext cx="238"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effectLst>
                    <a:outerShdw blurRad="38100" dist="38100" dir="2700000" algn="tl">
                      <a:srgbClr val="000000"/>
                    </a:outerShdw>
                  </a:effectLst>
                </a:rPr>
                <a:t>= </a:t>
              </a:r>
            </a:p>
          </p:txBody>
        </p:sp>
        <p:sp>
          <p:nvSpPr>
            <p:cNvPr id="260112" name="Rectangle 16"/>
            <p:cNvSpPr>
              <a:spLocks noChangeArrowheads="1"/>
            </p:cNvSpPr>
            <p:nvPr/>
          </p:nvSpPr>
          <p:spPr bwMode="auto">
            <a:xfrm>
              <a:off x="2592" y="1536"/>
              <a:ext cx="546"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chemeClr val="hlink"/>
                  </a:solidFill>
                  <a:effectLst>
                    <a:outerShdw blurRad="38100" dist="38100" dir="2700000" algn="tl">
                      <a:srgbClr val="000000"/>
                    </a:outerShdw>
                  </a:effectLst>
                </a:rPr>
                <a:t>中位数</a:t>
              </a:r>
            </a:p>
          </p:txBody>
        </p:sp>
        <p:sp>
          <p:nvSpPr>
            <p:cNvPr id="260114" name="Rectangle 18"/>
            <p:cNvSpPr>
              <a:spLocks noChangeArrowheads="1"/>
            </p:cNvSpPr>
            <p:nvPr/>
          </p:nvSpPr>
          <p:spPr bwMode="auto">
            <a:xfrm>
              <a:off x="3072" y="1536"/>
              <a:ext cx="238"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effectLst>
                    <a:outerShdw blurRad="38100" dist="38100" dir="2700000" algn="tl">
                      <a:srgbClr val="000000"/>
                    </a:outerShdw>
                  </a:effectLst>
                </a:rPr>
                <a:t>=</a:t>
              </a:r>
              <a:r>
                <a:rPr lang="en-US" altLang="zh-CN" sz="1800" b="1">
                  <a:solidFill>
                    <a:srgbClr val="CDCDCD"/>
                  </a:solidFill>
                  <a:effectLst>
                    <a:outerShdw blurRad="38100" dist="38100" dir="2700000" algn="tl">
                      <a:srgbClr val="000000"/>
                    </a:outerShdw>
                  </a:effectLst>
                </a:rPr>
                <a:t> </a:t>
              </a:r>
            </a:p>
          </p:txBody>
        </p:sp>
        <p:sp>
          <p:nvSpPr>
            <p:cNvPr id="260115" name="Rectangle 19"/>
            <p:cNvSpPr>
              <a:spLocks noChangeArrowheads="1"/>
            </p:cNvSpPr>
            <p:nvPr/>
          </p:nvSpPr>
          <p:spPr bwMode="auto">
            <a:xfrm>
              <a:off x="3216" y="1536"/>
              <a:ext cx="401"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chemeClr val="accent2"/>
                  </a:solidFill>
                  <a:effectLst>
                    <a:outerShdw blurRad="38100" dist="38100" dir="2700000" algn="tl">
                      <a:srgbClr val="000000"/>
                    </a:outerShdw>
                  </a:effectLst>
                </a:rPr>
                <a:t>众数</a:t>
              </a:r>
            </a:p>
          </p:txBody>
        </p:sp>
        <p:sp>
          <p:nvSpPr>
            <p:cNvPr id="56351" name="Line 39"/>
            <p:cNvSpPr>
              <a:spLocks noChangeShapeType="1"/>
            </p:cNvSpPr>
            <p:nvPr/>
          </p:nvSpPr>
          <p:spPr bwMode="auto">
            <a:xfrm>
              <a:off x="2928" y="1920"/>
              <a:ext cx="0" cy="624"/>
            </a:xfrm>
            <a:prstGeom prst="line">
              <a:avLst/>
            </a:prstGeom>
            <a:noFill/>
            <a:ln w="25400">
              <a:solidFill>
                <a:schemeClr val="hlink"/>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52" name="Line 52"/>
            <p:cNvSpPr>
              <a:spLocks noChangeShapeType="1"/>
            </p:cNvSpPr>
            <p:nvPr/>
          </p:nvSpPr>
          <p:spPr bwMode="auto">
            <a:xfrm>
              <a:off x="2928" y="1920"/>
              <a:ext cx="0" cy="622"/>
            </a:xfrm>
            <a:prstGeom prst="line">
              <a:avLst/>
            </a:prstGeom>
            <a:noFill/>
            <a:ln w="25400">
              <a:solidFill>
                <a:srgbClr val="00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53" name="Freeform 95"/>
            <p:cNvSpPr>
              <a:spLocks/>
            </p:cNvSpPr>
            <p:nvPr/>
          </p:nvSpPr>
          <p:spPr bwMode="auto">
            <a:xfrm>
              <a:off x="2928" y="1920"/>
              <a:ext cx="570" cy="675"/>
            </a:xfrm>
            <a:custGeom>
              <a:avLst/>
              <a:gdLst>
                <a:gd name="T0" fmla="*/ 569 w 570"/>
                <a:gd name="T1" fmla="*/ 674 h 675"/>
                <a:gd name="T2" fmla="*/ 508 w 570"/>
                <a:gd name="T3" fmla="*/ 667 h 675"/>
                <a:gd name="T4" fmla="*/ 478 w 570"/>
                <a:gd name="T5" fmla="*/ 659 h 675"/>
                <a:gd name="T6" fmla="*/ 449 w 570"/>
                <a:gd name="T7" fmla="*/ 648 h 675"/>
                <a:gd name="T8" fmla="*/ 419 w 570"/>
                <a:gd name="T9" fmla="*/ 633 h 675"/>
                <a:gd name="T10" fmla="*/ 389 w 570"/>
                <a:gd name="T11" fmla="*/ 612 h 675"/>
                <a:gd name="T12" fmla="*/ 358 w 570"/>
                <a:gd name="T13" fmla="*/ 583 h 675"/>
                <a:gd name="T14" fmla="*/ 300 w 570"/>
                <a:gd name="T15" fmla="*/ 506 h 675"/>
                <a:gd name="T16" fmla="*/ 239 w 570"/>
                <a:gd name="T17" fmla="*/ 396 h 675"/>
                <a:gd name="T18" fmla="*/ 178 w 570"/>
                <a:gd name="T19" fmla="*/ 263 h 675"/>
                <a:gd name="T20" fmla="*/ 150 w 570"/>
                <a:gd name="T21" fmla="*/ 197 h 675"/>
                <a:gd name="T22" fmla="*/ 120 w 570"/>
                <a:gd name="T23" fmla="*/ 133 h 675"/>
                <a:gd name="T24" fmla="*/ 89 w 570"/>
                <a:gd name="T25" fmla="*/ 78 h 675"/>
                <a:gd name="T26" fmla="*/ 59 w 570"/>
                <a:gd name="T27" fmla="*/ 36 h 675"/>
                <a:gd name="T28" fmla="*/ 29 w 570"/>
                <a:gd name="T29" fmla="*/ 10 h 675"/>
                <a:gd name="T30" fmla="*/ 0 w 570"/>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0" h="675">
                  <a:moveTo>
                    <a:pt x="569" y="674"/>
                  </a:moveTo>
                  <a:lnTo>
                    <a:pt x="508" y="667"/>
                  </a:lnTo>
                  <a:lnTo>
                    <a:pt x="478" y="659"/>
                  </a:lnTo>
                  <a:lnTo>
                    <a:pt x="449" y="648"/>
                  </a:lnTo>
                  <a:lnTo>
                    <a:pt x="419" y="633"/>
                  </a:lnTo>
                  <a:lnTo>
                    <a:pt x="389" y="612"/>
                  </a:lnTo>
                  <a:lnTo>
                    <a:pt x="358" y="583"/>
                  </a:lnTo>
                  <a:lnTo>
                    <a:pt x="300" y="506"/>
                  </a:lnTo>
                  <a:lnTo>
                    <a:pt x="239" y="396"/>
                  </a:lnTo>
                  <a:lnTo>
                    <a:pt x="178" y="263"/>
                  </a:lnTo>
                  <a:lnTo>
                    <a:pt x="150" y="197"/>
                  </a:lnTo>
                  <a:lnTo>
                    <a:pt x="120" y="133"/>
                  </a:lnTo>
                  <a:lnTo>
                    <a:pt x="89" y="78"/>
                  </a:lnTo>
                  <a:lnTo>
                    <a:pt x="59" y="36"/>
                  </a:lnTo>
                  <a:lnTo>
                    <a:pt x="29" y="10"/>
                  </a:lnTo>
                  <a:lnTo>
                    <a:pt x="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56354" name="Freeform 96"/>
            <p:cNvSpPr>
              <a:spLocks/>
            </p:cNvSpPr>
            <p:nvPr/>
          </p:nvSpPr>
          <p:spPr bwMode="auto">
            <a:xfrm>
              <a:off x="2352" y="1920"/>
              <a:ext cx="569" cy="675"/>
            </a:xfrm>
            <a:custGeom>
              <a:avLst/>
              <a:gdLst>
                <a:gd name="T0" fmla="*/ 0 w 569"/>
                <a:gd name="T1" fmla="*/ 674 h 675"/>
                <a:gd name="T2" fmla="*/ 59 w 569"/>
                <a:gd name="T3" fmla="*/ 667 h 675"/>
                <a:gd name="T4" fmla="*/ 89 w 569"/>
                <a:gd name="T5" fmla="*/ 659 h 675"/>
                <a:gd name="T6" fmla="*/ 120 w 569"/>
                <a:gd name="T7" fmla="*/ 648 h 675"/>
                <a:gd name="T8" fmla="*/ 150 w 569"/>
                <a:gd name="T9" fmla="*/ 633 h 675"/>
                <a:gd name="T10" fmla="*/ 178 w 569"/>
                <a:gd name="T11" fmla="*/ 612 h 675"/>
                <a:gd name="T12" fmla="*/ 209 w 569"/>
                <a:gd name="T13" fmla="*/ 583 h 675"/>
                <a:gd name="T14" fmla="*/ 269 w 569"/>
                <a:gd name="T15" fmla="*/ 506 h 675"/>
                <a:gd name="T16" fmla="*/ 328 w 569"/>
                <a:gd name="T17" fmla="*/ 396 h 675"/>
                <a:gd name="T18" fmla="*/ 389 w 569"/>
                <a:gd name="T19" fmla="*/ 263 h 675"/>
                <a:gd name="T20" fmla="*/ 419 w 569"/>
                <a:gd name="T21" fmla="*/ 197 h 675"/>
                <a:gd name="T22" fmla="*/ 449 w 569"/>
                <a:gd name="T23" fmla="*/ 133 h 675"/>
                <a:gd name="T24" fmla="*/ 478 w 569"/>
                <a:gd name="T25" fmla="*/ 78 h 675"/>
                <a:gd name="T26" fmla="*/ 508 w 569"/>
                <a:gd name="T27" fmla="*/ 36 h 675"/>
                <a:gd name="T28" fmla="*/ 538 w 569"/>
                <a:gd name="T29" fmla="*/ 10 h 675"/>
                <a:gd name="T30" fmla="*/ 568 w 569"/>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9" h="675">
                  <a:moveTo>
                    <a:pt x="0" y="674"/>
                  </a:moveTo>
                  <a:lnTo>
                    <a:pt x="59" y="667"/>
                  </a:lnTo>
                  <a:lnTo>
                    <a:pt x="89" y="659"/>
                  </a:lnTo>
                  <a:lnTo>
                    <a:pt x="120" y="648"/>
                  </a:lnTo>
                  <a:lnTo>
                    <a:pt x="150" y="633"/>
                  </a:lnTo>
                  <a:lnTo>
                    <a:pt x="178" y="612"/>
                  </a:lnTo>
                  <a:lnTo>
                    <a:pt x="209" y="583"/>
                  </a:lnTo>
                  <a:lnTo>
                    <a:pt x="269" y="506"/>
                  </a:lnTo>
                  <a:lnTo>
                    <a:pt x="328" y="396"/>
                  </a:lnTo>
                  <a:lnTo>
                    <a:pt x="389" y="263"/>
                  </a:lnTo>
                  <a:lnTo>
                    <a:pt x="419" y="197"/>
                  </a:lnTo>
                  <a:lnTo>
                    <a:pt x="449" y="133"/>
                  </a:lnTo>
                  <a:lnTo>
                    <a:pt x="478" y="78"/>
                  </a:lnTo>
                  <a:lnTo>
                    <a:pt x="508" y="36"/>
                  </a:lnTo>
                  <a:lnTo>
                    <a:pt x="538" y="10"/>
                  </a:lnTo>
                  <a:lnTo>
                    <a:pt x="568"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56355" name="Line 97"/>
            <p:cNvSpPr>
              <a:spLocks noChangeShapeType="1"/>
            </p:cNvSpPr>
            <p:nvPr/>
          </p:nvSpPr>
          <p:spPr bwMode="auto">
            <a:xfrm>
              <a:off x="2928" y="1920"/>
              <a:ext cx="0" cy="720"/>
            </a:xfrm>
            <a:prstGeom prst="line">
              <a:avLst/>
            </a:prstGeom>
            <a:noFill/>
            <a:ln w="25400">
              <a:solidFill>
                <a:schemeClr val="accent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56" name="Line 98"/>
            <p:cNvSpPr>
              <a:spLocks noChangeShapeType="1"/>
            </p:cNvSpPr>
            <p:nvPr/>
          </p:nvSpPr>
          <p:spPr bwMode="auto">
            <a:xfrm>
              <a:off x="2208" y="2640"/>
              <a:ext cx="1392" cy="0"/>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60199" name="Group 103"/>
          <p:cNvGrpSpPr>
            <a:grpSpLocks/>
          </p:cNvGrpSpPr>
          <p:nvPr/>
        </p:nvGrpSpPr>
        <p:grpSpPr bwMode="auto">
          <a:xfrm>
            <a:off x="6019800" y="2438400"/>
            <a:ext cx="2514600" cy="3590925"/>
            <a:chOff x="3792" y="1536"/>
            <a:chExt cx="1584" cy="2262"/>
          </a:xfrm>
        </p:grpSpPr>
        <p:sp>
          <p:nvSpPr>
            <p:cNvPr id="56328" name="Rectangle 59"/>
            <p:cNvSpPr>
              <a:spLocks noChangeArrowheads="1"/>
            </p:cNvSpPr>
            <p:nvPr/>
          </p:nvSpPr>
          <p:spPr bwMode="auto">
            <a:xfrm>
              <a:off x="4503" y="3740"/>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260106" name="Rectangle 10"/>
            <p:cNvSpPr>
              <a:spLocks noChangeArrowheads="1"/>
            </p:cNvSpPr>
            <p:nvPr/>
          </p:nvSpPr>
          <p:spPr bwMode="auto">
            <a:xfrm>
              <a:off x="4128" y="2784"/>
              <a:ext cx="890" cy="28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2400" b="1">
                  <a:effectLst>
                    <a:outerShdw blurRad="38100" dist="38100" dir="2700000" algn="tl">
                      <a:srgbClr val="000000"/>
                    </a:outerShdw>
                  </a:effectLst>
                </a:rPr>
                <a:t>右偏分布</a:t>
              </a:r>
            </a:p>
          </p:txBody>
        </p:sp>
        <p:sp>
          <p:nvSpPr>
            <p:cNvPr id="260123" name="Rectangle 27"/>
            <p:cNvSpPr>
              <a:spLocks noChangeArrowheads="1"/>
            </p:cNvSpPr>
            <p:nvPr/>
          </p:nvSpPr>
          <p:spPr bwMode="auto">
            <a:xfrm>
              <a:off x="3840" y="1536"/>
              <a:ext cx="404"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chemeClr val="accent2"/>
                  </a:solidFill>
                  <a:effectLst>
                    <a:outerShdw blurRad="38100" dist="38100" dir="2700000" algn="tl">
                      <a:srgbClr val="000000"/>
                    </a:outerShdw>
                  </a:effectLst>
                </a:rPr>
                <a:t>众数</a:t>
              </a:r>
            </a:p>
          </p:txBody>
        </p:sp>
        <p:sp>
          <p:nvSpPr>
            <p:cNvPr id="260124" name="Rectangle 28"/>
            <p:cNvSpPr>
              <a:spLocks noChangeArrowheads="1"/>
            </p:cNvSpPr>
            <p:nvPr/>
          </p:nvSpPr>
          <p:spPr bwMode="auto">
            <a:xfrm>
              <a:off x="4154" y="2384"/>
              <a:ext cx="194"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1800" b="1">
                  <a:solidFill>
                    <a:srgbClr val="FF00FF"/>
                  </a:solidFill>
                  <a:effectLst>
                    <a:outerShdw blurRad="38100" dist="38100" dir="2700000" algn="tl">
                      <a:srgbClr val="000000"/>
                    </a:outerShdw>
                  </a:effectLst>
                </a:rPr>
                <a:t>  </a:t>
              </a:r>
            </a:p>
          </p:txBody>
        </p:sp>
        <p:sp>
          <p:nvSpPr>
            <p:cNvPr id="260125" name="Rectangle 29"/>
            <p:cNvSpPr>
              <a:spLocks noChangeArrowheads="1"/>
            </p:cNvSpPr>
            <p:nvPr/>
          </p:nvSpPr>
          <p:spPr bwMode="auto">
            <a:xfrm>
              <a:off x="4272" y="1536"/>
              <a:ext cx="549"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chemeClr val="hlink"/>
                  </a:solidFill>
                  <a:effectLst>
                    <a:outerShdw blurRad="38100" dist="38100" dir="2700000" algn="tl">
                      <a:srgbClr val="000000"/>
                    </a:outerShdw>
                  </a:effectLst>
                </a:rPr>
                <a:t>中位数</a:t>
              </a:r>
            </a:p>
          </p:txBody>
        </p:sp>
        <p:sp>
          <p:nvSpPr>
            <p:cNvPr id="260127" name="Rectangle 31"/>
            <p:cNvSpPr>
              <a:spLocks noChangeArrowheads="1"/>
            </p:cNvSpPr>
            <p:nvPr/>
          </p:nvSpPr>
          <p:spPr bwMode="auto">
            <a:xfrm>
              <a:off x="4848" y="1536"/>
              <a:ext cx="398"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zh-CN" altLang="en-US" sz="1800" b="1">
                  <a:solidFill>
                    <a:srgbClr val="00FF00"/>
                  </a:solidFill>
                  <a:effectLst>
                    <a:outerShdw blurRad="38100" dist="38100" dir="2700000" algn="tl">
                      <a:srgbClr val="000000"/>
                    </a:outerShdw>
                  </a:effectLst>
                </a:rPr>
                <a:t>均值</a:t>
              </a:r>
            </a:p>
          </p:txBody>
        </p:sp>
        <p:sp>
          <p:nvSpPr>
            <p:cNvPr id="56334" name="Rectangle 32"/>
            <p:cNvSpPr>
              <a:spLocks noChangeArrowheads="1"/>
            </p:cNvSpPr>
            <p:nvPr/>
          </p:nvSpPr>
          <p:spPr bwMode="auto">
            <a:xfrm>
              <a:off x="5174" y="2517"/>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0"/>
                </a:spcBef>
              </a:pPr>
              <a:endParaRPr lang="zh-CN" altLang="en-US" sz="6000">
                <a:solidFill>
                  <a:schemeClr val="tx1"/>
                </a:solidFill>
              </a:endParaRPr>
            </a:p>
          </p:txBody>
        </p:sp>
        <p:sp>
          <p:nvSpPr>
            <p:cNvPr id="56335" name="Line 33"/>
            <p:cNvSpPr>
              <a:spLocks noChangeShapeType="1"/>
            </p:cNvSpPr>
            <p:nvPr/>
          </p:nvSpPr>
          <p:spPr bwMode="auto">
            <a:xfrm>
              <a:off x="4320" y="1920"/>
              <a:ext cx="0" cy="720"/>
            </a:xfrm>
            <a:prstGeom prst="line">
              <a:avLst/>
            </a:prstGeom>
            <a:noFill/>
            <a:ln w="25400">
              <a:solidFill>
                <a:schemeClr val="accent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36" name="Line 34"/>
            <p:cNvSpPr>
              <a:spLocks noChangeShapeType="1"/>
            </p:cNvSpPr>
            <p:nvPr/>
          </p:nvSpPr>
          <p:spPr bwMode="auto">
            <a:xfrm>
              <a:off x="4512" y="2112"/>
              <a:ext cx="0" cy="552"/>
            </a:xfrm>
            <a:prstGeom prst="line">
              <a:avLst/>
            </a:prstGeom>
            <a:noFill/>
            <a:ln w="25400">
              <a:solidFill>
                <a:schemeClr val="hlink"/>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37" name="Line 35"/>
            <p:cNvSpPr>
              <a:spLocks noChangeShapeType="1"/>
            </p:cNvSpPr>
            <p:nvPr/>
          </p:nvSpPr>
          <p:spPr bwMode="auto">
            <a:xfrm>
              <a:off x="4704" y="2352"/>
              <a:ext cx="0" cy="288"/>
            </a:xfrm>
            <a:prstGeom prst="line">
              <a:avLst/>
            </a:prstGeom>
            <a:noFill/>
            <a:ln w="25400">
              <a:solidFill>
                <a:srgbClr val="00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38" name="Line 71"/>
            <p:cNvSpPr>
              <a:spLocks noChangeShapeType="1"/>
            </p:cNvSpPr>
            <p:nvPr/>
          </p:nvSpPr>
          <p:spPr bwMode="auto">
            <a:xfrm>
              <a:off x="3792" y="2640"/>
              <a:ext cx="1584" cy="0"/>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39" name="Line 72"/>
            <p:cNvSpPr>
              <a:spLocks noChangeShapeType="1"/>
            </p:cNvSpPr>
            <p:nvPr/>
          </p:nvSpPr>
          <p:spPr bwMode="auto">
            <a:xfrm>
              <a:off x="4080" y="1776"/>
              <a:ext cx="192" cy="144"/>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40" name="Line 73"/>
            <p:cNvSpPr>
              <a:spLocks noChangeShapeType="1"/>
            </p:cNvSpPr>
            <p:nvPr/>
          </p:nvSpPr>
          <p:spPr bwMode="auto">
            <a:xfrm flipH="1">
              <a:off x="4560" y="1776"/>
              <a:ext cx="48" cy="288"/>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41" name="Line 74"/>
            <p:cNvSpPr>
              <a:spLocks noChangeShapeType="1"/>
            </p:cNvSpPr>
            <p:nvPr/>
          </p:nvSpPr>
          <p:spPr bwMode="auto">
            <a:xfrm flipH="1">
              <a:off x="4704" y="1776"/>
              <a:ext cx="336" cy="528"/>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6342" name="Freeform 99"/>
            <p:cNvSpPr>
              <a:spLocks/>
            </p:cNvSpPr>
            <p:nvPr/>
          </p:nvSpPr>
          <p:spPr bwMode="auto">
            <a:xfrm>
              <a:off x="4320" y="1920"/>
              <a:ext cx="853" cy="675"/>
            </a:xfrm>
            <a:custGeom>
              <a:avLst/>
              <a:gdLst>
                <a:gd name="T0" fmla="*/ 852 w 853"/>
                <a:gd name="T1" fmla="*/ 674 h 675"/>
                <a:gd name="T2" fmla="*/ 761 w 853"/>
                <a:gd name="T3" fmla="*/ 667 h 675"/>
                <a:gd name="T4" fmla="*/ 718 w 853"/>
                <a:gd name="T5" fmla="*/ 659 h 675"/>
                <a:gd name="T6" fmla="*/ 672 w 853"/>
                <a:gd name="T7" fmla="*/ 648 h 675"/>
                <a:gd name="T8" fmla="*/ 627 w 853"/>
                <a:gd name="T9" fmla="*/ 633 h 675"/>
                <a:gd name="T10" fmla="*/ 583 w 853"/>
                <a:gd name="T11" fmla="*/ 612 h 675"/>
                <a:gd name="T12" fmla="*/ 538 w 853"/>
                <a:gd name="T13" fmla="*/ 583 h 675"/>
                <a:gd name="T14" fmla="*/ 447 w 853"/>
                <a:gd name="T15" fmla="*/ 506 h 675"/>
                <a:gd name="T16" fmla="*/ 358 w 853"/>
                <a:gd name="T17" fmla="*/ 396 h 675"/>
                <a:gd name="T18" fmla="*/ 269 w 853"/>
                <a:gd name="T19" fmla="*/ 263 h 675"/>
                <a:gd name="T20" fmla="*/ 224 w 853"/>
                <a:gd name="T21" fmla="*/ 197 h 675"/>
                <a:gd name="T22" fmla="*/ 178 w 853"/>
                <a:gd name="T23" fmla="*/ 133 h 675"/>
                <a:gd name="T24" fmla="*/ 135 w 853"/>
                <a:gd name="T25" fmla="*/ 78 h 675"/>
                <a:gd name="T26" fmla="*/ 89 w 853"/>
                <a:gd name="T27" fmla="*/ 36 h 675"/>
                <a:gd name="T28" fmla="*/ 44 w 853"/>
                <a:gd name="T29" fmla="*/ 10 h 675"/>
                <a:gd name="T30" fmla="*/ 0 w 853"/>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53" h="675">
                  <a:moveTo>
                    <a:pt x="852" y="674"/>
                  </a:moveTo>
                  <a:lnTo>
                    <a:pt x="761" y="667"/>
                  </a:lnTo>
                  <a:lnTo>
                    <a:pt x="718" y="659"/>
                  </a:lnTo>
                  <a:lnTo>
                    <a:pt x="672" y="648"/>
                  </a:lnTo>
                  <a:lnTo>
                    <a:pt x="627" y="633"/>
                  </a:lnTo>
                  <a:lnTo>
                    <a:pt x="583" y="612"/>
                  </a:lnTo>
                  <a:lnTo>
                    <a:pt x="538" y="583"/>
                  </a:lnTo>
                  <a:lnTo>
                    <a:pt x="447" y="506"/>
                  </a:lnTo>
                  <a:lnTo>
                    <a:pt x="358" y="396"/>
                  </a:lnTo>
                  <a:lnTo>
                    <a:pt x="269" y="263"/>
                  </a:lnTo>
                  <a:lnTo>
                    <a:pt x="224" y="197"/>
                  </a:lnTo>
                  <a:lnTo>
                    <a:pt x="178" y="133"/>
                  </a:lnTo>
                  <a:lnTo>
                    <a:pt x="135" y="78"/>
                  </a:lnTo>
                  <a:lnTo>
                    <a:pt x="89" y="36"/>
                  </a:lnTo>
                  <a:lnTo>
                    <a:pt x="44" y="10"/>
                  </a:lnTo>
                  <a:lnTo>
                    <a:pt x="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56343" name="Freeform 100"/>
            <p:cNvSpPr>
              <a:spLocks/>
            </p:cNvSpPr>
            <p:nvPr/>
          </p:nvSpPr>
          <p:spPr bwMode="auto">
            <a:xfrm>
              <a:off x="4032" y="1920"/>
              <a:ext cx="285" cy="675"/>
            </a:xfrm>
            <a:custGeom>
              <a:avLst/>
              <a:gdLst>
                <a:gd name="T0" fmla="*/ 0 w 285"/>
                <a:gd name="T1" fmla="*/ 674 h 675"/>
                <a:gd name="T2" fmla="*/ 28 w 285"/>
                <a:gd name="T3" fmla="*/ 667 h 675"/>
                <a:gd name="T4" fmla="*/ 43 w 285"/>
                <a:gd name="T5" fmla="*/ 659 h 675"/>
                <a:gd name="T6" fmla="*/ 59 w 285"/>
                <a:gd name="T7" fmla="*/ 648 h 675"/>
                <a:gd name="T8" fmla="*/ 74 w 285"/>
                <a:gd name="T9" fmla="*/ 633 h 675"/>
                <a:gd name="T10" fmla="*/ 89 w 285"/>
                <a:gd name="T11" fmla="*/ 612 h 675"/>
                <a:gd name="T12" fmla="*/ 104 w 285"/>
                <a:gd name="T13" fmla="*/ 583 h 675"/>
                <a:gd name="T14" fmla="*/ 134 w 285"/>
                <a:gd name="T15" fmla="*/ 506 h 675"/>
                <a:gd name="T16" fmla="*/ 165 w 285"/>
                <a:gd name="T17" fmla="*/ 396 h 675"/>
                <a:gd name="T18" fmla="*/ 193 w 285"/>
                <a:gd name="T19" fmla="*/ 263 h 675"/>
                <a:gd name="T20" fmla="*/ 208 w 285"/>
                <a:gd name="T21" fmla="*/ 197 h 675"/>
                <a:gd name="T22" fmla="*/ 223 w 285"/>
                <a:gd name="T23" fmla="*/ 133 h 675"/>
                <a:gd name="T24" fmla="*/ 239 w 285"/>
                <a:gd name="T25" fmla="*/ 78 h 675"/>
                <a:gd name="T26" fmla="*/ 254 w 285"/>
                <a:gd name="T27" fmla="*/ 36 h 675"/>
                <a:gd name="T28" fmla="*/ 269 w 285"/>
                <a:gd name="T29" fmla="*/ 10 h 675"/>
                <a:gd name="T30" fmla="*/ 284 w 285"/>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85" h="675">
                  <a:moveTo>
                    <a:pt x="0" y="674"/>
                  </a:moveTo>
                  <a:lnTo>
                    <a:pt x="28" y="667"/>
                  </a:lnTo>
                  <a:lnTo>
                    <a:pt x="43" y="659"/>
                  </a:lnTo>
                  <a:lnTo>
                    <a:pt x="59" y="648"/>
                  </a:lnTo>
                  <a:lnTo>
                    <a:pt x="74" y="633"/>
                  </a:lnTo>
                  <a:lnTo>
                    <a:pt x="89" y="612"/>
                  </a:lnTo>
                  <a:lnTo>
                    <a:pt x="104" y="583"/>
                  </a:lnTo>
                  <a:lnTo>
                    <a:pt x="134" y="506"/>
                  </a:lnTo>
                  <a:lnTo>
                    <a:pt x="165" y="396"/>
                  </a:lnTo>
                  <a:lnTo>
                    <a:pt x="193" y="263"/>
                  </a:lnTo>
                  <a:lnTo>
                    <a:pt x="208" y="197"/>
                  </a:lnTo>
                  <a:lnTo>
                    <a:pt x="223" y="133"/>
                  </a:lnTo>
                  <a:lnTo>
                    <a:pt x="239" y="78"/>
                  </a:lnTo>
                  <a:lnTo>
                    <a:pt x="254" y="36"/>
                  </a:lnTo>
                  <a:lnTo>
                    <a:pt x="269" y="10"/>
                  </a:lnTo>
                  <a:lnTo>
                    <a:pt x="284"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60197"/>
                                        </p:tgtEl>
                                        <p:attrNameLst>
                                          <p:attrName>style.visibility</p:attrName>
                                        </p:attrNameLst>
                                      </p:cBhvr>
                                      <p:to>
                                        <p:strVal val="visible"/>
                                      </p:to>
                                    </p:set>
                                    <p:animEffect transition="in" filter="wipe(right)">
                                      <p:cBhvr>
                                        <p:cTn id="7" dur="500"/>
                                        <p:tgtEl>
                                          <p:spTgt spid="260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260198"/>
                                        </p:tgtEl>
                                        <p:attrNameLst>
                                          <p:attrName>style.visibility</p:attrName>
                                        </p:attrNameLst>
                                      </p:cBhvr>
                                      <p:to>
                                        <p:strVal val="visible"/>
                                      </p:to>
                                    </p:set>
                                    <p:animEffect transition="in" filter="barn(outVertical)">
                                      <p:cBhvr>
                                        <p:cTn id="12" dur="500"/>
                                        <p:tgtEl>
                                          <p:spTgt spid="2601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60199"/>
                                        </p:tgtEl>
                                        <p:attrNameLst>
                                          <p:attrName>style.visibility</p:attrName>
                                        </p:attrNameLst>
                                      </p:cBhvr>
                                      <p:to>
                                        <p:strVal val="visible"/>
                                      </p:to>
                                    </p:set>
                                    <p:animEffect transition="in" filter="wipe(left)">
                                      <p:cBhvr>
                                        <p:cTn id="17" dur="500"/>
                                        <p:tgtEl>
                                          <p:spTgt spid="260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1905000" y="228600"/>
            <a:ext cx="7086600" cy="1143000"/>
          </a:xfrm>
        </p:spPr>
        <p:txBody>
          <a:bodyPr/>
          <a:lstStyle/>
          <a:p>
            <a:pPr>
              <a:defRPr/>
            </a:pPr>
            <a:r>
              <a:rPr lang="zh-CN" altLang="en-US" sz="3200" smtClean="0">
                <a:solidFill>
                  <a:schemeClr val="tx1"/>
                </a:solidFill>
              </a:rPr>
              <a:t>众数、中位数、平均数的</a:t>
            </a:r>
            <a:r>
              <a:rPr lang="zh-CN" altLang="en-US" sz="3200" smtClean="0">
                <a:solidFill>
                  <a:srgbClr val="F8F8F8"/>
                </a:solidFill>
                <a:latin typeface="Arial" panose="020B0604020202020204" pitchFamily="34" charset="0"/>
              </a:rPr>
              <a:t>特点和应用</a:t>
            </a:r>
          </a:p>
        </p:txBody>
      </p:sp>
      <p:sp>
        <p:nvSpPr>
          <p:cNvPr id="779267" name="Rectangle 3"/>
          <p:cNvSpPr>
            <a:spLocks noGrp="1" noChangeArrowheads="1"/>
          </p:cNvSpPr>
          <p:nvPr>
            <p:ph type="body" idx="1"/>
          </p:nvPr>
        </p:nvSpPr>
        <p:spPr>
          <a:xfrm>
            <a:off x="533400" y="1676400"/>
            <a:ext cx="8229600" cy="4572000"/>
          </a:xfrm>
        </p:spPr>
        <p:txBody>
          <a:bodyPr/>
          <a:lstStyle/>
          <a:p>
            <a:pPr marL="609600" indent="-609600">
              <a:lnSpc>
                <a:spcPct val="90000"/>
              </a:lnSpc>
              <a:buFontTx/>
              <a:buAutoNum type="arabicPeriod"/>
              <a:defRPr/>
            </a:pPr>
            <a:r>
              <a:rPr lang="zh-CN" altLang="en-US" sz="2800" smtClean="0">
                <a:solidFill>
                  <a:schemeClr val="tx1"/>
                </a:solidFill>
              </a:rPr>
              <a:t>众数</a:t>
            </a:r>
          </a:p>
          <a:p>
            <a:pPr marL="1219200" lvl="1" indent="-533400">
              <a:lnSpc>
                <a:spcPct val="90000"/>
              </a:lnSpc>
              <a:defRPr/>
            </a:pPr>
            <a:r>
              <a:rPr lang="zh-CN" altLang="en-US" sz="2400" smtClean="0">
                <a:solidFill>
                  <a:schemeClr val="tx1"/>
                </a:solidFill>
              </a:rPr>
              <a:t>不受极端值影响</a:t>
            </a:r>
          </a:p>
          <a:p>
            <a:pPr marL="1219200" lvl="1" indent="-533400">
              <a:lnSpc>
                <a:spcPct val="90000"/>
              </a:lnSpc>
              <a:defRPr/>
            </a:pPr>
            <a:r>
              <a:rPr lang="zh-CN" altLang="en-US" sz="2400" smtClean="0">
                <a:solidFill>
                  <a:schemeClr val="tx1"/>
                </a:solidFill>
              </a:rPr>
              <a:t>具有不惟一性</a:t>
            </a:r>
          </a:p>
          <a:p>
            <a:pPr marL="1219200" lvl="1" indent="-533400">
              <a:lnSpc>
                <a:spcPct val="90000"/>
              </a:lnSpc>
              <a:defRPr/>
            </a:pPr>
            <a:r>
              <a:rPr lang="zh-CN" altLang="en-US" sz="2400" smtClean="0">
                <a:solidFill>
                  <a:schemeClr val="tx1"/>
                </a:solidFill>
              </a:rPr>
              <a:t>数据分布偏斜程度较大且有明显峰值时应用</a:t>
            </a:r>
          </a:p>
          <a:p>
            <a:pPr marL="609600" indent="-609600">
              <a:lnSpc>
                <a:spcPct val="90000"/>
              </a:lnSpc>
              <a:buFontTx/>
              <a:buAutoNum type="arabicPeriod"/>
              <a:defRPr/>
            </a:pPr>
            <a:r>
              <a:rPr lang="zh-CN" altLang="en-US" sz="2800" smtClean="0">
                <a:solidFill>
                  <a:schemeClr val="tx1"/>
                </a:solidFill>
              </a:rPr>
              <a:t>中位数</a:t>
            </a:r>
          </a:p>
          <a:p>
            <a:pPr marL="1219200" lvl="1" indent="-533400">
              <a:lnSpc>
                <a:spcPct val="90000"/>
              </a:lnSpc>
              <a:defRPr/>
            </a:pPr>
            <a:r>
              <a:rPr lang="zh-CN" altLang="en-US" sz="2400" smtClean="0">
                <a:solidFill>
                  <a:schemeClr val="tx1"/>
                </a:solidFill>
              </a:rPr>
              <a:t>不受极端值影响</a:t>
            </a:r>
          </a:p>
          <a:p>
            <a:pPr marL="1219200" lvl="1" indent="-533400">
              <a:lnSpc>
                <a:spcPct val="90000"/>
              </a:lnSpc>
              <a:defRPr/>
            </a:pPr>
            <a:r>
              <a:rPr lang="zh-CN" altLang="en-US" sz="2400" smtClean="0">
                <a:solidFill>
                  <a:schemeClr val="tx1"/>
                </a:solidFill>
              </a:rPr>
              <a:t>数据分布偏斜程度较大时应用</a:t>
            </a:r>
          </a:p>
          <a:p>
            <a:pPr marL="609600" indent="-609600">
              <a:lnSpc>
                <a:spcPct val="90000"/>
              </a:lnSpc>
              <a:buFontTx/>
              <a:buAutoNum type="arabicPeriod"/>
              <a:defRPr/>
            </a:pPr>
            <a:r>
              <a:rPr lang="zh-CN" altLang="en-US" sz="2800" smtClean="0">
                <a:solidFill>
                  <a:schemeClr val="tx1"/>
                </a:solidFill>
              </a:rPr>
              <a:t>平均数</a:t>
            </a:r>
          </a:p>
          <a:p>
            <a:pPr marL="1219200" lvl="1" indent="-533400">
              <a:lnSpc>
                <a:spcPct val="90000"/>
              </a:lnSpc>
              <a:defRPr/>
            </a:pPr>
            <a:r>
              <a:rPr lang="zh-CN" altLang="en-US" sz="2400" smtClean="0">
                <a:solidFill>
                  <a:schemeClr val="tx1"/>
                </a:solidFill>
              </a:rPr>
              <a:t>易受极端值影响</a:t>
            </a:r>
          </a:p>
          <a:p>
            <a:pPr marL="1219200" lvl="1" indent="-533400">
              <a:lnSpc>
                <a:spcPct val="90000"/>
              </a:lnSpc>
              <a:defRPr/>
            </a:pPr>
            <a:r>
              <a:rPr lang="zh-CN" altLang="en-US" sz="2400" smtClean="0">
                <a:solidFill>
                  <a:schemeClr val="tx1"/>
                </a:solidFill>
              </a:rPr>
              <a:t>数学性质优良</a:t>
            </a:r>
          </a:p>
          <a:p>
            <a:pPr marL="1219200" lvl="1" indent="-533400">
              <a:lnSpc>
                <a:spcPct val="90000"/>
              </a:lnSpc>
              <a:defRPr/>
            </a:pPr>
            <a:r>
              <a:rPr lang="zh-CN" altLang="en-US" sz="2400" smtClean="0">
                <a:solidFill>
                  <a:schemeClr val="tx1"/>
                </a:solidFill>
              </a:rPr>
              <a:t>数据对称分布或接近对称分布时应用</a:t>
            </a:r>
            <a:endParaRPr lang="zh-CN" altLang="en-US" sz="2100" smtClean="0">
              <a:solidFill>
                <a:schemeClr val="tx1"/>
              </a:solidFill>
              <a:sym typeface="Wingdings 3" panose="05040102010807070707" pitchFamily="18" charset="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9267">
                                            <p:txEl>
                                              <p:pRg st="0" end="0"/>
                                            </p:txEl>
                                          </p:spTgt>
                                        </p:tgtEl>
                                        <p:attrNameLst>
                                          <p:attrName>style.visibility</p:attrName>
                                        </p:attrNameLst>
                                      </p:cBhvr>
                                      <p:to>
                                        <p:strVal val="visible"/>
                                      </p:to>
                                    </p:set>
                                    <p:animEffect transition="in" filter="wipe(left)">
                                      <p:cBhvr>
                                        <p:cTn id="7" dur="500"/>
                                        <p:tgtEl>
                                          <p:spTgt spid="779267">
                                            <p:txEl>
                                              <p:pRg st="0" end="0"/>
                                            </p:txEl>
                                          </p:spTgt>
                                        </p:tgtEl>
                                      </p:cBhvr>
                                    </p:animEffect>
                                  </p:childTnLst>
                                  <p:subTnLst>
                                    <p:animClr clrSpc="rgb" dir="cw">
                                      <p:cBhvr override="childStyle">
                                        <p:cTn dur="1" fill="hold" display="0" masterRel="nextClick" afterEffect="1"/>
                                        <p:tgtEl>
                                          <p:spTgt spid="77926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779267">
                                            <p:txEl>
                                              <p:pRg st="1" end="1"/>
                                            </p:txEl>
                                          </p:spTgt>
                                        </p:tgtEl>
                                        <p:attrNameLst>
                                          <p:attrName>style.visibility</p:attrName>
                                        </p:attrNameLst>
                                      </p:cBhvr>
                                      <p:to>
                                        <p:strVal val="visible"/>
                                      </p:to>
                                    </p:set>
                                    <p:animEffect transition="in" filter="wipe(left)">
                                      <p:cBhvr>
                                        <p:cTn id="10" dur="500"/>
                                        <p:tgtEl>
                                          <p:spTgt spid="779267">
                                            <p:txEl>
                                              <p:pRg st="1" end="1"/>
                                            </p:txEl>
                                          </p:spTgt>
                                        </p:tgtEl>
                                      </p:cBhvr>
                                    </p:animEffect>
                                  </p:childTnLst>
                                  <p:subTnLst>
                                    <p:animClr clrSpc="rgb" dir="cw">
                                      <p:cBhvr override="childStyle">
                                        <p:cTn dur="1" fill="hold" display="0" masterRel="nextClick" afterEffect="1"/>
                                        <p:tgtEl>
                                          <p:spTgt spid="779267">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779267">
                                            <p:txEl>
                                              <p:pRg st="2" end="2"/>
                                            </p:txEl>
                                          </p:spTgt>
                                        </p:tgtEl>
                                        <p:attrNameLst>
                                          <p:attrName>style.visibility</p:attrName>
                                        </p:attrNameLst>
                                      </p:cBhvr>
                                      <p:to>
                                        <p:strVal val="visible"/>
                                      </p:to>
                                    </p:set>
                                    <p:animEffect transition="in" filter="wipe(left)">
                                      <p:cBhvr>
                                        <p:cTn id="13" dur="500"/>
                                        <p:tgtEl>
                                          <p:spTgt spid="779267">
                                            <p:txEl>
                                              <p:pRg st="2" end="2"/>
                                            </p:txEl>
                                          </p:spTgt>
                                        </p:tgtEl>
                                      </p:cBhvr>
                                    </p:animEffect>
                                  </p:childTnLst>
                                  <p:subTnLst>
                                    <p:animClr clrSpc="rgb" dir="cw">
                                      <p:cBhvr override="childStyle">
                                        <p:cTn dur="1" fill="hold" display="0" masterRel="nextClick" afterEffect="1"/>
                                        <p:tgtEl>
                                          <p:spTgt spid="779267">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779267">
                                            <p:txEl>
                                              <p:pRg st="3" end="3"/>
                                            </p:txEl>
                                          </p:spTgt>
                                        </p:tgtEl>
                                        <p:attrNameLst>
                                          <p:attrName>style.visibility</p:attrName>
                                        </p:attrNameLst>
                                      </p:cBhvr>
                                      <p:to>
                                        <p:strVal val="visible"/>
                                      </p:to>
                                    </p:set>
                                    <p:animEffect transition="in" filter="wipe(left)">
                                      <p:cBhvr>
                                        <p:cTn id="16" dur="500"/>
                                        <p:tgtEl>
                                          <p:spTgt spid="779267">
                                            <p:txEl>
                                              <p:pRg st="3" end="3"/>
                                            </p:txEl>
                                          </p:spTgt>
                                        </p:tgtEl>
                                      </p:cBhvr>
                                    </p:animEffect>
                                  </p:childTnLst>
                                  <p:subTnLst>
                                    <p:animClr clrSpc="rgb" dir="cw">
                                      <p:cBhvr override="childStyle">
                                        <p:cTn dur="1" fill="hold" display="0" masterRel="nextClick" afterEffect="1"/>
                                        <p:tgtEl>
                                          <p:spTgt spid="779267">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79267">
                                            <p:txEl>
                                              <p:pRg st="4" end="4"/>
                                            </p:txEl>
                                          </p:spTgt>
                                        </p:tgtEl>
                                        <p:attrNameLst>
                                          <p:attrName>style.visibility</p:attrName>
                                        </p:attrNameLst>
                                      </p:cBhvr>
                                      <p:to>
                                        <p:strVal val="visible"/>
                                      </p:to>
                                    </p:set>
                                    <p:animEffect transition="in" filter="wipe(left)">
                                      <p:cBhvr>
                                        <p:cTn id="21" dur="500"/>
                                        <p:tgtEl>
                                          <p:spTgt spid="779267">
                                            <p:txEl>
                                              <p:pRg st="4" end="4"/>
                                            </p:txEl>
                                          </p:spTgt>
                                        </p:tgtEl>
                                      </p:cBhvr>
                                    </p:animEffect>
                                  </p:childTnLst>
                                  <p:subTnLst>
                                    <p:animClr clrSpc="rgb" dir="cw">
                                      <p:cBhvr override="childStyle">
                                        <p:cTn dur="1" fill="hold" display="0" masterRel="nextClick" afterEffect="1"/>
                                        <p:tgtEl>
                                          <p:spTgt spid="779267">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779267">
                                            <p:txEl>
                                              <p:pRg st="5" end="5"/>
                                            </p:txEl>
                                          </p:spTgt>
                                        </p:tgtEl>
                                        <p:attrNameLst>
                                          <p:attrName>style.visibility</p:attrName>
                                        </p:attrNameLst>
                                      </p:cBhvr>
                                      <p:to>
                                        <p:strVal val="visible"/>
                                      </p:to>
                                    </p:set>
                                    <p:animEffect transition="in" filter="wipe(left)">
                                      <p:cBhvr>
                                        <p:cTn id="24" dur="500"/>
                                        <p:tgtEl>
                                          <p:spTgt spid="779267">
                                            <p:txEl>
                                              <p:pRg st="5" end="5"/>
                                            </p:txEl>
                                          </p:spTgt>
                                        </p:tgtEl>
                                      </p:cBhvr>
                                    </p:animEffect>
                                  </p:childTnLst>
                                  <p:subTnLst>
                                    <p:animClr clrSpc="rgb" dir="cw">
                                      <p:cBhvr override="childStyle">
                                        <p:cTn dur="1" fill="hold" display="0" masterRel="nextClick" afterEffect="1"/>
                                        <p:tgtEl>
                                          <p:spTgt spid="779267">
                                            <p:txEl>
                                              <p:pRg st="5" end="5"/>
                                            </p:txEl>
                                          </p:spTgt>
                                        </p:tgtEl>
                                        <p:attrNameLst>
                                          <p:attrName>ppt_c</p:attrName>
                                        </p:attrNameLst>
                                      </p:cBhvr>
                                      <p:to>
                                        <a:schemeClr val="folHlink"/>
                                      </p:to>
                                    </p:animClr>
                                  </p:subTnLst>
                                </p:cTn>
                              </p:par>
                              <p:par>
                                <p:cTn id="25" presetID="22" presetClass="entr" presetSubtype="8" fill="hold" grpId="0" nodeType="withEffect">
                                  <p:stCondLst>
                                    <p:cond delay="0"/>
                                  </p:stCondLst>
                                  <p:childTnLst>
                                    <p:set>
                                      <p:cBhvr>
                                        <p:cTn id="26" dur="1" fill="hold">
                                          <p:stCondLst>
                                            <p:cond delay="0"/>
                                          </p:stCondLst>
                                        </p:cTn>
                                        <p:tgtEl>
                                          <p:spTgt spid="779267">
                                            <p:txEl>
                                              <p:pRg st="6" end="6"/>
                                            </p:txEl>
                                          </p:spTgt>
                                        </p:tgtEl>
                                        <p:attrNameLst>
                                          <p:attrName>style.visibility</p:attrName>
                                        </p:attrNameLst>
                                      </p:cBhvr>
                                      <p:to>
                                        <p:strVal val="visible"/>
                                      </p:to>
                                    </p:set>
                                    <p:animEffect transition="in" filter="wipe(left)">
                                      <p:cBhvr>
                                        <p:cTn id="27" dur="500"/>
                                        <p:tgtEl>
                                          <p:spTgt spid="779267">
                                            <p:txEl>
                                              <p:pRg st="6" end="6"/>
                                            </p:txEl>
                                          </p:spTgt>
                                        </p:tgtEl>
                                      </p:cBhvr>
                                    </p:animEffect>
                                  </p:childTnLst>
                                  <p:subTnLst>
                                    <p:animClr clrSpc="rgb" dir="cw">
                                      <p:cBhvr override="childStyle">
                                        <p:cTn dur="1" fill="hold" display="0" masterRel="nextClick" afterEffect="1"/>
                                        <p:tgtEl>
                                          <p:spTgt spid="779267">
                                            <p:txEl>
                                              <p:pRg st="6" end="6"/>
                                            </p:txEl>
                                          </p:spTgt>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79267">
                                            <p:txEl>
                                              <p:pRg st="7" end="7"/>
                                            </p:txEl>
                                          </p:spTgt>
                                        </p:tgtEl>
                                        <p:attrNameLst>
                                          <p:attrName>style.visibility</p:attrName>
                                        </p:attrNameLst>
                                      </p:cBhvr>
                                      <p:to>
                                        <p:strVal val="visible"/>
                                      </p:to>
                                    </p:set>
                                    <p:animEffect transition="in" filter="wipe(left)">
                                      <p:cBhvr>
                                        <p:cTn id="32" dur="500"/>
                                        <p:tgtEl>
                                          <p:spTgt spid="779267">
                                            <p:txEl>
                                              <p:pRg st="7" end="7"/>
                                            </p:txEl>
                                          </p:spTgt>
                                        </p:tgtEl>
                                      </p:cBhvr>
                                    </p:animEffect>
                                  </p:childTnLst>
                                  <p:subTnLst>
                                    <p:animClr clrSpc="rgb" dir="cw">
                                      <p:cBhvr override="childStyle">
                                        <p:cTn dur="1" fill="hold" display="0" masterRel="nextClick" afterEffect="1"/>
                                        <p:tgtEl>
                                          <p:spTgt spid="779267">
                                            <p:txEl>
                                              <p:pRg st="7" end="7"/>
                                            </p:txEl>
                                          </p:spTgt>
                                        </p:tgtEl>
                                        <p:attrNameLst>
                                          <p:attrName>ppt_c</p:attrName>
                                        </p:attrNameLst>
                                      </p:cBhvr>
                                      <p:to>
                                        <a:schemeClr val="folHlink"/>
                                      </p:to>
                                    </p:animClr>
                                  </p:subTnLst>
                                </p:cTn>
                              </p:par>
                              <p:par>
                                <p:cTn id="33" presetID="22" presetClass="entr" presetSubtype="8" fill="hold" grpId="0" nodeType="withEffect">
                                  <p:stCondLst>
                                    <p:cond delay="0"/>
                                  </p:stCondLst>
                                  <p:childTnLst>
                                    <p:set>
                                      <p:cBhvr>
                                        <p:cTn id="34" dur="1" fill="hold">
                                          <p:stCondLst>
                                            <p:cond delay="0"/>
                                          </p:stCondLst>
                                        </p:cTn>
                                        <p:tgtEl>
                                          <p:spTgt spid="779267">
                                            <p:txEl>
                                              <p:pRg st="8" end="8"/>
                                            </p:txEl>
                                          </p:spTgt>
                                        </p:tgtEl>
                                        <p:attrNameLst>
                                          <p:attrName>style.visibility</p:attrName>
                                        </p:attrNameLst>
                                      </p:cBhvr>
                                      <p:to>
                                        <p:strVal val="visible"/>
                                      </p:to>
                                    </p:set>
                                    <p:animEffect transition="in" filter="wipe(left)">
                                      <p:cBhvr>
                                        <p:cTn id="35" dur="500"/>
                                        <p:tgtEl>
                                          <p:spTgt spid="779267">
                                            <p:txEl>
                                              <p:pRg st="8" end="8"/>
                                            </p:txEl>
                                          </p:spTgt>
                                        </p:tgtEl>
                                      </p:cBhvr>
                                    </p:animEffect>
                                  </p:childTnLst>
                                  <p:subTnLst>
                                    <p:animClr clrSpc="rgb" dir="cw">
                                      <p:cBhvr override="childStyle">
                                        <p:cTn dur="1" fill="hold" display="0" masterRel="nextClick" afterEffect="1"/>
                                        <p:tgtEl>
                                          <p:spTgt spid="779267">
                                            <p:txEl>
                                              <p:pRg st="8" end="8"/>
                                            </p:txEl>
                                          </p:spTgt>
                                        </p:tgtEl>
                                        <p:attrNameLst>
                                          <p:attrName>ppt_c</p:attrName>
                                        </p:attrNameLst>
                                      </p:cBhvr>
                                      <p:to>
                                        <a:schemeClr val="folHlink"/>
                                      </p:to>
                                    </p:animClr>
                                  </p:subTnLst>
                                </p:cTn>
                              </p:par>
                              <p:par>
                                <p:cTn id="36" presetID="22" presetClass="entr" presetSubtype="8" fill="hold" grpId="0" nodeType="withEffect">
                                  <p:stCondLst>
                                    <p:cond delay="0"/>
                                  </p:stCondLst>
                                  <p:childTnLst>
                                    <p:set>
                                      <p:cBhvr>
                                        <p:cTn id="37" dur="1" fill="hold">
                                          <p:stCondLst>
                                            <p:cond delay="0"/>
                                          </p:stCondLst>
                                        </p:cTn>
                                        <p:tgtEl>
                                          <p:spTgt spid="779267">
                                            <p:txEl>
                                              <p:pRg st="9" end="9"/>
                                            </p:txEl>
                                          </p:spTgt>
                                        </p:tgtEl>
                                        <p:attrNameLst>
                                          <p:attrName>style.visibility</p:attrName>
                                        </p:attrNameLst>
                                      </p:cBhvr>
                                      <p:to>
                                        <p:strVal val="visible"/>
                                      </p:to>
                                    </p:set>
                                    <p:animEffect transition="in" filter="wipe(left)">
                                      <p:cBhvr>
                                        <p:cTn id="38" dur="500"/>
                                        <p:tgtEl>
                                          <p:spTgt spid="779267">
                                            <p:txEl>
                                              <p:pRg st="9" end="9"/>
                                            </p:txEl>
                                          </p:spTgt>
                                        </p:tgtEl>
                                      </p:cBhvr>
                                    </p:animEffect>
                                  </p:childTnLst>
                                  <p:subTnLst>
                                    <p:animClr clrSpc="rgb" dir="cw">
                                      <p:cBhvr override="childStyle">
                                        <p:cTn dur="1" fill="hold" display="0" masterRel="nextClick" afterEffect="1"/>
                                        <p:tgtEl>
                                          <p:spTgt spid="779267">
                                            <p:txEl>
                                              <p:pRg st="9" end="9"/>
                                            </p:txEl>
                                          </p:spTgt>
                                        </p:tgtEl>
                                        <p:attrNameLst>
                                          <p:attrName>ppt_c</p:attrName>
                                        </p:attrNameLst>
                                      </p:cBhvr>
                                      <p:to>
                                        <a:schemeClr val="folHlink"/>
                                      </p:to>
                                    </p:animClr>
                                  </p:subTnLst>
                                </p:cTn>
                              </p:par>
                              <p:par>
                                <p:cTn id="39" presetID="22" presetClass="entr" presetSubtype="8" fill="hold" grpId="0" nodeType="withEffect">
                                  <p:stCondLst>
                                    <p:cond delay="0"/>
                                  </p:stCondLst>
                                  <p:childTnLst>
                                    <p:set>
                                      <p:cBhvr>
                                        <p:cTn id="40" dur="1" fill="hold">
                                          <p:stCondLst>
                                            <p:cond delay="0"/>
                                          </p:stCondLst>
                                        </p:cTn>
                                        <p:tgtEl>
                                          <p:spTgt spid="779267">
                                            <p:txEl>
                                              <p:pRg st="10" end="10"/>
                                            </p:txEl>
                                          </p:spTgt>
                                        </p:tgtEl>
                                        <p:attrNameLst>
                                          <p:attrName>style.visibility</p:attrName>
                                        </p:attrNameLst>
                                      </p:cBhvr>
                                      <p:to>
                                        <p:strVal val="visible"/>
                                      </p:to>
                                    </p:set>
                                    <p:animEffect transition="in" filter="wipe(left)">
                                      <p:cBhvr>
                                        <p:cTn id="41" dur="500"/>
                                        <p:tgtEl>
                                          <p:spTgt spid="779267">
                                            <p:txEl>
                                              <p:pRg st="10" end="10"/>
                                            </p:txEl>
                                          </p:spTgt>
                                        </p:tgtEl>
                                      </p:cBhvr>
                                    </p:animEffect>
                                  </p:childTnLst>
                                  <p:subTnLst>
                                    <p:animClr clrSpc="rgb" dir="cw">
                                      <p:cBhvr override="childStyle">
                                        <p:cTn dur="1" fill="hold" display="0" masterRel="nextClick" afterEffect="1"/>
                                        <p:tgtEl>
                                          <p:spTgt spid="779267">
                                            <p:txEl>
                                              <p:pRg st="10" end="1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05000" y="304800"/>
            <a:ext cx="6781800" cy="1066800"/>
          </a:xfrm>
        </p:spPr>
        <p:txBody>
          <a:bodyPr/>
          <a:lstStyle/>
          <a:p>
            <a:pPr>
              <a:defRPr/>
            </a:pPr>
            <a:r>
              <a:rPr lang="zh-CN" altLang="en-US" sz="4000" smtClean="0">
                <a:solidFill>
                  <a:schemeClr val="tx1"/>
                </a:solidFill>
              </a:rPr>
              <a:t>学习目标</a:t>
            </a:r>
            <a:endParaRPr lang="zh-CN" altLang="en-US" smtClean="0">
              <a:solidFill>
                <a:schemeClr val="tx1"/>
              </a:solidFill>
            </a:endParaRPr>
          </a:p>
        </p:txBody>
      </p:sp>
      <p:sp>
        <p:nvSpPr>
          <p:cNvPr id="6147" name="Rectangle 3"/>
          <p:cNvSpPr>
            <a:spLocks noGrp="1" noChangeArrowheads="1"/>
          </p:cNvSpPr>
          <p:nvPr>
            <p:ph type="body" idx="1"/>
          </p:nvPr>
        </p:nvSpPr>
        <p:spPr>
          <a:xfrm>
            <a:off x="609600" y="1828800"/>
            <a:ext cx="8153400" cy="4343400"/>
          </a:xfrm>
        </p:spPr>
        <p:txBody>
          <a:bodyPr/>
          <a:lstStyle/>
          <a:p>
            <a:pPr marL="609600" indent="-609600">
              <a:defRPr/>
            </a:pPr>
            <a:r>
              <a:rPr lang="en-US" altLang="zh-CN" b="1" smtClean="0">
                <a:solidFill>
                  <a:schemeClr val="tx1"/>
                </a:solidFill>
              </a:rPr>
              <a:t>1.	</a:t>
            </a:r>
            <a:r>
              <a:rPr lang="zh-CN" altLang="en-US" b="1" smtClean="0">
                <a:solidFill>
                  <a:schemeClr val="tx1"/>
                </a:solidFill>
              </a:rPr>
              <a:t>集中趋势各测度值的计算方法</a:t>
            </a:r>
          </a:p>
          <a:p>
            <a:pPr marL="609600" indent="-609600">
              <a:spcBef>
                <a:spcPct val="24000"/>
              </a:spcBef>
              <a:defRPr/>
            </a:pPr>
            <a:r>
              <a:rPr lang="en-US" altLang="zh-CN" b="1" smtClean="0">
                <a:solidFill>
                  <a:schemeClr val="tx1"/>
                </a:solidFill>
              </a:rPr>
              <a:t>2.	</a:t>
            </a:r>
            <a:r>
              <a:rPr lang="zh-CN" altLang="en-US" b="1" smtClean="0">
                <a:solidFill>
                  <a:schemeClr val="tx1"/>
                </a:solidFill>
              </a:rPr>
              <a:t>集中趋势各测度值的特点及应用场合</a:t>
            </a:r>
          </a:p>
          <a:p>
            <a:pPr marL="609600" indent="-609600">
              <a:spcBef>
                <a:spcPct val="24000"/>
              </a:spcBef>
              <a:defRPr/>
            </a:pPr>
            <a:r>
              <a:rPr lang="en-US" altLang="zh-CN" b="1" smtClean="0">
                <a:solidFill>
                  <a:schemeClr val="tx1"/>
                </a:solidFill>
              </a:rPr>
              <a:t>3.	</a:t>
            </a:r>
            <a:r>
              <a:rPr lang="zh-CN" altLang="en-US" b="1" smtClean="0">
                <a:solidFill>
                  <a:schemeClr val="tx1"/>
                </a:solidFill>
              </a:rPr>
              <a:t>离散程度各测度值的计算方法</a:t>
            </a:r>
          </a:p>
          <a:p>
            <a:pPr marL="609600" indent="-609600">
              <a:spcBef>
                <a:spcPct val="24000"/>
              </a:spcBef>
              <a:defRPr/>
            </a:pPr>
            <a:r>
              <a:rPr lang="en-US" altLang="zh-CN" b="1" smtClean="0">
                <a:solidFill>
                  <a:schemeClr val="tx1"/>
                </a:solidFill>
              </a:rPr>
              <a:t>4.	</a:t>
            </a:r>
            <a:r>
              <a:rPr lang="zh-CN" altLang="en-US" b="1" smtClean="0">
                <a:solidFill>
                  <a:schemeClr val="tx1"/>
                </a:solidFill>
              </a:rPr>
              <a:t>离散程度各测度值的特点及应用场合</a:t>
            </a:r>
          </a:p>
          <a:p>
            <a:pPr marL="609600" indent="-609600">
              <a:buFontTx/>
              <a:buAutoNum type="arabicPeriod" startAt="5"/>
              <a:defRPr/>
            </a:pPr>
            <a:r>
              <a:rPr lang="zh-CN" altLang="en-US" b="1" smtClean="0">
                <a:solidFill>
                  <a:schemeClr val="tx1"/>
                </a:solidFill>
              </a:rPr>
              <a:t>偏态与峰态的测度方法</a:t>
            </a:r>
          </a:p>
          <a:p>
            <a:pPr marL="609600" indent="-609600">
              <a:buFontTx/>
              <a:buAutoNum type="arabicPeriod" startAt="5"/>
              <a:defRPr/>
            </a:pPr>
            <a:r>
              <a:rPr lang="zh-CN" altLang="en-US" b="1" smtClean="0">
                <a:solidFill>
                  <a:schemeClr val="tx1"/>
                </a:solidFill>
              </a:rPr>
              <a:t>用</a:t>
            </a:r>
            <a:r>
              <a:rPr lang="en-US" altLang="zh-CN" b="1" smtClean="0">
                <a:solidFill>
                  <a:schemeClr val="hlink"/>
                </a:solidFill>
              </a:rPr>
              <a:t>Excel</a:t>
            </a:r>
            <a:r>
              <a:rPr lang="zh-CN" altLang="en-US" b="1" smtClean="0">
                <a:solidFill>
                  <a:schemeClr val="tx1"/>
                </a:solidFill>
              </a:rPr>
              <a:t>计算描述统计量并进行分析</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6116" name="Rectangle 4"/>
          <p:cNvSpPr>
            <a:spLocks noChangeArrowheads="1"/>
          </p:cNvSpPr>
          <p:nvPr/>
        </p:nvSpPr>
        <p:spPr bwMode="auto">
          <a:xfrm>
            <a:off x="1905000" y="3048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smtClean="0">
                <a:solidFill>
                  <a:schemeClr val="tx1"/>
                </a:solidFill>
                <a:latin typeface="Arial" panose="020B0604020202020204" pitchFamily="34" charset="0"/>
              </a:rPr>
              <a:t>4.2   </a:t>
            </a:r>
            <a:r>
              <a:rPr lang="zh-CN" altLang="en-US" sz="4000" smtClean="0">
                <a:solidFill>
                  <a:schemeClr val="tx1"/>
                </a:solidFill>
              </a:rPr>
              <a:t>离散程度的度量</a:t>
            </a:r>
          </a:p>
        </p:txBody>
      </p:sp>
      <p:sp>
        <p:nvSpPr>
          <p:cNvPr id="346117" name="Rectangle 5"/>
          <p:cNvSpPr>
            <a:spLocks noChangeArrowheads="1"/>
          </p:cNvSpPr>
          <p:nvPr/>
        </p:nvSpPr>
        <p:spPr bwMode="auto">
          <a:xfrm>
            <a:off x="990600" y="1981200"/>
            <a:ext cx="7391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solidFill>
                  <a:schemeClr val="tx1"/>
                </a:solidFill>
              </a:rPr>
              <a:t>4.2.1  </a:t>
            </a:r>
            <a:r>
              <a:rPr lang="zh-CN" altLang="en-US" sz="3200" b="1" smtClean="0">
                <a:solidFill>
                  <a:schemeClr val="tx1"/>
                </a:solidFill>
              </a:rPr>
              <a:t>分类数据：异众比率</a:t>
            </a:r>
          </a:p>
          <a:p>
            <a:pPr algn="l">
              <a:defRPr/>
            </a:pPr>
            <a:r>
              <a:rPr lang="en-US" altLang="zh-CN" sz="3200" b="1" smtClean="0">
                <a:solidFill>
                  <a:schemeClr val="tx1"/>
                </a:solidFill>
              </a:rPr>
              <a:t>4.2.2  </a:t>
            </a:r>
            <a:r>
              <a:rPr lang="zh-CN" altLang="en-US" sz="3200" b="1" smtClean="0">
                <a:solidFill>
                  <a:schemeClr val="tx1"/>
                </a:solidFill>
              </a:rPr>
              <a:t>顺序数据：四分位差</a:t>
            </a:r>
          </a:p>
          <a:p>
            <a:pPr algn="l">
              <a:spcBef>
                <a:spcPct val="24000"/>
              </a:spcBef>
              <a:defRPr/>
            </a:pPr>
            <a:r>
              <a:rPr lang="en-US" altLang="zh-CN" sz="3200" b="1" smtClean="0">
                <a:solidFill>
                  <a:schemeClr val="tx1"/>
                </a:solidFill>
              </a:rPr>
              <a:t>4.2.3  </a:t>
            </a:r>
            <a:r>
              <a:rPr lang="zh-CN" altLang="en-US" sz="3200" b="1" smtClean="0">
                <a:solidFill>
                  <a:schemeClr val="tx1"/>
                </a:solidFill>
              </a:rPr>
              <a:t>数值型数据：方差和标准差</a:t>
            </a:r>
          </a:p>
          <a:p>
            <a:pPr algn="l">
              <a:spcBef>
                <a:spcPct val="24000"/>
              </a:spcBef>
              <a:defRPr/>
            </a:pPr>
            <a:r>
              <a:rPr lang="en-US" altLang="zh-CN" sz="3200" b="1" smtClean="0">
                <a:solidFill>
                  <a:schemeClr val="tx1"/>
                </a:solidFill>
              </a:rPr>
              <a:t>4.2.4  </a:t>
            </a:r>
            <a:r>
              <a:rPr lang="zh-CN" altLang="en-US" sz="3200" b="1" smtClean="0">
                <a:solidFill>
                  <a:schemeClr val="tx1"/>
                </a:solidFill>
              </a:rPr>
              <a:t>相对离散程度：离散系数</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ctrTitle"/>
          </p:nvPr>
        </p:nvSpPr>
        <p:spPr>
          <a:xfrm>
            <a:off x="1560513" y="228600"/>
            <a:ext cx="7467600" cy="1143000"/>
          </a:xfrm>
        </p:spPr>
        <p:txBody>
          <a:bodyPr anchor="ctr" anchorCtr="0"/>
          <a:lstStyle/>
          <a:p>
            <a:pPr>
              <a:defRPr/>
            </a:pPr>
            <a:r>
              <a:rPr lang="zh-CN" altLang="en-US" sz="4000" smtClean="0">
                <a:solidFill>
                  <a:schemeClr val="tx1"/>
                </a:solidFill>
              </a:rPr>
              <a:t>离中趋势</a:t>
            </a:r>
            <a:endParaRPr lang="zh-CN" altLang="en-US" sz="3600" b="0" smtClean="0">
              <a:solidFill>
                <a:schemeClr val="tx1"/>
              </a:solidFill>
              <a:latin typeface="Times New Roman" panose="02020603050405020304" pitchFamily="18" charset="0"/>
              <a:cs typeface="Times New Roman" panose="02020603050405020304" pitchFamily="18" charset="0"/>
            </a:endParaRPr>
          </a:p>
        </p:txBody>
      </p:sp>
      <p:sp>
        <p:nvSpPr>
          <p:cNvPr id="521235" name="Text Box 19"/>
          <p:cNvSpPr txBox="1">
            <a:spLocks noChangeArrowheads="1"/>
          </p:cNvSpPr>
          <p:nvPr/>
        </p:nvSpPr>
        <p:spPr bwMode="auto">
          <a:xfrm>
            <a:off x="381000" y="1752600"/>
            <a:ext cx="8458200" cy="244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AutoNum type="arabicPeriod"/>
              <a:defRPr/>
            </a:pPr>
            <a:r>
              <a:rPr lang="zh-CN" altLang="en-US" sz="2800" smtClean="0">
                <a:effectLst>
                  <a:outerShdw blurRad="38100" dist="38100" dir="2700000" algn="tl">
                    <a:srgbClr val="000000"/>
                  </a:outerShdw>
                </a:effectLst>
                <a:latin typeface="Arial" panose="020B0604020202020204" pitchFamily="34" charset="0"/>
              </a:rPr>
              <a:t>数据分布的另一个重要特征</a:t>
            </a:r>
          </a:p>
          <a:p>
            <a:pPr algn="just">
              <a:spcBef>
                <a:spcPct val="50000"/>
              </a:spcBef>
              <a:buFontTx/>
              <a:buAutoNum type="arabicPeriod"/>
              <a:defRPr/>
            </a:pPr>
            <a:r>
              <a:rPr lang="zh-CN" altLang="en-US" sz="2800" smtClean="0">
                <a:effectLst>
                  <a:outerShdw blurRad="38100" dist="38100" dir="2700000" algn="tl">
                    <a:srgbClr val="000000"/>
                  </a:outerShdw>
                </a:effectLst>
                <a:latin typeface="Arial" panose="020B0604020202020204" pitchFamily="34" charset="0"/>
              </a:rPr>
              <a:t>反映各变量值远离其中心值的程度</a:t>
            </a:r>
            <a:r>
              <a:rPr lang="en-US" altLang="zh-CN" sz="2800" smtClean="0">
                <a:effectLst>
                  <a:outerShdw blurRad="38100" dist="38100" dir="2700000" algn="tl">
                    <a:srgbClr val="000000"/>
                  </a:outerShdw>
                </a:effectLst>
                <a:latin typeface="Arial" panose="020B0604020202020204" pitchFamily="34" charset="0"/>
              </a:rPr>
              <a:t>(</a:t>
            </a:r>
            <a:r>
              <a:rPr lang="zh-CN" altLang="en-US" sz="2800" smtClean="0">
                <a:effectLst>
                  <a:outerShdw blurRad="38100" dist="38100" dir="2700000" algn="tl">
                    <a:srgbClr val="000000"/>
                  </a:outerShdw>
                </a:effectLst>
                <a:latin typeface="Arial" panose="020B0604020202020204" pitchFamily="34" charset="0"/>
              </a:rPr>
              <a:t>离散程度</a:t>
            </a:r>
            <a:r>
              <a:rPr lang="en-US" altLang="zh-CN" sz="2800" smtClean="0">
                <a:effectLst>
                  <a:outerShdw blurRad="38100" dist="38100" dir="2700000" algn="tl">
                    <a:srgbClr val="000000"/>
                  </a:outerShdw>
                </a:effectLst>
                <a:latin typeface="Arial" panose="020B0604020202020204" pitchFamily="34" charset="0"/>
              </a:rPr>
              <a:t>)</a:t>
            </a:r>
          </a:p>
          <a:p>
            <a:pPr algn="just">
              <a:spcBef>
                <a:spcPct val="50000"/>
              </a:spcBef>
              <a:buFontTx/>
              <a:buAutoNum type="arabicPeriod"/>
              <a:defRPr/>
            </a:pPr>
            <a:r>
              <a:rPr lang="zh-CN" altLang="en-US" sz="2800" smtClean="0">
                <a:effectLst>
                  <a:outerShdw blurRad="38100" dist="38100" dir="2700000" algn="tl">
                    <a:srgbClr val="000000"/>
                  </a:outerShdw>
                </a:effectLst>
                <a:latin typeface="Arial" panose="020B0604020202020204" pitchFamily="34" charset="0"/>
              </a:rPr>
              <a:t>从另一个侧面说明了集中趋势测度值的代表程度</a:t>
            </a:r>
          </a:p>
          <a:p>
            <a:pPr algn="just">
              <a:spcBef>
                <a:spcPct val="50000"/>
              </a:spcBef>
              <a:buFontTx/>
              <a:buAutoNum type="arabicPeriod"/>
              <a:defRPr/>
            </a:pPr>
            <a:r>
              <a:rPr lang="zh-CN" altLang="en-US" sz="2800" smtClean="0">
                <a:effectLst>
                  <a:outerShdw blurRad="38100" dist="38100" dir="2700000" algn="tl">
                    <a:srgbClr val="000000"/>
                  </a:outerShdw>
                </a:effectLst>
                <a:latin typeface="Arial" panose="020B0604020202020204" pitchFamily="34" charset="0"/>
              </a:rPr>
              <a:t>不同类型的数据有不同的离散程度测度值</a:t>
            </a:r>
          </a:p>
        </p:txBody>
      </p:sp>
      <p:grpSp>
        <p:nvGrpSpPr>
          <p:cNvPr id="521264" name="Group 48"/>
          <p:cNvGrpSpPr>
            <a:grpSpLocks/>
          </p:cNvGrpSpPr>
          <p:nvPr/>
        </p:nvGrpSpPr>
        <p:grpSpPr bwMode="auto">
          <a:xfrm>
            <a:off x="1981200" y="4343400"/>
            <a:ext cx="5410200" cy="1981200"/>
            <a:chOff x="1248" y="2400"/>
            <a:chExt cx="2952" cy="1152"/>
          </a:xfrm>
        </p:grpSpPr>
        <p:sp>
          <p:nvSpPr>
            <p:cNvPr id="62469" name="Line 32"/>
            <p:cNvSpPr>
              <a:spLocks noChangeShapeType="1"/>
            </p:cNvSpPr>
            <p:nvPr/>
          </p:nvSpPr>
          <p:spPr bwMode="auto">
            <a:xfrm flipV="1">
              <a:off x="1248" y="3552"/>
              <a:ext cx="2952" cy="0"/>
            </a:xfrm>
            <a:prstGeom prst="line">
              <a:avLst/>
            </a:prstGeom>
            <a:noFill/>
            <a:ln w="57150">
              <a:solidFill>
                <a:srgbClr val="E8E8E8"/>
              </a:solidFill>
              <a:round/>
              <a:headEnd/>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62470" name="Line 33"/>
            <p:cNvSpPr>
              <a:spLocks noChangeShapeType="1"/>
            </p:cNvSpPr>
            <p:nvPr/>
          </p:nvSpPr>
          <p:spPr bwMode="auto">
            <a:xfrm>
              <a:off x="2640" y="2448"/>
              <a:ext cx="0" cy="1104"/>
            </a:xfrm>
            <a:prstGeom prst="line">
              <a:avLst/>
            </a:prstGeom>
            <a:noFill/>
            <a:ln w="38100">
              <a:solidFill>
                <a:schemeClr val="folHlink"/>
              </a:solidFill>
              <a:prstDash val="dash"/>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62471" name="Line 34"/>
            <p:cNvSpPr>
              <a:spLocks noChangeShapeType="1"/>
            </p:cNvSpPr>
            <p:nvPr/>
          </p:nvSpPr>
          <p:spPr bwMode="auto">
            <a:xfrm flipH="1" flipV="1">
              <a:off x="2016" y="3360"/>
              <a:ext cx="1248" cy="0"/>
            </a:xfrm>
            <a:prstGeom prst="line">
              <a:avLst/>
            </a:prstGeom>
            <a:noFill/>
            <a:ln w="19050">
              <a:solidFill>
                <a:schemeClr val="tx2"/>
              </a:solidFill>
              <a:round/>
              <a:headEnd type="arrow" w="med" len="med"/>
              <a:tailEnd type="arrow"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nvGrpSpPr>
            <p:cNvPr id="62472" name="Group 47"/>
            <p:cNvGrpSpPr>
              <a:grpSpLocks/>
            </p:cNvGrpSpPr>
            <p:nvPr/>
          </p:nvGrpSpPr>
          <p:grpSpPr bwMode="auto">
            <a:xfrm>
              <a:off x="1344" y="2400"/>
              <a:ext cx="2613" cy="1056"/>
              <a:chOff x="1152" y="2496"/>
              <a:chExt cx="2613" cy="1056"/>
            </a:xfrm>
          </p:grpSpPr>
          <p:sp>
            <p:nvSpPr>
              <p:cNvPr id="62473" name="Freeform 37"/>
              <p:cNvSpPr>
                <a:spLocks/>
              </p:cNvSpPr>
              <p:nvPr/>
            </p:nvSpPr>
            <p:spPr bwMode="auto">
              <a:xfrm>
                <a:off x="2448" y="2496"/>
                <a:ext cx="1317" cy="1038"/>
              </a:xfrm>
              <a:custGeom>
                <a:avLst/>
                <a:gdLst>
                  <a:gd name="T0" fmla="*/ 7019 w 570"/>
                  <a:gd name="T1" fmla="*/ 2450 h 675"/>
                  <a:gd name="T2" fmla="*/ 6268 w 570"/>
                  <a:gd name="T3" fmla="*/ 2427 h 675"/>
                  <a:gd name="T4" fmla="*/ 5894 w 570"/>
                  <a:gd name="T5" fmla="*/ 2396 h 675"/>
                  <a:gd name="T6" fmla="*/ 5536 w 570"/>
                  <a:gd name="T7" fmla="*/ 2356 h 675"/>
                  <a:gd name="T8" fmla="*/ 5169 w 570"/>
                  <a:gd name="T9" fmla="*/ 2301 h 675"/>
                  <a:gd name="T10" fmla="*/ 4799 w 570"/>
                  <a:gd name="T11" fmla="*/ 2225 h 675"/>
                  <a:gd name="T12" fmla="*/ 4415 w 570"/>
                  <a:gd name="T13" fmla="*/ 2121 h 675"/>
                  <a:gd name="T14" fmla="*/ 3699 w 570"/>
                  <a:gd name="T15" fmla="*/ 1839 h 675"/>
                  <a:gd name="T16" fmla="*/ 2946 w 570"/>
                  <a:gd name="T17" fmla="*/ 1441 h 675"/>
                  <a:gd name="T18" fmla="*/ 2195 w 570"/>
                  <a:gd name="T19" fmla="*/ 955 h 675"/>
                  <a:gd name="T20" fmla="*/ 1853 w 570"/>
                  <a:gd name="T21" fmla="*/ 717 h 675"/>
                  <a:gd name="T22" fmla="*/ 1479 w 570"/>
                  <a:gd name="T23" fmla="*/ 484 h 675"/>
                  <a:gd name="T24" fmla="*/ 1100 w 570"/>
                  <a:gd name="T25" fmla="*/ 284 h 675"/>
                  <a:gd name="T26" fmla="*/ 726 w 570"/>
                  <a:gd name="T27" fmla="*/ 131 h 675"/>
                  <a:gd name="T28" fmla="*/ 358 w 570"/>
                  <a:gd name="T29" fmla="*/ 35 h 675"/>
                  <a:gd name="T30" fmla="*/ 0 w 570"/>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0" h="675">
                    <a:moveTo>
                      <a:pt x="569" y="674"/>
                    </a:moveTo>
                    <a:lnTo>
                      <a:pt x="508" y="667"/>
                    </a:lnTo>
                    <a:lnTo>
                      <a:pt x="478" y="659"/>
                    </a:lnTo>
                    <a:lnTo>
                      <a:pt x="449" y="648"/>
                    </a:lnTo>
                    <a:lnTo>
                      <a:pt x="419" y="633"/>
                    </a:lnTo>
                    <a:lnTo>
                      <a:pt x="389" y="612"/>
                    </a:lnTo>
                    <a:lnTo>
                      <a:pt x="358" y="583"/>
                    </a:lnTo>
                    <a:lnTo>
                      <a:pt x="300" y="506"/>
                    </a:lnTo>
                    <a:lnTo>
                      <a:pt x="239" y="396"/>
                    </a:lnTo>
                    <a:lnTo>
                      <a:pt x="178" y="263"/>
                    </a:lnTo>
                    <a:lnTo>
                      <a:pt x="150" y="197"/>
                    </a:lnTo>
                    <a:lnTo>
                      <a:pt x="120" y="133"/>
                    </a:lnTo>
                    <a:lnTo>
                      <a:pt x="89" y="78"/>
                    </a:lnTo>
                    <a:lnTo>
                      <a:pt x="59" y="36"/>
                    </a:lnTo>
                    <a:lnTo>
                      <a:pt x="29" y="10"/>
                    </a:lnTo>
                    <a:lnTo>
                      <a:pt x="0" y="0"/>
                    </a:lnTo>
                  </a:path>
                </a:pathLst>
              </a:custGeom>
              <a:noFill/>
              <a:ln w="57150" cap="rnd" cmpd="sng">
                <a:solidFill>
                  <a:srgbClr val="FFFF7F"/>
                </a:solidFill>
                <a:prstDash val="solid"/>
                <a:round/>
                <a:headEnd type="none" w="med" len="med"/>
                <a:tailEnd type="none" w="med" len="med"/>
              </a:ln>
              <a:effectLst>
                <a:outerShdw dist="45791" dir="2021404"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62474" name="Freeform 38"/>
              <p:cNvSpPr>
                <a:spLocks/>
              </p:cNvSpPr>
              <p:nvPr/>
            </p:nvSpPr>
            <p:spPr bwMode="auto">
              <a:xfrm>
                <a:off x="1152" y="2496"/>
                <a:ext cx="1294" cy="1056"/>
              </a:xfrm>
              <a:custGeom>
                <a:avLst/>
                <a:gdLst>
                  <a:gd name="T0" fmla="*/ 0 w 569"/>
                  <a:gd name="T1" fmla="*/ 2580 h 675"/>
                  <a:gd name="T2" fmla="*/ 694 w 569"/>
                  <a:gd name="T3" fmla="*/ 2553 h 675"/>
                  <a:gd name="T4" fmla="*/ 1044 w 569"/>
                  <a:gd name="T5" fmla="*/ 2523 h 675"/>
                  <a:gd name="T6" fmla="*/ 1412 w 569"/>
                  <a:gd name="T7" fmla="*/ 2481 h 675"/>
                  <a:gd name="T8" fmla="*/ 1762 w 569"/>
                  <a:gd name="T9" fmla="*/ 2423 h 675"/>
                  <a:gd name="T10" fmla="*/ 2095 w 569"/>
                  <a:gd name="T11" fmla="*/ 2342 h 675"/>
                  <a:gd name="T12" fmla="*/ 2456 w 569"/>
                  <a:gd name="T13" fmla="*/ 2232 h 675"/>
                  <a:gd name="T14" fmla="*/ 3166 w 569"/>
                  <a:gd name="T15" fmla="*/ 1938 h 675"/>
                  <a:gd name="T16" fmla="*/ 3859 w 569"/>
                  <a:gd name="T17" fmla="*/ 1518 h 675"/>
                  <a:gd name="T18" fmla="*/ 4578 w 569"/>
                  <a:gd name="T19" fmla="*/ 1006 h 675"/>
                  <a:gd name="T20" fmla="*/ 4928 w 569"/>
                  <a:gd name="T21" fmla="*/ 754 h 675"/>
                  <a:gd name="T22" fmla="*/ 5281 w 569"/>
                  <a:gd name="T23" fmla="*/ 508 h 675"/>
                  <a:gd name="T24" fmla="*/ 5622 w 569"/>
                  <a:gd name="T25" fmla="*/ 299 h 675"/>
                  <a:gd name="T26" fmla="*/ 5974 w 569"/>
                  <a:gd name="T27" fmla="*/ 138 h 675"/>
                  <a:gd name="T28" fmla="*/ 6331 w 569"/>
                  <a:gd name="T29" fmla="*/ 39 h 675"/>
                  <a:gd name="T30" fmla="*/ 6681 w 569"/>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9" h="675">
                    <a:moveTo>
                      <a:pt x="0" y="674"/>
                    </a:moveTo>
                    <a:lnTo>
                      <a:pt x="59" y="667"/>
                    </a:lnTo>
                    <a:lnTo>
                      <a:pt x="89" y="659"/>
                    </a:lnTo>
                    <a:lnTo>
                      <a:pt x="120" y="648"/>
                    </a:lnTo>
                    <a:lnTo>
                      <a:pt x="150" y="633"/>
                    </a:lnTo>
                    <a:lnTo>
                      <a:pt x="178" y="612"/>
                    </a:lnTo>
                    <a:lnTo>
                      <a:pt x="209" y="583"/>
                    </a:lnTo>
                    <a:lnTo>
                      <a:pt x="269" y="506"/>
                    </a:lnTo>
                    <a:lnTo>
                      <a:pt x="328" y="396"/>
                    </a:lnTo>
                    <a:lnTo>
                      <a:pt x="389" y="263"/>
                    </a:lnTo>
                    <a:lnTo>
                      <a:pt x="419" y="197"/>
                    </a:lnTo>
                    <a:lnTo>
                      <a:pt x="449" y="133"/>
                    </a:lnTo>
                    <a:lnTo>
                      <a:pt x="478" y="78"/>
                    </a:lnTo>
                    <a:lnTo>
                      <a:pt x="508" y="36"/>
                    </a:lnTo>
                    <a:lnTo>
                      <a:pt x="538" y="10"/>
                    </a:lnTo>
                    <a:lnTo>
                      <a:pt x="568" y="0"/>
                    </a:lnTo>
                  </a:path>
                </a:pathLst>
              </a:custGeom>
              <a:noFill/>
              <a:ln w="57150" cap="rnd" cmpd="sng">
                <a:solidFill>
                  <a:srgbClr val="FFFF7F"/>
                </a:solidFill>
                <a:prstDash val="solid"/>
                <a:round/>
                <a:headEnd type="none" w="med" len="med"/>
                <a:tailEnd type="none" w="med" len="med"/>
              </a:ln>
              <a:effectLst>
                <a:outerShdw dist="28398" dir="6993903"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1235">
                                            <p:txEl>
                                              <p:pRg st="0" end="0"/>
                                            </p:txEl>
                                          </p:spTgt>
                                        </p:tgtEl>
                                        <p:attrNameLst>
                                          <p:attrName>style.visibility</p:attrName>
                                        </p:attrNameLst>
                                      </p:cBhvr>
                                      <p:to>
                                        <p:strVal val="visible"/>
                                      </p:to>
                                    </p:set>
                                    <p:animEffect transition="in" filter="wipe(left)">
                                      <p:cBhvr>
                                        <p:cTn id="7" dur="500"/>
                                        <p:tgtEl>
                                          <p:spTgt spid="521235">
                                            <p:txEl>
                                              <p:pRg st="0" end="0"/>
                                            </p:txEl>
                                          </p:spTgt>
                                        </p:tgtEl>
                                      </p:cBhvr>
                                    </p:animEffect>
                                  </p:childTnLst>
                                  <p:subTnLst>
                                    <p:animClr clrSpc="rgb" dir="cw">
                                      <p:cBhvr override="childStyle">
                                        <p:cTn dur="1" fill="hold" display="0" masterRel="nextClick" afterEffect="1"/>
                                        <p:tgtEl>
                                          <p:spTgt spid="52123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1235">
                                            <p:txEl>
                                              <p:pRg st="1" end="1"/>
                                            </p:txEl>
                                          </p:spTgt>
                                        </p:tgtEl>
                                        <p:attrNameLst>
                                          <p:attrName>style.visibility</p:attrName>
                                        </p:attrNameLst>
                                      </p:cBhvr>
                                      <p:to>
                                        <p:strVal val="visible"/>
                                      </p:to>
                                    </p:set>
                                    <p:animEffect transition="in" filter="wipe(left)">
                                      <p:cBhvr>
                                        <p:cTn id="12" dur="500"/>
                                        <p:tgtEl>
                                          <p:spTgt spid="521235">
                                            <p:txEl>
                                              <p:pRg st="1" end="1"/>
                                            </p:txEl>
                                          </p:spTgt>
                                        </p:tgtEl>
                                      </p:cBhvr>
                                    </p:animEffect>
                                  </p:childTnLst>
                                  <p:subTnLst>
                                    <p:animClr clrSpc="rgb" dir="cw">
                                      <p:cBhvr override="childStyle">
                                        <p:cTn dur="1" fill="hold" display="0" masterRel="nextClick" afterEffect="1"/>
                                        <p:tgtEl>
                                          <p:spTgt spid="52123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1235">
                                            <p:txEl>
                                              <p:pRg st="2" end="2"/>
                                            </p:txEl>
                                          </p:spTgt>
                                        </p:tgtEl>
                                        <p:attrNameLst>
                                          <p:attrName>style.visibility</p:attrName>
                                        </p:attrNameLst>
                                      </p:cBhvr>
                                      <p:to>
                                        <p:strVal val="visible"/>
                                      </p:to>
                                    </p:set>
                                    <p:animEffect transition="in" filter="wipe(left)">
                                      <p:cBhvr>
                                        <p:cTn id="17" dur="500"/>
                                        <p:tgtEl>
                                          <p:spTgt spid="521235">
                                            <p:txEl>
                                              <p:pRg st="2" end="2"/>
                                            </p:txEl>
                                          </p:spTgt>
                                        </p:tgtEl>
                                      </p:cBhvr>
                                    </p:animEffect>
                                  </p:childTnLst>
                                  <p:subTnLst>
                                    <p:animClr clrSpc="rgb" dir="cw">
                                      <p:cBhvr override="childStyle">
                                        <p:cTn dur="1" fill="hold" display="0" masterRel="nextClick" afterEffect="1"/>
                                        <p:tgtEl>
                                          <p:spTgt spid="52123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1235">
                                            <p:txEl>
                                              <p:pRg st="3" end="3"/>
                                            </p:txEl>
                                          </p:spTgt>
                                        </p:tgtEl>
                                        <p:attrNameLst>
                                          <p:attrName>style.visibility</p:attrName>
                                        </p:attrNameLst>
                                      </p:cBhvr>
                                      <p:to>
                                        <p:strVal val="visible"/>
                                      </p:to>
                                    </p:set>
                                    <p:animEffect transition="in" filter="wipe(left)">
                                      <p:cBhvr>
                                        <p:cTn id="22" dur="500"/>
                                        <p:tgtEl>
                                          <p:spTgt spid="521235">
                                            <p:txEl>
                                              <p:pRg st="3" end="3"/>
                                            </p:txEl>
                                          </p:spTgt>
                                        </p:tgtEl>
                                      </p:cBhvr>
                                    </p:animEffect>
                                  </p:childTnLst>
                                  <p:subTnLst>
                                    <p:animClr clrSpc="rgb" dir="cw">
                                      <p:cBhvr override="childStyle">
                                        <p:cTn dur="1" fill="hold" display="0" masterRel="nextClick" afterEffect="1"/>
                                        <p:tgtEl>
                                          <p:spTgt spid="521235">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nodeType="clickEffect">
                                  <p:stCondLst>
                                    <p:cond delay="0"/>
                                  </p:stCondLst>
                                  <p:childTnLst>
                                    <p:set>
                                      <p:cBhvr>
                                        <p:cTn id="26" dur="1" fill="hold">
                                          <p:stCondLst>
                                            <p:cond delay="0"/>
                                          </p:stCondLst>
                                        </p:cTn>
                                        <p:tgtEl>
                                          <p:spTgt spid="521264"/>
                                        </p:tgtEl>
                                        <p:attrNameLst>
                                          <p:attrName>style.visibility</p:attrName>
                                        </p:attrNameLst>
                                      </p:cBhvr>
                                      <p:to>
                                        <p:strVal val="visible"/>
                                      </p:to>
                                    </p:set>
                                    <p:animEffect transition="in" filter="barn(outVertical)">
                                      <p:cBhvr>
                                        <p:cTn id="27" dur="500"/>
                                        <p:tgtEl>
                                          <p:spTgt spid="521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3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8265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分类数据：异众比率</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a:xfrm>
            <a:off x="1981200" y="304800"/>
            <a:ext cx="6781800" cy="990600"/>
          </a:xfrm>
        </p:spPr>
        <p:txBody>
          <a:bodyPr/>
          <a:lstStyle/>
          <a:p>
            <a:pPr>
              <a:defRPr/>
            </a:pPr>
            <a:r>
              <a:rPr lang="zh-CN" altLang="en-US" sz="4000" smtClean="0">
                <a:solidFill>
                  <a:schemeClr val="tx1"/>
                </a:solidFill>
              </a:rPr>
              <a:t>异众比率</a:t>
            </a:r>
            <a:r>
              <a:rPr lang="zh-CN" altLang="en-US" sz="4000" smtClean="0"/>
              <a:t/>
            </a:r>
            <a:br>
              <a:rPr lang="zh-CN" altLang="en-US" sz="4000" smtClean="0"/>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variation ratio</a:t>
            </a:r>
            <a:r>
              <a:rPr lang="en-US" altLang="zh-CN" sz="3600" smtClean="0">
                <a:solidFill>
                  <a:schemeClr val="hlink"/>
                </a:solidFill>
                <a:latin typeface="Arial" panose="020B0604020202020204" pitchFamily="34" charset="0"/>
              </a:rPr>
              <a:t>)</a:t>
            </a:r>
          </a:p>
        </p:txBody>
      </p:sp>
      <p:sp>
        <p:nvSpPr>
          <p:cNvPr id="497667" name="Rectangle 3"/>
          <p:cNvSpPr>
            <a:spLocks noGrp="1" noChangeArrowheads="1"/>
          </p:cNvSpPr>
          <p:nvPr>
            <p:ph type="body" idx="1"/>
          </p:nvPr>
        </p:nvSpPr>
        <p:spPr>
          <a:xfrm>
            <a:off x="533400" y="1700213"/>
            <a:ext cx="7696200" cy="2033587"/>
          </a:xfrm>
        </p:spPr>
        <p:txBody>
          <a:bodyPr/>
          <a:lstStyle/>
          <a:p>
            <a:pPr>
              <a:defRPr/>
            </a:pPr>
            <a:r>
              <a:rPr lang="en-US" altLang="zh-CN" smtClean="0">
                <a:solidFill>
                  <a:schemeClr val="tx1"/>
                </a:solidFill>
              </a:rPr>
              <a:t>1.	</a:t>
            </a:r>
            <a:r>
              <a:rPr lang="zh-CN" altLang="en-US" smtClean="0">
                <a:solidFill>
                  <a:schemeClr val="tx1"/>
                </a:solidFill>
              </a:rPr>
              <a:t>对分类数据离散程度的测度</a:t>
            </a:r>
          </a:p>
          <a:p>
            <a:pPr>
              <a:spcBef>
                <a:spcPct val="33000"/>
              </a:spcBef>
              <a:defRPr/>
            </a:pPr>
            <a:r>
              <a:rPr lang="en-US" altLang="zh-CN" smtClean="0">
                <a:solidFill>
                  <a:schemeClr val="tx1"/>
                </a:solidFill>
              </a:rPr>
              <a:t>2.	</a:t>
            </a:r>
            <a:r>
              <a:rPr lang="zh-CN" altLang="en-US" smtClean="0">
                <a:solidFill>
                  <a:schemeClr val="tx1"/>
                </a:solidFill>
              </a:rPr>
              <a:t>非众数组的频数占总频数的比例</a:t>
            </a:r>
          </a:p>
          <a:p>
            <a:pPr>
              <a:spcBef>
                <a:spcPct val="33000"/>
              </a:spcBef>
              <a:defRPr/>
            </a:pPr>
            <a:r>
              <a:rPr lang="en-US" altLang="zh-CN" smtClean="0">
                <a:solidFill>
                  <a:schemeClr val="tx1"/>
                </a:solidFill>
              </a:rPr>
              <a:t>3.	</a:t>
            </a:r>
            <a:r>
              <a:rPr lang="zh-CN" altLang="en-US" smtClean="0">
                <a:solidFill>
                  <a:schemeClr val="tx1"/>
                </a:solidFill>
              </a:rPr>
              <a:t>计算公式为</a:t>
            </a:r>
          </a:p>
        </p:txBody>
      </p:sp>
      <p:sp>
        <p:nvSpPr>
          <p:cNvPr id="66564" name="Text Box 4"/>
          <p:cNvSpPr txBox="1">
            <a:spLocks noChangeArrowheads="1"/>
          </p:cNvSpPr>
          <p:nvPr/>
        </p:nvSpPr>
        <p:spPr bwMode="auto">
          <a:xfrm>
            <a:off x="2286000" y="3733800"/>
            <a:ext cx="1371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spcBef>
                <a:spcPct val="50000"/>
              </a:spcBef>
            </a:pPr>
            <a:endParaRPr lang="zh-CN" altLang="zh-CN" sz="6000">
              <a:solidFill>
                <a:schemeClr val="tx1"/>
              </a:solidFill>
            </a:endParaRPr>
          </a:p>
        </p:txBody>
      </p:sp>
      <p:sp>
        <p:nvSpPr>
          <p:cNvPr id="497670" name="Text Box 6"/>
          <p:cNvSpPr txBox="1">
            <a:spLocks noChangeArrowheads="1"/>
          </p:cNvSpPr>
          <p:nvPr/>
        </p:nvSpPr>
        <p:spPr bwMode="auto">
          <a:xfrm>
            <a:off x="457200" y="5334000"/>
            <a:ext cx="7772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a:effectLst>
                  <a:outerShdw blurRad="38100" dist="38100" dir="2700000" algn="tl">
                    <a:srgbClr val="000000"/>
                  </a:outerShdw>
                </a:effectLst>
              </a:rPr>
              <a:t> 4.   </a:t>
            </a:r>
            <a:r>
              <a:rPr lang="zh-CN" altLang="en-US" sz="3200">
                <a:effectLst>
                  <a:outerShdw blurRad="38100" dist="38100" dir="2700000" algn="tl">
                    <a:srgbClr val="000000"/>
                  </a:outerShdw>
                </a:effectLst>
              </a:rPr>
              <a:t>用于衡量众数的代表性</a:t>
            </a:r>
          </a:p>
        </p:txBody>
      </p:sp>
      <p:graphicFrame>
        <p:nvGraphicFramePr>
          <p:cNvPr id="497673" name="Object 9">
            <a:hlinkClick r:id="" action="ppaction://ole?verb=0"/>
          </p:cNvPr>
          <p:cNvGraphicFramePr>
            <a:graphicFrameLocks/>
          </p:cNvGraphicFramePr>
          <p:nvPr/>
        </p:nvGraphicFramePr>
        <p:xfrm>
          <a:off x="1741488" y="3810000"/>
          <a:ext cx="4991100" cy="1371600"/>
        </p:xfrm>
        <a:graphic>
          <a:graphicData uri="http://schemas.openxmlformats.org/presentationml/2006/ole">
            <mc:AlternateContent xmlns:mc="http://schemas.openxmlformats.org/markup-compatibility/2006">
              <mc:Choice xmlns:v="urn:schemas-microsoft-com:vml" Requires="v">
                <p:oleObj spid="_x0000_s66567" name="Equation" r:id="rId4" imgW="1668785" imgH="457074" progId="Equation.3">
                  <p:embed/>
                </p:oleObj>
              </mc:Choice>
              <mc:Fallback>
                <p:oleObj name="Equation" r:id="rId4" imgW="1668785" imgH="457074" progId="Equation.3">
                  <p:embed/>
                  <p:pic>
                    <p:nvPicPr>
                      <p:cNvPr id="0"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488" y="3810000"/>
                        <a:ext cx="4991100" cy="1371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7667">
                                            <p:txEl>
                                              <p:pRg st="0" end="0"/>
                                            </p:txEl>
                                          </p:spTgt>
                                        </p:tgtEl>
                                        <p:attrNameLst>
                                          <p:attrName>style.visibility</p:attrName>
                                        </p:attrNameLst>
                                      </p:cBhvr>
                                      <p:to>
                                        <p:strVal val="visible"/>
                                      </p:to>
                                    </p:set>
                                    <p:animEffect transition="in" filter="wipe(left)">
                                      <p:cBhvr>
                                        <p:cTn id="7" dur="500"/>
                                        <p:tgtEl>
                                          <p:spTgt spid="497667">
                                            <p:txEl>
                                              <p:pRg st="0" end="0"/>
                                            </p:txEl>
                                          </p:spTgt>
                                        </p:tgtEl>
                                      </p:cBhvr>
                                    </p:animEffect>
                                  </p:childTnLst>
                                  <p:subTnLst>
                                    <p:animClr clrSpc="rgb" dir="cw">
                                      <p:cBhvr override="childStyle">
                                        <p:cTn dur="1" fill="hold" display="0" masterRel="nextClick" afterEffect="1"/>
                                        <p:tgtEl>
                                          <p:spTgt spid="49766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7667">
                                            <p:txEl>
                                              <p:pRg st="1" end="1"/>
                                            </p:txEl>
                                          </p:spTgt>
                                        </p:tgtEl>
                                        <p:attrNameLst>
                                          <p:attrName>style.visibility</p:attrName>
                                        </p:attrNameLst>
                                      </p:cBhvr>
                                      <p:to>
                                        <p:strVal val="visible"/>
                                      </p:to>
                                    </p:set>
                                    <p:animEffect transition="in" filter="wipe(left)">
                                      <p:cBhvr>
                                        <p:cTn id="12" dur="500"/>
                                        <p:tgtEl>
                                          <p:spTgt spid="497667">
                                            <p:txEl>
                                              <p:pRg st="1" end="1"/>
                                            </p:txEl>
                                          </p:spTgt>
                                        </p:tgtEl>
                                      </p:cBhvr>
                                    </p:animEffect>
                                  </p:childTnLst>
                                  <p:subTnLst>
                                    <p:animClr clrSpc="rgb" dir="cw">
                                      <p:cBhvr override="childStyle">
                                        <p:cTn dur="1" fill="hold" display="0" masterRel="nextClick" afterEffect="1"/>
                                        <p:tgtEl>
                                          <p:spTgt spid="497667">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7667">
                                            <p:txEl>
                                              <p:pRg st="2" end="2"/>
                                            </p:txEl>
                                          </p:spTgt>
                                        </p:tgtEl>
                                        <p:attrNameLst>
                                          <p:attrName>style.visibility</p:attrName>
                                        </p:attrNameLst>
                                      </p:cBhvr>
                                      <p:to>
                                        <p:strVal val="visible"/>
                                      </p:to>
                                    </p:set>
                                    <p:animEffect transition="in" filter="wipe(left)">
                                      <p:cBhvr>
                                        <p:cTn id="17" dur="500"/>
                                        <p:tgtEl>
                                          <p:spTgt spid="497667">
                                            <p:txEl>
                                              <p:pRg st="2" end="2"/>
                                            </p:txEl>
                                          </p:spTgt>
                                        </p:tgtEl>
                                      </p:cBhvr>
                                    </p:animEffect>
                                  </p:childTnLst>
                                  <p:subTnLst>
                                    <p:animClr clrSpc="rgb" dir="cw">
                                      <p:cBhvr override="childStyle">
                                        <p:cTn dur="1" fill="hold" display="0" masterRel="nextClick" afterEffect="1"/>
                                        <p:tgtEl>
                                          <p:spTgt spid="497667">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97673"/>
                                        </p:tgtEl>
                                        <p:attrNameLst>
                                          <p:attrName>style.visibility</p:attrName>
                                        </p:attrNameLst>
                                      </p:cBhvr>
                                      <p:to>
                                        <p:strVal val="visible"/>
                                      </p:to>
                                    </p:set>
                                    <p:animEffect transition="in" filter="wipe(left)">
                                      <p:cBhvr>
                                        <p:cTn id="22" dur="500"/>
                                        <p:tgtEl>
                                          <p:spTgt spid="4976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7670">
                                            <p:txEl>
                                              <p:pRg st="0" end="0"/>
                                            </p:txEl>
                                          </p:spTgt>
                                        </p:tgtEl>
                                        <p:attrNameLst>
                                          <p:attrName>style.visibility</p:attrName>
                                        </p:attrNameLst>
                                      </p:cBhvr>
                                      <p:to>
                                        <p:strVal val="visible"/>
                                      </p:to>
                                    </p:set>
                                    <p:animEffect transition="in" filter="wipe(left)">
                                      <p:cBhvr>
                                        <p:cTn id="27" dur="500"/>
                                        <p:tgtEl>
                                          <p:spTgt spid="4976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7" grpId="0" build="p" autoUpdateAnimBg="0"/>
      <p:bldP spid="497670"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pPr>
              <a:defRPr/>
            </a:pPr>
            <a:r>
              <a:rPr lang="zh-CN" altLang="en-US" sz="4000" smtClean="0">
                <a:solidFill>
                  <a:schemeClr val="tx1"/>
                </a:solidFill>
              </a:rPr>
              <a:t>异众比率</a:t>
            </a:r>
            <a:r>
              <a:rPr lang="zh-CN" altLang="en-US" sz="4000" smtClean="0"/>
              <a:t/>
            </a:r>
            <a:br>
              <a:rPr lang="zh-CN" altLang="en-US" sz="4000" smtClean="0"/>
            </a:br>
            <a:r>
              <a:rPr lang="zh-CN" altLang="en-US" sz="4000"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pSp>
        <p:nvGrpSpPr>
          <p:cNvPr id="561261" name="Group 109"/>
          <p:cNvGrpSpPr>
            <a:grpSpLocks/>
          </p:cNvGrpSpPr>
          <p:nvPr/>
        </p:nvGrpSpPr>
        <p:grpSpPr bwMode="auto">
          <a:xfrm>
            <a:off x="5105400" y="1828800"/>
            <a:ext cx="3657600" cy="4416425"/>
            <a:chOff x="3216" y="1152"/>
            <a:chExt cx="2304" cy="2782"/>
          </a:xfrm>
        </p:grpSpPr>
        <p:sp>
          <p:nvSpPr>
            <p:cNvPr id="561180" name="Text Box 28"/>
            <p:cNvSpPr txBox="1">
              <a:spLocks noChangeArrowheads="1"/>
            </p:cNvSpPr>
            <p:nvPr/>
          </p:nvSpPr>
          <p:spPr bwMode="auto">
            <a:xfrm>
              <a:off x="3216" y="1152"/>
              <a:ext cx="2304" cy="278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p>
              <a:pPr algn="just">
                <a:spcBef>
                  <a:spcPct val="50000"/>
                </a:spcBef>
                <a:defRPr/>
              </a:pPr>
              <a:r>
                <a:rPr lang="zh-CN" altLang="en-US" sz="2000" b="1">
                  <a:solidFill>
                    <a:srgbClr val="FFFF9B"/>
                  </a:solidFill>
                  <a:effectLst>
                    <a:outerShdw blurRad="38100" dist="38100" dir="2700000" algn="tl">
                      <a:srgbClr val="000000"/>
                    </a:outerShdw>
                  </a:effectLst>
                  <a:latin typeface="Times New Roman" panose="02020603050405020304" pitchFamily="18" charset="0"/>
                </a:rPr>
                <a:t>解：</a:t>
              </a:r>
            </a:p>
            <a:p>
              <a:pPr algn="just">
                <a:spcBef>
                  <a:spcPct val="50000"/>
                </a:spcBef>
                <a:defRPr/>
              </a:pPr>
              <a:endParaRPr lang="zh-CN" altLang="en-US" sz="2000">
                <a:effectLst>
                  <a:outerShdw blurRad="38100" dist="38100" dir="2700000" algn="tl">
                    <a:srgbClr val="000000"/>
                  </a:outerShdw>
                </a:effectLst>
                <a:latin typeface="Times New Roman" panose="02020603050405020304" pitchFamily="18" charset="0"/>
              </a:endParaRPr>
            </a:p>
            <a:p>
              <a:pPr algn="just">
                <a:spcBef>
                  <a:spcPct val="50000"/>
                </a:spcBef>
                <a:defRPr/>
              </a:pPr>
              <a:endParaRPr lang="zh-CN" altLang="en-US" sz="2000">
                <a:effectLst>
                  <a:outerShdw blurRad="38100" dist="38100" dir="2700000" algn="tl">
                    <a:srgbClr val="000000"/>
                  </a:outerShdw>
                </a:effectLst>
                <a:latin typeface="Times New Roman" panose="02020603050405020304" pitchFamily="18" charset="0"/>
              </a:endParaRPr>
            </a:p>
            <a:p>
              <a:pPr algn="just">
                <a:spcBef>
                  <a:spcPct val="50000"/>
                </a:spcBef>
                <a:defRPr/>
              </a:pPr>
              <a:endParaRPr lang="zh-CN" altLang="en-US" sz="2000">
                <a:effectLst>
                  <a:outerShdw blurRad="38100" dist="38100" dir="2700000" algn="tl">
                    <a:srgbClr val="000000"/>
                  </a:outerShdw>
                </a:effectLst>
                <a:latin typeface="Times New Roman" panose="02020603050405020304" pitchFamily="18" charset="0"/>
              </a:endParaRPr>
            </a:p>
            <a:p>
              <a:pPr algn="just">
                <a:spcBef>
                  <a:spcPct val="50000"/>
                </a:spcBef>
                <a:defRPr/>
              </a:pPr>
              <a:endParaRPr lang="zh-CN" altLang="en-US" sz="2000">
                <a:effectLst>
                  <a:outerShdw blurRad="38100" dist="38100" dir="2700000" algn="tl">
                    <a:srgbClr val="000000"/>
                  </a:outerShdw>
                </a:effectLst>
                <a:latin typeface="Times New Roman" panose="02020603050405020304" pitchFamily="18" charset="0"/>
              </a:endParaRPr>
            </a:p>
            <a:p>
              <a:pPr algn="just">
                <a:spcBef>
                  <a:spcPct val="50000"/>
                </a:spcBef>
                <a:defRPr/>
              </a:pPr>
              <a:r>
                <a:rPr lang="zh-CN" altLang="en-US" sz="2000">
                  <a:effectLst>
                    <a:outerShdw blurRad="38100" dist="38100" dir="2700000" algn="tl">
                      <a:srgbClr val="000000"/>
                    </a:outerShdw>
                  </a:effectLst>
                  <a:latin typeface="Times New Roman" panose="02020603050405020304" pitchFamily="18" charset="0"/>
                </a:rPr>
                <a:t>     </a:t>
              </a:r>
              <a:r>
                <a:rPr lang="zh-CN" altLang="en-US" sz="2200">
                  <a:effectLst>
                    <a:outerShdw blurRad="38100" dist="38100" dir="2700000" algn="tl">
                      <a:srgbClr val="000000"/>
                    </a:outerShdw>
                  </a:effectLst>
                </a:rPr>
                <a:t>在所调查的</a:t>
              </a:r>
              <a:r>
                <a:rPr lang="en-US" altLang="zh-CN" sz="2200">
                  <a:effectLst>
                    <a:outerShdw blurRad="38100" dist="38100" dir="2700000" algn="tl">
                      <a:srgbClr val="000000"/>
                    </a:outerShdw>
                  </a:effectLst>
                </a:rPr>
                <a:t>50</a:t>
              </a:r>
              <a:r>
                <a:rPr lang="zh-CN" altLang="en-US" sz="2200">
                  <a:effectLst>
                    <a:outerShdw blurRad="38100" dist="38100" dir="2700000" algn="tl">
                      <a:srgbClr val="000000"/>
                    </a:outerShdw>
                  </a:effectLst>
                </a:rPr>
                <a:t>人当中，购买其他品牌饮料的人数占</a:t>
              </a:r>
              <a:r>
                <a:rPr lang="en-US" altLang="zh-CN" sz="2200">
                  <a:effectLst>
                    <a:outerShdw blurRad="38100" dist="38100" dir="2700000" algn="tl">
                      <a:srgbClr val="000000"/>
                    </a:outerShdw>
                  </a:effectLst>
                </a:rPr>
                <a:t>70%</a:t>
              </a:r>
              <a:r>
                <a:rPr lang="zh-CN" altLang="en-US" sz="2200">
                  <a:effectLst>
                    <a:outerShdw blurRad="38100" dist="38100" dir="2700000" algn="tl">
                      <a:srgbClr val="000000"/>
                    </a:outerShdw>
                  </a:effectLst>
                </a:rPr>
                <a:t>，异众比率比较大。因此，用“碳酸饮料”代表消费者购买饮料品牌的状况，其代表性不是很好</a:t>
              </a:r>
            </a:p>
          </p:txBody>
        </p:sp>
        <p:graphicFrame>
          <p:nvGraphicFramePr>
            <p:cNvPr id="68637" name="Object 69">
              <a:hlinkClick r:id="" action="ppaction://ole?verb=0"/>
            </p:cNvPr>
            <p:cNvGraphicFramePr>
              <a:graphicFrameLocks/>
            </p:cNvGraphicFramePr>
            <p:nvPr/>
          </p:nvGraphicFramePr>
          <p:xfrm>
            <a:off x="3676" y="1309"/>
            <a:ext cx="1355" cy="1268"/>
          </p:xfrm>
          <a:graphic>
            <a:graphicData uri="http://schemas.openxmlformats.org/presentationml/2006/ole">
              <mc:AlternateContent xmlns:mc="http://schemas.openxmlformats.org/markup-compatibility/2006">
                <mc:Choice xmlns:v="urn:schemas-microsoft-com:vml" Requires="v">
                  <p:oleObj spid="_x0000_s68638" name="Equation" r:id="rId4" imgW="952584" imgH="983096" progId="Equation.3">
                    <p:embed/>
                  </p:oleObj>
                </mc:Choice>
                <mc:Fallback>
                  <p:oleObj name="Equation" r:id="rId4" imgW="952584" imgH="983096" progId="Equation.3">
                    <p:embed/>
                    <p:pic>
                      <p:nvPicPr>
                        <p:cNvPr id="0" name="Object 6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6" y="1309"/>
                          <a:ext cx="1355" cy="126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graphicFrame>
        <p:nvGraphicFramePr>
          <p:cNvPr id="561262" name="Group 110"/>
          <p:cNvGraphicFramePr>
            <a:graphicFrameLocks noGrp="1"/>
          </p:cNvGraphicFramePr>
          <p:nvPr>
            <p:ph idx="1"/>
          </p:nvPr>
        </p:nvGraphicFramePr>
        <p:xfrm>
          <a:off x="533400" y="1905000"/>
          <a:ext cx="4254500" cy="4114800"/>
        </p:xfrm>
        <a:graphic>
          <a:graphicData uri="http://schemas.openxmlformats.org/drawingml/2006/table">
            <a:tbl>
              <a:tblPr/>
              <a:tblGrid>
                <a:gridCol w="1504950"/>
                <a:gridCol w="917575"/>
                <a:gridCol w="915988"/>
                <a:gridCol w="915987"/>
              </a:tblGrid>
              <a:tr h="542925">
                <a:tc gridSpan="4">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不同品牌饮料的频数分布</a:t>
                      </a: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763588">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饮料品牌</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频数</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比例</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百分比</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2328862">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果汁</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矿泉水</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绿茶</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其他</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碳酸饮料</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878"/>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15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0.12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0.20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0.22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0.16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0.30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79425">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合计</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50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a:t>
                      </a:r>
                      <a:endPar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100</a:t>
                      </a:r>
                      <a:endPar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61261"/>
                                        </p:tgtEl>
                                        <p:attrNameLst>
                                          <p:attrName>style.visibility</p:attrName>
                                        </p:attrNameLst>
                                      </p:cBhvr>
                                      <p:to>
                                        <p:strVal val="visible"/>
                                      </p:to>
                                    </p:set>
                                    <p:animEffect transition="in" filter="wipe(up)">
                                      <p:cBhvr>
                                        <p:cTn id="7" dur="500"/>
                                        <p:tgtEl>
                                          <p:spTgt spid="561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84706"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顺序数据：四分位差</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a:xfrm>
            <a:off x="1981200" y="304800"/>
            <a:ext cx="6781800" cy="990600"/>
          </a:xfrm>
        </p:spPr>
        <p:txBody>
          <a:bodyPr/>
          <a:lstStyle/>
          <a:p>
            <a:pPr>
              <a:defRPr/>
            </a:pPr>
            <a:r>
              <a:rPr lang="zh-CN" altLang="en-US" sz="4000" smtClean="0">
                <a:solidFill>
                  <a:schemeClr val="tx1"/>
                </a:solidFill>
              </a:rPr>
              <a:t>四分位差</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quartile deviation</a:t>
            </a:r>
            <a:r>
              <a:rPr lang="en-US" altLang="zh-CN" sz="3600" smtClean="0">
                <a:solidFill>
                  <a:schemeClr val="hlink"/>
                </a:solidFill>
                <a:latin typeface="Arial" panose="020B0604020202020204" pitchFamily="34" charset="0"/>
              </a:rPr>
              <a:t>)</a:t>
            </a:r>
          </a:p>
        </p:txBody>
      </p:sp>
      <p:sp>
        <p:nvSpPr>
          <p:cNvPr id="495619" name="Rectangle 3"/>
          <p:cNvSpPr>
            <a:spLocks noGrp="1" noChangeArrowheads="1"/>
          </p:cNvSpPr>
          <p:nvPr>
            <p:ph type="body" idx="1"/>
          </p:nvPr>
        </p:nvSpPr>
        <p:spPr>
          <a:xfrm>
            <a:off x="609600" y="1676400"/>
            <a:ext cx="7620000" cy="4495800"/>
          </a:xfrm>
        </p:spPr>
        <p:txBody>
          <a:bodyPr/>
          <a:lstStyle/>
          <a:p>
            <a:pPr marL="609600" indent="-609600">
              <a:spcBef>
                <a:spcPct val="33000"/>
              </a:spcBef>
              <a:buFontTx/>
              <a:buAutoNum type="arabicPeriod"/>
              <a:defRPr/>
            </a:pPr>
            <a:r>
              <a:rPr lang="zh-CN" altLang="en-US" smtClean="0">
                <a:solidFill>
                  <a:schemeClr val="tx1"/>
                </a:solidFill>
              </a:rPr>
              <a:t>对顺序数据离散程度的测度</a:t>
            </a:r>
          </a:p>
          <a:p>
            <a:pPr marL="609600" indent="-609600">
              <a:spcBef>
                <a:spcPct val="33000"/>
              </a:spcBef>
              <a:buFontTx/>
              <a:buAutoNum type="arabicPeriod"/>
              <a:defRPr/>
            </a:pPr>
            <a:r>
              <a:rPr lang="zh-CN" altLang="en-US" smtClean="0">
                <a:solidFill>
                  <a:schemeClr val="tx1"/>
                </a:solidFill>
              </a:rPr>
              <a:t>也称为内距或四分间距</a:t>
            </a:r>
          </a:p>
          <a:p>
            <a:pPr marL="609600" indent="-609600">
              <a:spcBef>
                <a:spcPct val="33000"/>
              </a:spcBef>
              <a:buFontTx/>
              <a:buAutoNum type="arabicPeriod"/>
              <a:defRPr/>
            </a:pPr>
            <a:r>
              <a:rPr lang="zh-CN" altLang="en-US" smtClean="0">
                <a:solidFill>
                  <a:schemeClr val="tx1"/>
                </a:solidFill>
              </a:rPr>
              <a:t>上四分位数与下四分位数之差</a:t>
            </a:r>
          </a:p>
          <a:p>
            <a:pPr marL="609600" indent="-609600">
              <a:spcBef>
                <a:spcPct val="33000"/>
              </a:spcBef>
              <a:defRPr/>
            </a:pPr>
            <a:r>
              <a:rPr lang="zh-CN" altLang="en-US" smtClean="0">
                <a:solidFill>
                  <a:schemeClr val="tx1"/>
                </a:solidFill>
              </a:rPr>
              <a:t>              </a:t>
            </a:r>
            <a:r>
              <a:rPr lang="en-US" altLang="zh-CN" b="1" i="1" smtClean="0">
                <a:solidFill>
                  <a:srgbClr val="FFFF7F"/>
                </a:solidFill>
                <a:latin typeface="Times New Roman" panose="02020603050405020304" pitchFamily="18" charset="0"/>
              </a:rPr>
              <a:t>Q</a:t>
            </a:r>
            <a:r>
              <a:rPr lang="en-US" altLang="zh-CN" b="1" baseline="-25000" smtClean="0">
                <a:solidFill>
                  <a:srgbClr val="FFFF7F"/>
                </a:solidFill>
                <a:latin typeface="Times New Roman" panose="02020603050405020304" pitchFamily="18" charset="0"/>
              </a:rPr>
              <a:t>d </a:t>
            </a:r>
            <a:r>
              <a:rPr lang="en-US" altLang="zh-CN" b="1" smtClean="0">
                <a:solidFill>
                  <a:srgbClr val="FFFF7F"/>
                </a:solidFill>
                <a:latin typeface="Times New Roman" panose="02020603050405020304" pitchFamily="18" charset="0"/>
              </a:rPr>
              <a:t>= </a:t>
            </a:r>
            <a:r>
              <a:rPr lang="en-US" altLang="zh-CN" b="1" i="1" smtClean="0">
                <a:solidFill>
                  <a:srgbClr val="FFFF7F"/>
                </a:solidFill>
                <a:latin typeface="Times New Roman" panose="02020603050405020304" pitchFamily="18" charset="0"/>
              </a:rPr>
              <a:t>Q</a:t>
            </a:r>
            <a:r>
              <a:rPr lang="en-US" altLang="zh-CN" b="1" baseline="-25000" smtClean="0">
                <a:solidFill>
                  <a:srgbClr val="FFFF7F"/>
                </a:solidFill>
                <a:latin typeface="Times New Roman" panose="02020603050405020304" pitchFamily="18" charset="0"/>
              </a:rPr>
              <a:t>U</a:t>
            </a:r>
            <a:r>
              <a:rPr lang="en-US" altLang="zh-CN" b="1" i="1" baseline="-25000" smtClean="0">
                <a:solidFill>
                  <a:srgbClr val="FFFF7F"/>
                </a:solidFill>
                <a:latin typeface="Times New Roman" panose="02020603050405020304" pitchFamily="18" charset="0"/>
              </a:rPr>
              <a:t> </a:t>
            </a:r>
            <a:r>
              <a:rPr lang="en-US" altLang="zh-CN" b="1" smtClean="0">
                <a:solidFill>
                  <a:srgbClr val="FFFF7F"/>
                </a:solidFill>
                <a:latin typeface="Times New Roman" panose="02020603050405020304" pitchFamily="18" charset="0"/>
              </a:rPr>
              <a:t>– </a:t>
            </a:r>
            <a:r>
              <a:rPr lang="en-US" altLang="zh-CN" b="1" i="1" smtClean="0">
                <a:solidFill>
                  <a:srgbClr val="FFFF7F"/>
                </a:solidFill>
                <a:latin typeface="Times New Roman" panose="02020603050405020304" pitchFamily="18" charset="0"/>
              </a:rPr>
              <a:t>Q</a:t>
            </a:r>
            <a:r>
              <a:rPr lang="en-US" altLang="zh-CN" b="1" baseline="-25000" smtClean="0">
                <a:solidFill>
                  <a:srgbClr val="FFFF7F"/>
                </a:solidFill>
                <a:latin typeface="Times New Roman" panose="02020603050405020304" pitchFamily="18" charset="0"/>
              </a:rPr>
              <a:t>L</a:t>
            </a:r>
            <a:endParaRPr lang="en-US" altLang="zh-CN" b="1" smtClean="0">
              <a:solidFill>
                <a:srgbClr val="FFFF7F"/>
              </a:solidFill>
              <a:latin typeface="Times New Roman" panose="02020603050405020304" pitchFamily="18" charset="0"/>
            </a:endParaRPr>
          </a:p>
          <a:p>
            <a:pPr marL="609600" indent="-609600">
              <a:spcBef>
                <a:spcPct val="33000"/>
              </a:spcBef>
              <a:buFontTx/>
              <a:buAutoNum type="arabicPeriod" startAt="4"/>
              <a:defRPr/>
            </a:pPr>
            <a:r>
              <a:rPr lang="zh-CN" altLang="en-US" smtClean="0">
                <a:solidFill>
                  <a:schemeClr val="tx1"/>
                </a:solidFill>
              </a:rPr>
              <a:t>反映了中间</a:t>
            </a:r>
            <a:r>
              <a:rPr lang="en-US" altLang="zh-CN" smtClean="0">
                <a:solidFill>
                  <a:schemeClr val="tx1"/>
                </a:solidFill>
              </a:rPr>
              <a:t>50%</a:t>
            </a:r>
            <a:r>
              <a:rPr lang="zh-CN" altLang="en-US" smtClean="0">
                <a:solidFill>
                  <a:schemeClr val="tx1"/>
                </a:solidFill>
              </a:rPr>
              <a:t>数据的离散程度</a:t>
            </a:r>
          </a:p>
          <a:p>
            <a:pPr marL="609600" indent="-609600">
              <a:spcBef>
                <a:spcPct val="33000"/>
              </a:spcBef>
              <a:buFontTx/>
              <a:buAutoNum type="arabicPeriod" startAt="4"/>
              <a:defRPr/>
            </a:pPr>
            <a:r>
              <a:rPr lang="zh-CN" altLang="en-US" smtClean="0">
                <a:solidFill>
                  <a:schemeClr val="tx1"/>
                </a:solidFill>
              </a:rPr>
              <a:t>不受极端值的影响</a:t>
            </a:r>
          </a:p>
          <a:p>
            <a:pPr marL="609600" indent="-609600">
              <a:spcBef>
                <a:spcPct val="33000"/>
              </a:spcBef>
              <a:buFontTx/>
              <a:buAutoNum type="arabicPeriod" startAt="4"/>
              <a:defRPr/>
            </a:pPr>
            <a:r>
              <a:rPr lang="zh-CN" altLang="en-US" smtClean="0">
                <a:solidFill>
                  <a:schemeClr val="tx1"/>
                </a:solidFill>
              </a:rPr>
              <a:t>用于衡量中位数的代表性</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5619">
                                            <p:txEl>
                                              <p:pRg st="0" end="0"/>
                                            </p:txEl>
                                          </p:spTgt>
                                        </p:tgtEl>
                                        <p:attrNameLst>
                                          <p:attrName>style.visibility</p:attrName>
                                        </p:attrNameLst>
                                      </p:cBhvr>
                                      <p:to>
                                        <p:strVal val="visible"/>
                                      </p:to>
                                    </p:set>
                                    <p:animEffect transition="in" filter="wipe(left)">
                                      <p:cBhvr>
                                        <p:cTn id="7" dur="500"/>
                                        <p:tgtEl>
                                          <p:spTgt spid="495619">
                                            <p:txEl>
                                              <p:pRg st="0" end="0"/>
                                            </p:txEl>
                                          </p:spTgt>
                                        </p:tgtEl>
                                      </p:cBhvr>
                                    </p:animEffect>
                                  </p:childTnLst>
                                  <p:subTnLst>
                                    <p:animClr clrSpc="rgb" dir="cw">
                                      <p:cBhvr override="childStyle">
                                        <p:cTn dur="1" fill="hold" display="0" masterRel="nextClick" afterEffect="1"/>
                                        <p:tgtEl>
                                          <p:spTgt spid="49561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5619">
                                            <p:txEl>
                                              <p:pRg st="1" end="1"/>
                                            </p:txEl>
                                          </p:spTgt>
                                        </p:tgtEl>
                                        <p:attrNameLst>
                                          <p:attrName>style.visibility</p:attrName>
                                        </p:attrNameLst>
                                      </p:cBhvr>
                                      <p:to>
                                        <p:strVal val="visible"/>
                                      </p:to>
                                    </p:set>
                                    <p:animEffect transition="in" filter="wipe(left)">
                                      <p:cBhvr>
                                        <p:cTn id="12" dur="500"/>
                                        <p:tgtEl>
                                          <p:spTgt spid="495619">
                                            <p:txEl>
                                              <p:pRg st="1" end="1"/>
                                            </p:txEl>
                                          </p:spTgt>
                                        </p:tgtEl>
                                      </p:cBhvr>
                                    </p:animEffect>
                                  </p:childTnLst>
                                  <p:subTnLst>
                                    <p:animClr clrSpc="rgb" dir="cw">
                                      <p:cBhvr override="childStyle">
                                        <p:cTn dur="1" fill="hold" display="0" masterRel="nextClick" afterEffect="1"/>
                                        <p:tgtEl>
                                          <p:spTgt spid="49561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5619">
                                            <p:txEl>
                                              <p:pRg st="2" end="2"/>
                                            </p:txEl>
                                          </p:spTgt>
                                        </p:tgtEl>
                                        <p:attrNameLst>
                                          <p:attrName>style.visibility</p:attrName>
                                        </p:attrNameLst>
                                      </p:cBhvr>
                                      <p:to>
                                        <p:strVal val="visible"/>
                                      </p:to>
                                    </p:set>
                                    <p:animEffect transition="in" filter="wipe(left)">
                                      <p:cBhvr>
                                        <p:cTn id="17" dur="500"/>
                                        <p:tgtEl>
                                          <p:spTgt spid="495619">
                                            <p:txEl>
                                              <p:pRg st="2" end="2"/>
                                            </p:txEl>
                                          </p:spTgt>
                                        </p:tgtEl>
                                      </p:cBhvr>
                                    </p:animEffect>
                                  </p:childTnLst>
                                  <p:subTnLst>
                                    <p:animClr clrSpc="rgb" dir="cw">
                                      <p:cBhvr override="childStyle">
                                        <p:cTn dur="1" fill="hold" display="0" masterRel="nextClick" afterEffect="1"/>
                                        <p:tgtEl>
                                          <p:spTgt spid="495619">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5619">
                                            <p:txEl>
                                              <p:pRg st="3" end="3"/>
                                            </p:txEl>
                                          </p:spTgt>
                                        </p:tgtEl>
                                        <p:attrNameLst>
                                          <p:attrName>style.visibility</p:attrName>
                                        </p:attrNameLst>
                                      </p:cBhvr>
                                      <p:to>
                                        <p:strVal val="visible"/>
                                      </p:to>
                                    </p:set>
                                    <p:animEffect transition="in" filter="wipe(left)">
                                      <p:cBhvr>
                                        <p:cTn id="22" dur="500"/>
                                        <p:tgtEl>
                                          <p:spTgt spid="495619">
                                            <p:txEl>
                                              <p:pRg st="3" end="3"/>
                                            </p:txEl>
                                          </p:spTgt>
                                        </p:tgtEl>
                                      </p:cBhvr>
                                    </p:animEffect>
                                  </p:childTnLst>
                                  <p:subTnLst>
                                    <p:animClr clrSpc="rgb" dir="cw">
                                      <p:cBhvr override="childStyle">
                                        <p:cTn dur="1" fill="hold" display="0" masterRel="nextClick" afterEffect="1"/>
                                        <p:tgtEl>
                                          <p:spTgt spid="495619">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5619">
                                            <p:txEl>
                                              <p:pRg st="4" end="4"/>
                                            </p:txEl>
                                          </p:spTgt>
                                        </p:tgtEl>
                                        <p:attrNameLst>
                                          <p:attrName>style.visibility</p:attrName>
                                        </p:attrNameLst>
                                      </p:cBhvr>
                                      <p:to>
                                        <p:strVal val="visible"/>
                                      </p:to>
                                    </p:set>
                                    <p:animEffect transition="in" filter="wipe(left)">
                                      <p:cBhvr>
                                        <p:cTn id="27" dur="500"/>
                                        <p:tgtEl>
                                          <p:spTgt spid="495619">
                                            <p:txEl>
                                              <p:pRg st="4" end="4"/>
                                            </p:txEl>
                                          </p:spTgt>
                                        </p:tgtEl>
                                      </p:cBhvr>
                                    </p:animEffect>
                                  </p:childTnLst>
                                  <p:subTnLst>
                                    <p:animClr clrSpc="rgb" dir="cw">
                                      <p:cBhvr override="childStyle">
                                        <p:cTn dur="1" fill="hold" display="0" masterRel="nextClick" afterEffect="1"/>
                                        <p:tgtEl>
                                          <p:spTgt spid="495619">
                                            <p:txEl>
                                              <p:pRg st="4" end="4"/>
                                            </p:txEl>
                                          </p:spTgt>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5619">
                                            <p:txEl>
                                              <p:pRg st="5" end="5"/>
                                            </p:txEl>
                                          </p:spTgt>
                                        </p:tgtEl>
                                        <p:attrNameLst>
                                          <p:attrName>style.visibility</p:attrName>
                                        </p:attrNameLst>
                                      </p:cBhvr>
                                      <p:to>
                                        <p:strVal val="visible"/>
                                      </p:to>
                                    </p:set>
                                    <p:animEffect transition="in" filter="wipe(left)">
                                      <p:cBhvr>
                                        <p:cTn id="32" dur="500"/>
                                        <p:tgtEl>
                                          <p:spTgt spid="495619">
                                            <p:txEl>
                                              <p:pRg st="5" end="5"/>
                                            </p:txEl>
                                          </p:spTgt>
                                        </p:tgtEl>
                                      </p:cBhvr>
                                    </p:animEffect>
                                  </p:childTnLst>
                                  <p:subTnLst>
                                    <p:animClr clrSpc="rgb" dir="cw">
                                      <p:cBhvr override="childStyle">
                                        <p:cTn dur="1" fill="hold" display="0" masterRel="nextClick" afterEffect="1"/>
                                        <p:tgtEl>
                                          <p:spTgt spid="495619">
                                            <p:txEl>
                                              <p:pRg st="5" end="5"/>
                                            </p:txEl>
                                          </p:spTgt>
                                        </p:tgtEl>
                                        <p:attrNameLst>
                                          <p:attrName>ppt_c</p:attrName>
                                        </p:attrNameLst>
                                      </p:cBhvr>
                                      <p:to>
                                        <a:schemeClr val="folHlink"/>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5619">
                                            <p:txEl>
                                              <p:pRg st="6" end="6"/>
                                            </p:txEl>
                                          </p:spTgt>
                                        </p:tgtEl>
                                        <p:attrNameLst>
                                          <p:attrName>style.visibility</p:attrName>
                                        </p:attrNameLst>
                                      </p:cBhvr>
                                      <p:to>
                                        <p:strVal val="visible"/>
                                      </p:to>
                                    </p:set>
                                    <p:animEffect transition="in" filter="wipe(left)">
                                      <p:cBhvr>
                                        <p:cTn id="37" dur="500"/>
                                        <p:tgtEl>
                                          <p:spTgt spid="495619">
                                            <p:txEl>
                                              <p:pRg st="6" end="6"/>
                                            </p:txEl>
                                          </p:spTgt>
                                        </p:tgtEl>
                                      </p:cBhvr>
                                    </p:animEffect>
                                  </p:childTnLst>
                                  <p:subTnLst>
                                    <p:animClr clrSpc="rgb" dir="cw">
                                      <p:cBhvr override="childStyle">
                                        <p:cTn dur="1" fill="hold" display="0" masterRel="nextClick" afterEffect="1"/>
                                        <p:tgtEl>
                                          <p:spTgt spid="495619">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四分位差</a:t>
            </a:r>
            <a:r>
              <a:rPr lang="zh-CN" altLang="en-US" sz="4000" smtClean="0"/>
              <a:t/>
            </a:r>
            <a:br>
              <a:rPr lang="zh-CN" altLang="en-US" sz="4000" smtClean="0"/>
            </a:br>
            <a:r>
              <a:rPr lang="zh-CN" altLang="en-US" sz="4000"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563204" name="Text Box 4"/>
          <p:cNvSpPr txBox="1">
            <a:spLocks noChangeArrowheads="1"/>
          </p:cNvSpPr>
          <p:nvPr/>
        </p:nvSpPr>
        <p:spPr bwMode="auto">
          <a:xfrm>
            <a:off x="5791200" y="1828800"/>
            <a:ext cx="3048000" cy="4303713"/>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2400" b="1">
                <a:solidFill>
                  <a:srgbClr val="FFFF9B"/>
                </a:solidFill>
                <a:effectLst>
                  <a:outerShdw blurRad="38100" dist="38100" dir="2700000" algn="tl">
                    <a:srgbClr val="000000"/>
                  </a:outerShdw>
                </a:effectLst>
                <a:latin typeface="Times New Roman" panose="02020603050405020304" pitchFamily="18" charset="0"/>
              </a:rPr>
              <a:t>解：</a:t>
            </a:r>
            <a:r>
              <a:rPr lang="zh-CN" altLang="en-US" sz="2400">
                <a:effectLst>
                  <a:outerShdw blurRad="38100" dist="38100" dir="2700000" algn="tl">
                    <a:srgbClr val="000000"/>
                  </a:outerShdw>
                </a:effectLst>
              </a:rPr>
              <a:t>设非常不满意为</a:t>
            </a:r>
            <a:r>
              <a:rPr lang="en-US" altLang="zh-CN" sz="2400">
                <a:effectLst>
                  <a:outerShdw blurRad="38100" dist="38100" dir="2700000" algn="tl">
                    <a:srgbClr val="000000"/>
                  </a:outerShdw>
                </a:effectLst>
              </a:rPr>
              <a:t>1,</a:t>
            </a:r>
            <a:r>
              <a:rPr lang="zh-CN" altLang="en-US" sz="2400">
                <a:effectLst>
                  <a:outerShdw blurRad="38100" dist="38100" dir="2700000" algn="tl">
                    <a:srgbClr val="000000"/>
                  </a:outerShdw>
                </a:effectLst>
              </a:rPr>
              <a:t>不满意为</a:t>
            </a:r>
            <a:r>
              <a:rPr lang="en-US" altLang="zh-CN" sz="2400">
                <a:effectLst>
                  <a:outerShdw blurRad="38100" dist="38100" dir="2700000" algn="tl">
                    <a:srgbClr val="000000"/>
                  </a:outerShdw>
                </a:effectLst>
              </a:rPr>
              <a:t>2, </a:t>
            </a:r>
            <a:r>
              <a:rPr lang="zh-CN" altLang="en-US" sz="2400">
                <a:effectLst>
                  <a:outerShdw blurRad="38100" dist="38100" dir="2700000" algn="tl">
                    <a:srgbClr val="000000"/>
                  </a:outerShdw>
                </a:effectLst>
              </a:rPr>
              <a:t>一般为</a:t>
            </a:r>
            <a:r>
              <a:rPr lang="en-US" altLang="zh-CN" sz="2400">
                <a:effectLst>
                  <a:outerShdw blurRad="38100" dist="38100" dir="2700000" algn="tl">
                    <a:srgbClr val="000000"/>
                  </a:outerShdw>
                </a:effectLst>
              </a:rPr>
              <a:t>3, </a:t>
            </a:r>
            <a:r>
              <a:rPr lang="zh-CN" altLang="en-US" sz="2400">
                <a:effectLst>
                  <a:outerShdw blurRad="38100" dist="38100" dir="2700000" algn="tl">
                    <a:srgbClr val="000000"/>
                  </a:outerShdw>
                </a:effectLst>
              </a:rPr>
              <a:t>满意为 </a:t>
            </a:r>
            <a:r>
              <a:rPr lang="en-US" altLang="zh-CN" sz="2400">
                <a:effectLst>
                  <a:outerShdw blurRad="38100" dist="38100" dir="2700000" algn="tl">
                    <a:srgbClr val="000000"/>
                  </a:outerShdw>
                </a:effectLst>
              </a:rPr>
              <a:t>4, </a:t>
            </a:r>
            <a:r>
              <a:rPr lang="zh-CN" altLang="en-US" sz="2400">
                <a:effectLst>
                  <a:outerShdw blurRad="38100" dist="38100" dir="2700000" algn="tl">
                    <a:srgbClr val="000000"/>
                  </a:outerShdw>
                </a:effectLst>
              </a:rPr>
              <a:t>非常满意为</a:t>
            </a:r>
            <a:r>
              <a:rPr lang="en-US" altLang="zh-CN" sz="2400">
                <a:effectLst>
                  <a:outerShdw blurRad="38100" dist="38100" dir="2700000" algn="tl">
                    <a:srgbClr val="000000"/>
                  </a:outerShdw>
                </a:effectLst>
              </a:rPr>
              <a:t>5</a:t>
            </a:r>
            <a:r>
              <a:rPr lang="en-US" altLang="zh-CN" sz="2400">
                <a:effectLst>
                  <a:outerShdw blurRad="38100" dist="38100" dir="2700000" algn="tl">
                    <a:srgbClr val="000000"/>
                  </a:outerShdw>
                </a:effectLst>
                <a:latin typeface="Times New Roman" panose="02020603050405020304" pitchFamily="18" charset="0"/>
              </a:rPr>
              <a:t> </a:t>
            </a:r>
            <a:r>
              <a:rPr lang="zh-CN" altLang="en-US" sz="2400">
                <a:effectLst>
                  <a:outerShdw blurRad="38100" dist="38100" dir="2700000" algn="tl">
                    <a:srgbClr val="000000"/>
                  </a:outerShdw>
                </a:effectLst>
                <a:latin typeface="Times New Roman" panose="02020603050405020304" pitchFamily="18" charset="0"/>
              </a:rPr>
              <a:t>。 已知</a:t>
            </a:r>
          </a:p>
          <a:p>
            <a:pPr algn="just">
              <a:spcBef>
                <a:spcPct val="50000"/>
              </a:spcBef>
              <a:defRPr/>
            </a:pPr>
            <a:r>
              <a:rPr lang="zh-CN" altLang="en-US" sz="2400">
                <a:effectLst>
                  <a:outerShdw blurRad="38100" dist="38100" dir="2700000" algn="tl">
                    <a:srgbClr val="000000"/>
                  </a:outerShdw>
                </a:effectLst>
                <a:latin typeface="Times New Roman" panose="02020603050405020304" pitchFamily="18" charset="0"/>
              </a:rPr>
              <a:t>     </a:t>
            </a:r>
            <a:r>
              <a:rPr lang="en-US" altLang="zh-CN" sz="2400" i="1">
                <a:solidFill>
                  <a:srgbClr val="FFFFB1"/>
                </a:solidFill>
                <a:effectLst>
                  <a:outerShdw blurRad="38100" dist="38100" dir="2700000" algn="tl">
                    <a:srgbClr val="000000"/>
                  </a:outerShdw>
                </a:effectLst>
                <a:latin typeface="Times New Roman" panose="02020603050405020304" pitchFamily="18" charset="0"/>
              </a:rPr>
              <a:t>Q</a:t>
            </a:r>
            <a:r>
              <a:rPr lang="en-US" altLang="zh-CN" sz="2400" baseline="-25000">
                <a:solidFill>
                  <a:srgbClr val="FFFFB1"/>
                </a:solidFill>
                <a:effectLst>
                  <a:outerShdw blurRad="38100" dist="38100" dir="2700000" algn="tl">
                    <a:srgbClr val="000000"/>
                  </a:outerShdw>
                </a:effectLst>
                <a:latin typeface="Times New Roman" panose="02020603050405020304" pitchFamily="18" charset="0"/>
              </a:rPr>
              <a:t>L</a:t>
            </a:r>
            <a:r>
              <a:rPr lang="en-US" altLang="zh-CN" sz="2400" i="1" baseline="-25000">
                <a:solidFill>
                  <a:srgbClr val="FFFFB1"/>
                </a:solidFill>
                <a:effectLst>
                  <a:outerShdw blurRad="38100" dist="38100" dir="2700000" algn="tl">
                    <a:srgbClr val="000000"/>
                  </a:outerShdw>
                </a:effectLst>
                <a:latin typeface="Times New Roman" panose="02020603050405020304" pitchFamily="18" charset="0"/>
              </a:rPr>
              <a:t> </a:t>
            </a:r>
            <a:r>
              <a:rPr lang="en-US" altLang="zh-CN" sz="2400">
                <a:solidFill>
                  <a:srgbClr val="FFFFB1"/>
                </a:solidFill>
                <a:effectLst>
                  <a:outerShdw blurRad="38100" dist="38100" dir="2700000" algn="tl">
                    <a:srgbClr val="000000"/>
                  </a:outerShdw>
                </a:effectLst>
                <a:cs typeface="Arial" panose="020B0604020202020204" pitchFamily="34" charset="0"/>
              </a:rPr>
              <a:t>= </a:t>
            </a:r>
            <a:r>
              <a:rPr lang="zh-CN" altLang="en-US" sz="2400">
                <a:solidFill>
                  <a:srgbClr val="FFFFB1"/>
                </a:solidFill>
                <a:effectLst>
                  <a:outerShdw blurRad="38100" dist="38100" dir="2700000" algn="tl">
                    <a:srgbClr val="000000"/>
                  </a:outerShdw>
                </a:effectLst>
              </a:rPr>
              <a:t>不满意 </a:t>
            </a:r>
            <a:r>
              <a:rPr lang="en-US" altLang="zh-CN" sz="2400">
                <a:solidFill>
                  <a:srgbClr val="FFFFB1"/>
                </a:solidFill>
                <a:effectLst>
                  <a:outerShdw blurRad="38100" dist="38100" dir="2700000" algn="tl">
                    <a:srgbClr val="000000"/>
                  </a:outerShdw>
                </a:effectLst>
                <a:cs typeface="Arial" panose="020B0604020202020204" pitchFamily="34" charset="0"/>
              </a:rPr>
              <a:t>= </a:t>
            </a:r>
            <a:r>
              <a:rPr lang="en-US" altLang="zh-CN" sz="2400">
                <a:solidFill>
                  <a:srgbClr val="FFFFB1"/>
                </a:solidFill>
                <a:effectLst>
                  <a:outerShdw blurRad="38100" dist="38100" dir="2700000" algn="tl">
                    <a:srgbClr val="000000"/>
                  </a:outerShdw>
                </a:effectLst>
              </a:rPr>
              <a:t>2</a:t>
            </a:r>
            <a:endParaRPr lang="en-US" altLang="zh-CN" sz="2400">
              <a:solidFill>
                <a:srgbClr val="FFFFB1"/>
              </a:solidFill>
              <a:effectLst>
                <a:outerShdw blurRad="38100" dist="38100" dir="2700000" algn="tl">
                  <a:srgbClr val="000000"/>
                </a:outerShdw>
              </a:effectLst>
              <a:latin typeface="Times New Roman" panose="02020603050405020304" pitchFamily="18" charset="0"/>
            </a:endParaRPr>
          </a:p>
          <a:p>
            <a:pPr algn="just">
              <a:spcBef>
                <a:spcPct val="50000"/>
              </a:spcBef>
              <a:defRPr/>
            </a:pPr>
            <a:r>
              <a:rPr lang="en-US" altLang="zh-CN" sz="2400">
                <a:solidFill>
                  <a:srgbClr val="FFFFB1"/>
                </a:solidFill>
                <a:effectLst>
                  <a:outerShdw blurRad="38100" dist="38100" dir="2700000" algn="tl">
                    <a:srgbClr val="000000"/>
                  </a:outerShdw>
                </a:effectLst>
                <a:latin typeface="Times New Roman" panose="02020603050405020304" pitchFamily="18" charset="0"/>
              </a:rPr>
              <a:t>     </a:t>
            </a:r>
            <a:r>
              <a:rPr lang="en-US" altLang="zh-CN" sz="2400" i="1">
                <a:solidFill>
                  <a:srgbClr val="FFFFB1"/>
                </a:solidFill>
                <a:effectLst>
                  <a:outerShdw blurRad="38100" dist="38100" dir="2700000" algn="tl">
                    <a:srgbClr val="000000"/>
                  </a:outerShdw>
                </a:effectLst>
                <a:latin typeface="Times New Roman" panose="02020603050405020304" pitchFamily="18" charset="0"/>
              </a:rPr>
              <a:t>Q</a:t>
            </a:r>
            <a:r>
              <a:rPr lang="en-US" altLang="zh-CN" sz="2400" baseline="-25000">
                <a:solidFill>
                  <a:srgbClr val="FFFFB1"/>
                </a:solidFill>
                <a:effectLst>
                  <a:outerShdw blurRad="38100" dist="38100" dir="2700000" algn="tl">
                    <a:srgbClr val="000000"/>
                  </a:outerShdw>
                </a:effectLst>
                <a:latin typeface="Times New Roman" panose="02020603050405020304" pitchFamily="18" charset="0"/>
              </a:rPr>
              <a:t>U </a:t>
            </a:r>
            <a:r>
              <a:rPr lang="en-US" altLang="zh-CN" sz="2400" i="1" baseline="-25000">
                <a:solidFill>
                  <a:srgbClr val="FFFFB1"/>
                </a:solidFill>
                <a:effectLst>
                  <a:outerShdw blurRad="38100" dist="38100" dir="2700000" algn="tl">
                    <a:srgbClr val="000000"/>
                  </a:outerShdw>
                </a:effectLst>
                <a:latin typeface="Times New Roman" panose="02020603050405020304" pitchFamily="18" charset="0"/>
              </a:rPr>
              <a:t> </a:t>
            </a:r>
            <a:r>
              <a:rPr lang="en-US" altLang="zh-CN" sz="2400">
                <a:solidFill>
                  <a:srgbClr val="FFFFB1"/>
                </a:solidFill>
                <a:effectLst>
                  <a:outerShdw blurRad="38100" dist="38100" dir="2700000" algn="tl">
                    <a:srgbClr val="000000"/>
                  </a:outerShdw>
                </a:effectLst>
                <a:cs typeface="Arial" panose="020B0604020202020204" pitchFamily="34" charset="0"/>
              </a:rPr>
              <a:t>= </a:t>
            </a:r>
            <a:r>
              <a:rPr lang="zh-CN" altLang="en-US" sz="2400">
                <a:solidFill>
                  <a:srgbClr val="FFFFB1"/>
                </a:solidFill>
                <a:effectLst>
                  <a:outerShdw blurRad="38100" dist="38100" dir="2700000" algn="tl">
                    <a:srgbClr val="000000"/>
                  </a:outerShdw>
                </a:effectLst>
              </a:rPr>
              <a:t>一般 </a:t>
            </a:r>
            <a:r>
              <a:rPr lang="en-US" altLang="zh-CN" sz="2400">
                <a:solidFill>
                  <a:srgbClr val="FFFFB1"/>
                </a:solidFill>
                <a:effectLst>
                  <a:outerShdw blurRad="38100" dist="38100" dir="2700000" algn="tl">
                    <a:srgbClr val="000000"/>
                  </a:outerShdw>
                </a:effectLst>
                <a:cs typeface="Arial" panose="020B0604020202020204" pitchFamily="34" charset="0"/>
              </a:rPr>
              <a:t>= </a:t>
            </a:r>
            <a:r>
              <a:rPr lang="en-US" altLang="zh-CN" sz="2400">
                <a:solidFill>
                  <a:srgbClr val="FFFFB1"/>
                </a:solidFill>
                <a:effectLst>
                  <a:outerShdw blurRad="38100" dist="38100" dir="2700000" algn="tl">
                    <a:srgbClr val="000000"/>
                  </a:outerShdw>
                </a:effectLst>
              </a:rPr>
              <a:t>3</a:t>
            </a:r>
          </a:p>
          <a:p>
            <a:pPr algn="just">
              <a:spcBef>
                <a:spcPct val="50000"/>
              </a:spcBef>
              <a:defRPr/>
            </a:pPr>
            <a:r>
              <a:rPr lang="zh-CN" altLang="en-US" sz="2400">
                <a:effectLst>
                  <a:outerShdw blurRad="38100" dist="38100" dir="2700000" algn="tl">
                    <a:srgbClr val="000000"/>
                  </a:outerShdw>
                </a:effectLst>
              </a:rPr>
              <a:t>四分位差为 </a:t>
            </a:r>
          </a:p>
          <a:p>
            <a:pPr algn="just">
              <a:spcBef>
                <a:spcPct val="50000"/>
              </a:spcBef>
              <a:defRPr/>
            </a:pPr>
            <a:r>
              <a:rPr lang="zh-CN" altLang="en-US" sz="2400">
                <a:effectLst>
                  <a:outerShdw blurRad="38100" dist="38100" dir="2700000" algn="tl">
                    <a:srgbClr val="000000"/>
                  </a:outerShdw>
                </a:effectLst>
                <a:latin typeface="Times New Roman" panose="02020603050405020304" pitchFamily="18" charset="0"/>
              </a:rPr>
              <a:t>        </a:t>
            </a:r>
            <a:r>
              <a:rPr lang="en-US" altLang="zh-CN" sz="2400" b="1" i="1">
                <a:solidFill>
                  <a:srgbClr val="FFFFB1"/>
                </a:solidFill>
                <a:effectLst>
                  <a:outerShdw blurRad="38100" dist="38100" dir="2700000" algn="tl">
                    <a:srgbClr val="000000"/>
                  </a:outerShdw>
                </a:effectLst>
                <a:latin typeface="Times New Roman" panose="02020603050405020304" pitchFamily="18" charset="0"/>
              </a:rPr>
              <a:t>Q</a:t>
            </a:r>
            <a:r>
              <a:rPr lang="en-US" altLang="zh-CN" sz="2400" b="1" baseline="-25000">
                <a:solidFill>
                  <a:srgbClr val="FFFFB1"/>
                </a:solidFill>
                <a:effectLst>
                  <a:outerShdw blurRad="38100" dist="38100" dir="2700000" algn="tl">
                    <a:srgbClr val="000000"/>
                  </a:outerShdw>
                </a:effectLst>
                <a:latin typeface="Times New Roman" panose="02020603050405020304" pitchFamily="18" charset="0"/>
              </a:rPr>
              <a:t>d</a:t>
            </a:r>
            <a:r>
              <a:rPr lang="en-US" altLang="zh-CN" sz="2400" i="1" baseline="-25000">
                <a:solidFill>
                  <a:srgbClr val="FFFFB1"/>
                </a:solidFill>
                <a:effectLst>
                  <a:outerShdw blurRad="38100" dist="38100" dir="2700000" algn="tl">
                    <a:srgbClr val="000000"/>
                  </a:outerShdw>
                </a:effectLst>
                <a:latin typeface="Times New Roman" panose="02020603050405020304" pitchFamily="18" charset="0"/>
              </a:rPr>
              <a:t> </a:t>
            </a:r>
            <a:r>
              <a:rPr lang="en-US" altLang="zh-CN" sz="2400">
                <a:solidFill>
                  <a:srgbClr val="FFFFB1"/>
                </a:solidFill>
                <a:effectLst>
                  <a:outerShdw blurRad="38100" dist="38100" dir="2700000" algn="tl">
                    <a:srgbClr val="000000"/>
                  </a:outerShdw>
                </a:effectLst>
                <a:cs typeface="Arial" panose="020B0604020202020204" pitchFamily="34" charset="0"/>
              </a:rPr>
              <a:t>= </a:t>
            </a:r>
            <a:r>
              <a:rPr lang="en-US" altLang="zh-CN" sz="2400" b="1" i="1">
                <a:solidFill>
                  <a:srgbClr val="FFFFB1"/>
                </a:solidFill>
                <a:effectLst>
                  <a:outerShdw blurRad="38100" dist="38100" dir="2700000" algn="tl">
                    <a:srgbClr val="000000"/>
                  </a:outerShdw>
                </a:effectLst>
                <a:latin typeface="Times New Roman" panose="02020603050405020304" pitchFamily="18" charset="0"/>
              </a:rPr>
              <a:t>Q</a:t>
            </a:r>
            <a:r>
              <a:rPr lang="en-US" altLang="zh-CN" sz="2400" b="1" baseline="-25000">
                <a:solidFill>
                  <a:srgbClr val="FFFFB1"/>
                </a:solidFill>
                <a:effectLst>
                  <a:outerShdw blurRad="38100" dist="38100" dir="2700000" algn="tl">
                    <a:srgbClr val="000000"/>
                  </a:outerShdw>
                </a:effectLst>
                <a:latin typeface="Times New Roman" panose="02020603050405020304" pitchFamily="18" charset="0"/>
              </a:rPr>
              <a:t>U</a:t>
            </a:r>
            <a:r>
              <a:rPr lang="en-US" altLang="zh-CN" sz="2400" b="1" i="1" baseline="-25000">
                <a:solidFill>
                  <a:srgbClr val="FFFFB1"/>
                </a:solidFill>
                <a:effectLst>
                  <a:outerShdw blurRad="38100" dist="38100" dir="2700000" algn="tl">
                    <a:srgbClr val="000000"/>
                  </a:outerShdw>
                </a:effectLst>
                <a:latin typeface="Times New Roman" panose="02020603050405020304" pitchFamily="18" charset="0"/>
              </a:rPr>
              <a:t> </a:t>
            </a:r>
            <a:r>
              <a:rPr lang="en-US" altLang="zh-CN" sz="2400" i="1" baseline="-25000">
                <a:solidFill>
                  <a:srgbClr val="FFFFB1"/>
                </a:solidFill>
                <a:effectLst>
                  <a:outerShdw blurRad="38100" dist="38100" dir="2700000" algn="tl">
                    <a:srgbClr val="000000"/>
                  </a:outerShdw>
                </a:effectLst>
                <a:latin typeface="Times New Roman" panose="02020603050405020304" pitchFamily="18" charset="0"/>
              </a:rPr>
              <a:t> </a:t>
            </a:r>
            <a:r>
              <a:rPr lang="en-US" altLang="zh-CN" sz="2400">
                <a:solidFill>
                  <a:srgbClr val="FFFFB1"/>
                </a:solidFill>
                <a:effectLst>
                  <a:outerShdw blurRad="38100" dist="38100" dir="2700000" algn="tl">
                    <a:srgbClr val="000000"/>
                  </a:outerShdw>
                </a:effectLst>
                <a:cs typeface="Arial" panose="020B0604020202020204" pitchFamily="34" charset="0"/>
              </a:rPr>
              <a:t>- </a:t>
            </a:r>
            <a:r>
              <a:rPr lang="en-US" altLang="zh-CN" sz="2400" b="1">
                <a:solidFill>
                  <a:srgbClr val="FFFFB1"/>
                </a:solidFill>
                <a:effectLst>
                  <a:outerShdw blurRad="38100" dist="38100" dir="2700000" algn="tl">
                    <a:srgbClr val="000000"/>
                  </a:outerShdw>
                </a:effectLst>
                <a:latin typeface="Times New Roman" panose="02020603050405020304" pitchFamily="18" charset="0"/>
              </a:rPr>
              <a:t> </a:t>
            </a:r>
            <a:r>
              <a:rPr lang="en-US" altLang="zh-CN" sz="2400" b="1" i="1">
                <a:solidFill>
                  <a:srgbClr val="FFFFB1"/>
                </a:solidFill>
                <a:effectLst>
                  <a:outerShdw blurRad="38100" dist="38100" dir="2700000" algn="tl">
                    <a:srgbClr val="000000"/>
                  </a:outerShdw>
                </a:effectLst>
                <a:latin typeface="Times New Roman" panose="02020603050405020304" pitchFamily="18" charset="0"/>
              </a:rPr>
              <a:t>Q</a:t>
            </a:r>
            <a:r>
              <a:rPr lang="en-US" altLang="zh-CN" sz="2400" b="1" baseline="-25000">
                <a:solidFill>
                  <a:srgbClr val="FFFFB1"/>
                </a:solidFill>
                <a:effectLst>
                  <a:outerShdw blurRad="38100" dist="38100" dir="2700000" algn="tl">
                    <a:srgbClr val="000000"/>
                  </a:outerShdw>
                </a:effectLst>
                <a:latin typeface="Times New Roman" panose="02020603050405020304" pitchFamily="18" charset="0"/>
              </a:rPr>
              <a:t>L</a:t>
            </a:r>
          </a:p>
          <a:p>
            <a:pPr algn="just">
              <a:spcBef>
                <a:spcPct val="50000"/>
              </a:spcBef>
              <a:defRPr/>
            </a:pPr>
            <a:r>
              <a:rPr lang="en-US" altLang="zh-CN" sz="2400" b="1" i="1" baseline="-25000">
                <a:solidFill>
                  <a:srgbClr val="FFFFB1"/>
                </a:solidFill>
                <a:effectLst>
                  <a:outerShdw blurRad="38100" dist="38100" dir="2700000" algn="tl">
                    <a:srgbClr val="000000"/>
                  </a:outerShdw>
                </a:effectLst>
                <a:latin typeface="Times New Roman" panose="02020603050405020304" pitchFamily="18" charset="0"/>
              </a:rPr>
              <a:t>                   </a:t>
            </a:r>
            <a:r>
              <a:rPr lang="en-US" altLang="zh-CN" sz="2400" i="1" baseline="-25000">
                <a:solidFill>
                  <a:srgbClr val="FFFFB1"/>
                </a:solidFill>
                <a:effectLst>
                  <a:outerShdw blurRad="38100" dist="38100" dir="2700000" algn="tl">
                    <a:srgbClr val="000000"/>
                  </a:outerShdw>
                </a:effectLst>
                <a:latin typeface="Times New Roman" panose="02020603050405020304" pitchFamily="18" charset="0"/>
              </a:rPr>
              <a:t> </a:t>
            </a:r>
            <a:r>
              <a:rPr lang="en-US" altLang="zh-CN" sz="2400">
                <a:solidFill>
                  <a:srgbClr val="FFFFB1"/>
                </a:solidFill>
                <a:effectLst>
                  <a:outerShdw blurRad="38100" dist="38100" dir="2700000" algn="tl">
                    <a:srgbClr val="000000"/>
                  </a:outerShdw>
                </a:effectLst>
                <a:cs typeface="Arial" panose="020B0604020202020204" pitchFamily="34" charset="0"/>
              </a:rPr>
              <a:t>= </a:t>
            </a:r>
            <a:r>
              <a:rPr lang="en-US" altLang="zh-CN" sz="2400" b="1">
                <a:solidFill>
                  <a:srgbClr val="FFFFB1"/>
                </a:solidFill>
                <a:effectLst>
                  <a:outerShdw blurRad="38100" dist="38100" dir="2700000" algn="tl">
                    <a:srgbClr val="000000"/>
                  </a:outerShdw>
                </a:effectLst>
              </a:rPr>
              <a:t>3 – 2 </a:t>
            </a:r>
            <a:r>
              <a:rPr lang="en-US" altLang="zh-CN" sz="2400" i="1" baseline="-25000">
                <a:solidFill>
                  <a:srgbClr val="FFFFB1"/>
                </a:solidFill>
                <a:effectLst>
                  <a:outerShdw blurRad="38100" dist="38100" dir="2700000" algn="tl">
                    <a:srgbClr val="000000"/>
                  </a:outerShdw>
                </a:effectLst>
              </a:rPr>
              <a:t> </a:t>
            </a:r>
            <a:r>
              <a:rPr lang="en-US" altLang="zh-CN" sz="2400">
                <a:solidFill>
                  <a:srgbClr val="FFFFB1"/>
                </a:solidFill>
                <a:effectLst>
                  <a:outerShdw blurRad="38100" dist="38100" dir="2700000" algn="tl">
                    <a:srgbClr val="000000"/>
                  </a:outerShdw>
                </a:effectLst>
                <a:cs typeface="Arial" panose="020B0604020202020204" pitchFamily="34" charset="0"/>
              </a:rPr>
              <a:t>= </a:t>
            </a:r>
            <a:r>
              <a:rPr lang="en-US" altLang="zh-CN" sz="2400" b="1">
                <a:solidFill>
                  <a:srgbClr val="FFFFB1"/>
                </a:solidFill>
                <a:effectLst>
                  <a:outerShdw blurRad="38100" dist="38100" dir="2700000" algn="tl">
                    <a:srgbClr val="000000"/>
                  </a:outerShdw>
                </a:effectLst>
              </a:rPr>
              <a:t>1</a:t>
            </a:r>
          </a:p>
        </p:txBody>
      </p:sp>
      <p:graphicFrame>
        <p:nvGraphicFramePr>
          <p:cNvPr id="563231" name="Group 31"/>
          <p:cNvGraphicFramePr>
            <a:graphicFrameLocks noGrp="1"/>
          </p:cNvGraphicFramePr>
          <p:nvPr/>
        </p:nvGraphicFramePr>
        <p:xfrm>
          <a:off x="457200" y="1752600"/>
          <a:ext cx="5181600" cy="4419600"/>
        </p:xfrm>
        <a:graphic>
          <a:graphicData uri="http://schemas.openxmlformats.org/drawingml/2006/table">
            <a:tbl>
              <a:tblPr/>
              <a:tblGrid>
                <a:gridCol w="1752600"/>
                <a:gridCol w="1550988"/>
                <a:gridCol w="1878012"/>
              </a:tblGrid>
              <a:tr h="463550">
                <a:tc gridSpan="3">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甲城市家庭对住房状况评价的频数分布</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r>
              <a:tr h="501650">
                <a:tc row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回答类别</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gridSpan="2">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甲城市</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r>
              <a:tr h="500063">
                <a:tc vMerge="1">
                  <a:txBody>
                    <a:bodyPr/>
                    <a:lstStyle/>
                    <a:p>
                      <a:endParaRPr lang="zh-CN" altLang="en-US"/>
                    </a:p>
                  </a:txBody>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户数  </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户</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累计频数</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r h="2354262">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rPr>
                        <a:t>非常不满意</a:t>
                      </a:r>
                      <a:endParaRPr kumimoji="1" lang="zh-CN" altLang="en-US"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不满意</a:t>
                      </a:r>
                      <a:endParaRPr kumimoji="1" lang="zh-CN" altLang="en-US" sz="22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一般</a:t>
                      </a:r>
                      <a:endParaRPr kumimoji="1" lang="zh-CN" altLang="en-US" sz="22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rPr>
                        <a:t>满意</a:t>
                      </a:r>
                      <a:endParaRPr kumimoji="1" lang="zh-CN" altLang="en-US"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rPr>
                        <a:t>非常满意</a:t>
                      </a:r>
                      <a:endParaRPr kumimoji="1" lang="zh-CN" altLang="en-US"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24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108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  93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45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30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24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132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rPr>
                        <a:t>225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300</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0BFFF9"/>
                    </a:solidFill>
                  </a:tcPr>
                </a:tc>
              </a:tr>
              <a:tr h="600075">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rPr>
                        <a:t>合计</a:t>
                      </a: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300</a:t>
                      </a:r>
                      <a:endPar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a:t>
                      </a:r>
                      <a:endParaRPr kumimoji="1" lang="en-US" altLang="zh-CN" sz="22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C747B2"/>
                      </a:solidFill>
                      <a:prstDash val="solid"/>
                      <a:round/>
                      <a:headEnd type="none" w="med" len="med"/>
                      <a:tailEnd type="none" w="med" len="med"/>
                    </a:lnL>
                    <a:lnR w="12700" cap="flat" cmpd="sng" algn="ctr">
                      <a:solidFill>
                        <a:srgbClr val="C747B2"/>
                      </a:solidFill>
                      <a:prstDash val="solid"/>
                      <a:round/>
                      <a:headEnd type="none" w="med" len="med"/>
                      <a:tailEnd type="none" w="med" len="med"/>
                    </a:lnR>
                    <a:lnT w="12700" cap="flat" cmpd="sng" algn="ctr">
                      <a:solidFill>
                        <a:srgbClr val="C747B2"/>
                      </a:solidFill>
                      <a:prstDash val="solid"/>
                      <a:round/>
                      <a:headEnd type="none" w="med" len="med"/>
                      <a:tailEnd type="none" w="med" len="med"/>
                    </a:lnT>
                    <a:lnB w="12700" cap="flat" cmpd="sng" algn="ctr">
                      <a:solidFill>
                        <a:srgbClr val="C747B2"/>
                      </a:solidFill>
                      <a:prstDash val="solid"/>
                      <a:round/>
                      <a:headEnd type="none" w="med" len="med"/>
                      <a:tailEnd type="none" w="med" len="med"/>
                    </a:lnB>
                    <a:lnTlToBr>
                      <a:noFill/>
                    </a:lnTlToBr>
                    <a:lnBlToTr>
                      <a:noFill/>
                    </a:lnBlToTr>
                    <a:solidFill>
                      <a:srgbClr val="FFFF9B"/>
                    </a:solidFill>
                  </a:tcPr>
                </a:tc>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63204"/>
                                        </p:tgtEl>
                                        <p:attrNameLst>
                                          <p:attrName>style.visibility</p:attrName>
                                        </p:attrNameLst>
                                      </p:cBhvr>
                                      <p:to>
                                        <p:strVal val="visible"/>
                                      </p:to>
                                    </p:set>
                                    <p:animEffect transition="in" filter="wipe(up)">
                                      <p:cBhvr>
                                        <p:cTn id="7" dur="500"/>
                                        <p:tgtEl>
                                          <p:spTgt spid="563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4"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86754" name="Rectangle 2"/>
          <p:cNvSpPr>
            <a:spLocks noGrp="1" noChangeArrowheads="1"/>
          </p:cNvSpPr>
          <p:nvPr>
            <p:ph type="ctrTitle"/>
          </p:nvPr>
        </p:nvSpPr>
        <p:spPr>
          <a:xfrm>
            <a:off x="533400" y="2286000"/>
            <a:ext cx="8153400" cy="1143000"/>
          </a:xfrm>
        </p:spPr>
        <p:txBody>
          <a:bodyPr anchor="ctr" anchorCtr="0"/>
          <a:lstStyle/>
          <a:p>
            <a:pPr>
              <a:defRPr/>
            </a:pPr>
            <a:r>
              <a:rPr lang="zh-CN" altLang="en-US" sz="4400" smtClean="0">
                <a:solidFill>
                  <a:schemeClr val="tx1"/>
                </a:solidFill>
              </a:rPr>
              <a:t>数值型数据：方差和标准差</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a:xfrm>
            <a:off x="1905000" y="228600"/>
            <a:ext cx="6781800" cy="1066800"/>
          </a:xfrm>
        </p:spPr>
        <p:txBody>
          <a:bodyPr/>
          <a:lstStyle/>
          <a:p>
            <a:pPr>
              <a:defRPr/>
            </a:pPr>
            <a:r>
              <a:rPr lang="zh-CN" altLang="en-US" sz="4000" smtClean="0">
                <a:solidFill>
                  <a:schemeClr val="tx1"/>
                </a:solidFill>
              </a:rPr>
              <a:t>极差</a:t>
            </a:r>
            <a:r>
              <a:rPr lang="zh-CN" altLang="en-US" sz="4000" smtClean="0"/>
              <a:t/>
            </a:r>
            <a:br>
              <a:rPr lang="zh-CN" altLang="en-US" sz="4000" smtClean="0"/>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range</a:t>
            </a:r>
            <a:r>
              <a:rPr lang="en-US" altLang="zh-CN" sz="3600" smtClean="0">
                <a:solidFill>
                  <a:schemeClr val="hlink"/>
                </a:solidFill>
                <a:latin typeface="Arial" panose="020B0604020202020204" pitchFamily="34" charset="0"/>
              </a:rPr>
              <a:t>)</a:t>
            </a:r>
          </a:p>
        </p:txBody>
      </p:sp>
      <p:sp>
        <p:nvSpPr>
          <p:cNvPr id="331779" name="Rectangle 3"/>
          <p:cNvSpPr>
            <a:spLocks noGrp="1" noChangeArrowheads="1"/>
          </p:cNvSpPr>
          <p:nvPr>
            <p:ph type="body" idx="1"/>
          </p:nvPr>
        </p:nvSpPr>
        <p:spPr>
          <a:xfrm>
            <a:off x="609600" y="1700213"/>
            <a:ext cx="8153400" cy="2185987"/>
          </a:xfrm>
        </p:spPr>
        <p:txBody>
          <a:bodyPr/>
          <a:lstStyle/>
          <a:p>
            <a:pPr marL="609600" indent="-609600">
              <a:lnSpc>
                <a:spcPct val="90000"/>
              </a:lnSpc>
              <a:buFontTx/>
              <a:buAutoNum type="arabicPeriod"/>
              <a:defRPr/>
            </a:pPr>
            <a:r>
              <a:rPr lang="zh-CN" altLang="en-US" smtClean="0">
                <a:solidFill>
                  <a:schemeClr val="tx1"/>
                </a:solidFill>
              </a:rPr>
              <a:t>一组数据的最大值与最小值之差</a:t>
            </a:r>
          </a:p>
          <a:p>
            <a:pPr marL="609600" indent="-609600">
              <a:lnSpc>
                <a:spcPct val="90000"/>
              </a:lnSpc>
              <a:buFontTx/>
              <a:buAutoNum type="arabicPeriod"/>
              <a:defRPr/>
            </a:pPr>
            <a:r>
              <a:rPr lang="zh-CN" altLang="en-US" smtClean="0">
                <a:solidFill>
                  <a:schemeClr val="tx1"/>
                </a:solidFill>
              </a:rPr>
              <a:t>离散程度的最简单测度值</a:t>
            </a:r>
          </a:p>
          <a:p>
            <a:pPr marL="609600" indent="-609600">
              <a:lnSpc>
                <a:spcPct val="90000"/>
              </a:lnSpc>
              <a:buFontTx/>
              <a:buAutoNum type="arabicPeriod"/>
              <a:defRPr/>
            </a:pPr>
            <a:r>
              <a:rPr lang="zh-CN" altLang="en-US" smtClean="0">
                <a:solidFill>
                  <a:schemeClr val="tx1"/>
                </a:solidFill>
              </a:rPr>
              <a:t>易受极端值影响</a:t>
            </a:r>
          </a:p>
          <a:p>
            <a:pPr marL="609600" indent="-609600">
              <a:lnSpc>
                <a:spcPct val="90000"/>
              </a:lnSpc>
              <a:buFontTx/>
              <a:buAutoNum type="arabicPeriod"/>
              <a:defRPr/>
            </a:pPr>
            <a:r>
              <a:rPr lang="zh-CN" altLang="en-US" smtClean="0">
                <a:solidFill>
                  <a:schemeClr val="tx1"/>
                </a:solidFill>
              </a:rPr>
              <a:t>未考虑数据的分布</a:t>
            </a:r>
          </a:p>
        </p:txBody>
      </p:sp>
      <p:sp>
        <p:nvSpPr>
          <p:cNvPr id="331831" name="Rectangle 55"/>
          <p:cNvSpPr>
            <a:spLocks noChangeArrowheads="1"/>
          </p:cNvSpPr>
          <p:nvPr/>
        </p:nvSpPr>
        <p:spPr bwMode="auto">
          <a:xfrm>
            <a:off x="1219200" y="4830763"/>
            <a:ext cx="7086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571500" indent="-571500">
              <a:defRPr kumimoji="1" sz="2400">
                <a:solidFill>
                  <a:schemeClr val="tx1"/>
                </a:solidFill>
                <a:latin typeface="Times New Roman" panose="02020603050405020304" pitchFamily="18" charset="0"/>
                <a:ea typeface="宋体" panose="02010600030101010101" pitchFamily="2" charset="-122"/>
              </a:defRPr>
            </a:lvl1pPr>
            <a:lvl2pPr marL="971550" indent="-285750">
              <a:defRPr kumimoji="1" sz="2400">
                <a:solidFill>
                  <a:schemeClr val="tx1"/>
                </a:solidFill>
                <a:latin typeface="Times New Roman" panose="02020603050405020304" pitchFamily="18" charset="0"/>
                <a:ea typeface="宋体" panose="02010600030101010101" pitchFamily="2" charset="-122"/>
              </a:defRPr>
            </a:lvl2pPr>
            <a:lvl3pPr marL="1314450" indent="-228600">
              <a:defRPr kumimoji="1" sz="2400">
                <a:solidFill>
                  <a:schemeClr val="tx1"/>
                </a:solidFill>
                <a:latin typeface="Times New Roman" panose="02020603050405020304" pitchFamily="18" charset="0"/>
                <a:ea typeface="宋体" panose="02010600030101010101" pitchFamily="2" charset="-122"/>
              </a:defRPr>
            </a:lvl3pPr>
            <a:lvl4pPr marL="165735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en-US" altLang="zh-CN" sz="3200" i="1" smtClean="0">
                <a:effectLst>
                  <a:outerShdw blurRad="38100" dist="38100" dir="2700000" algn="tl">
                    <a:srgbClr val="000000"/>
                  </a:outerShdw>
                </a:effectLst>
              </a:rPr>
              <a:t>             R</a:t>
            </a:r>
            <a:r>
              <a:rPr lang="en-US" altLang="zh-CN" sz="3200" i="1" smtClean="0">
                <a:effectLst>
                  <a:outerShdw blurRad="38100" dist="38100" dir="2700000" algn="tl">
                    <a:srgbClr val="000000"/>
                  </a:outerShdw>
                </a:effectLst>
                <a:latin typeface="Arial" panose="020B0604020202020204" pitchFamily="34" charset="0"/>
              </a:rPr>
              <a:t> </a:t>
            </a:r>
            <a:r>
              <a:rPr lang="en-US" altLang="zh-CN" sz="3200" smtClean="0">
                <a:effectLst>
                  <a:outerShdw blurRad="38100" dist="38100" dir="2700000" algn="tl">
                    <a:srgbClr val="000000"/>
                  </a:outerShdw>
                </a:effectLst>
                <a:latin typeface="Arial" panose="020B0604020202020204" pitchFamily="34" charset="0"/>
              </a:rPr>
              <a:t>= max(</a:t>
            </a:r>
            <a:r>
              <a:rPr lang="en-US" altLang="zh-CN" sz="3200" i="1" smtClean="0">
                <a:effectLst>
                  <a:outerShdw blurRad="38100" dist="38100" dir="2700000" algn="tl">
                    <a:srgbClr val="000000"/>
                  </a:outerShdw>
                </a:effectLst>
              </a:rPr>
              <a:t>x</a:t>
            </a:r>
            <a:r>
              <a:rPr lang="en-US" altLang="zh-CN" sz="3200" i="1" baseline="-25000" smtClean="0">
                <a:effectLst>
                  <a:outerShdw blurRad="38100" dist="38100" dir="2700000" algn="tl">
                    <a:srgbClr val="000000"/>
                  </a:outerShdw>
                </a:effectLst>
                <a:latin typeface="Arial" panose="020B0604020202020204" pitchFamily="34" charset="0"/>
              </a:rPr>
              <a:t>i</a:t>
            </a:r>
            <a:r>
              <a:rPr lang="en-US" altLang="zh-CN" sz="3200" smtClean="0">
                <a:effectLst>
                  <a:outerShdw blurRad="38100" dist="38100" dir="2700000" algn="tl">
                    <a:srgbClr val="000000"/>
                  </a:outerShdw>
                </a:effectLst>
                <a:latin typeface="Arial" panose="020B0604020202020204" pitchFamily="34" charset="0"/>
              </a:rPr>
              <a:t>) - min(</a:t>
            </a:r>
            <a:r>
              <a:rPr lang="en-US" altLang="zh-CN" sz="3200" i="1" smtClean="0">
                <a:effectLst>
                  <a:outerShdw blurRad="38100" dist="38100" dir="2700000" algn="tl">
                    <a:srgbClr val="000000"/>
                  </a:outerShdw>
                </a:effectLst>
              </a:rPr>
              <a:t>x</a:t>
            </a:r>
            <a:r>
              <a:rPr lang="en-US" altLang="zh-CN" sz="3200" i="1" baseline="-25000" smtClean="0">
                <a:effectLst>
                  <a:outerShdw blurRad="38100" dist="38100" dir="2700000" algn="tl">
                    <a:srgbClr val="000000"/>
                  </a:outerShdw>
                </a:effectLst>
                <a:latin typeface="Arial" panose="020B0604020202020204" pitchFamily="34" charset="0"/>
              </a:rPr>
              <a:t>i</a:t>
            </a:r>
            <a:r>
              <a:rPr lang="en-US" altLang="zh-CN" sz="3200" smtClean="0">
                <a:effectLst>
                  <a:outerShdw blurRad="38100" dist="38100" dir="2700000" algn="tl">
                    <a:srgbClr val="000000"/>
                  </a:outerShdw>
                </a:effectLst>
                <a:latin typeface="Arial" panose="020B0604020202020204" pitchFamily="34" charset="0"/>
              </a:rPr>
              <a:t>)</a:t>
            </a:r>
          </a:p>
        </p:txBody>
      </p:sp>
      <p:sp>
        <p:nvSpPr>
          <p:cNvPr id="331839" name="Text Box 63"/>
          <p:cNvSpPr txBox="1">
            <a:spLocks noChangeArrowheads="1"/>
          </p:cNvSpPr>
          <p:nvPr/>
        </p:nvSpPr>
        <p:spPr bwMode="auto">
          <a:xfrm>
            <a:off x="609600" y="4038600"/>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startAt="5"/>
              <a:defRPr/>
            </a:pPr>
            <a:r>
              <a:rPr lang="zh-CN" altLang="en-US" sz="2800" smtClean="0">
                <a:effectLst>
                  <a:outerShdw blurRad="38100" dist="38100" dir="2700000" algn="tl">
                    <a:srgbClr val="000000"/>
                  </a:outerShdw>
                </a:effectLst>
                <a:latin typeface="Arial" panose="020B0604020202020204" pitchFamily="34" charset="0"/>
              </a:rPr>
              <a:t>计算公式为</a:t>
            </a:r>
            <a:endParaRPr lang="zh-CN" altLang="en-US" sz="6000" baseline="30000" smtClean="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1779">
                                            <p:txEl>
                                              <p:pRg st="0" end="0"/>
                                            </p:txEl>
                                          </p:spTgt>
                                        </p:tgtEl>
                                        <p:attrNameLst>
                                          <p:attrName>style.visibility</p:attrName>
                                        </p:attrNameLst>
                                      </p:cBhvr>
                                      <p:to>
                                        <p:strVal val="visible"/>
                                      </p:to>
                                    </p:set>
                                    <p:animEffect transition="in" filter="wipe(left)">
                                      <p:cBhvr>
                                        <p:cTn id="7" dur="500"/>
                                        <p:tgtEl>
                                          <p:spTgt spid="331779">
                                            <p:txEl>
                                              <p:pRg st="0" end="0"/>
                                            </p:txEl>
                                          </p:spTgt>
                                        </p:tgtEl>
                                      </p:cBhvr>
                                    </p:animEffect>
                                  </p:childTnLst>
                                  <p:subTnLst>
                                    <p:animClr clrSpc="rgb" dir="cw">
                                      <p:cBhvr override="childStyle">
                                        <p:cTn dur="1" fill="hold" display="0" masterRel="nextClick" afterEffect="1"/>
                                        <p:tgtEl>
                                          <p:spTgt spid="33177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1779">
                                            <p:txEl>
                                              <p:pRg st="1" end="1"/>
                                            </p:txEl>
                                          </p:spTgt>
                                        </p:tgtEl>
                                        <p:attrNameLst>
                                          <p:attrName>style.visibility</p:attrName>
                                        </p:attrNameLst>
                                      </p:cBhvr>
                                      <p:to>
                                        <p:strVal val="visible"/>
                                      </p:to>
                                    </p:set>
                                    <p:animEffect transition="in" filter="wipe(left)">
                                      <p:cBhvr>
                                        <p:cTn id="12" dur="500"/>
                                        <p:tgtEl>
                                          <p:spTgt spid="331779">
                                            <p:txEl>
                                              <p:pRg st="1" end="1"/>
                                            </p:txEl>
                                          </p:spTgt>
                                        </p:tgtEl>
                                      </p:cBhvr>
                                    </p:animEffect>
                                  </p:childTnLst>
                                  <p:subTnLst>
                                    <p:animClr clrSpc="rgb" dir="cw">
                                      <p:cBhvr override="childStyle">
                                        <p:cTn dur="1" fill="hold" display="0" masterRel="nextClick" afterEffect="1"/>
                                        <p:tgtEl>
                                          <p:spTgt spid="33177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1779">
                                            <p:txEl>
                                              <p:pRg st="2" end="2"/>
                                            </p:txEl>
                                          </p:spTgt>
                                        </p:tgtEl>
                                        <p:attrNameLst>
                                          <p:attrName>style.visibility</p:attrName>
                                        </p:attrNameLst>
                                      </p:cBhvr>
                                      <p:to>
                                        <p:strVal val="visible"/>
                                      </p:to>
                                    </p:set>
                                    <p:animEffect transition="in" filter="wipe(left)">
                                      <p:cBhvr>
                                        <p:cTn id="17" dur="500"/>
                                        <p:tgtEl>
                                          <p:spTgt spid="331779">
                                            <p:txEl>
                                              <p:pRg st="2" end="2"/>
                                            </p:txEl>
                                          </p:spTgt>
                                        </p:tgtEl>
                                      </p:cBhvr>
                                    </p:animEffect>
                                  </p:childTnLst>
                                  <p:subTnLst>
                                    <p:animClr clrSpc="rgb" dir="cw">
                                      <p:cBhvr override="childStyle">
                                        <p:cTn dur="1" fill="hold" display="0" masterRel="nextClick" afterEffect="1"/>
                                        <p:tgtEl>
                                          <p:spTgt spid="331779">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1779">
                                            <p:txEl>
                                              <p:pRg st="3" end="3"/>
                                            </p:txEl>
                                          </p:spTgt>
                                        </p:tgtEl>
                                        <p:attrNameLst>
                                          <p:attrName>style.visibility</p:attrName>
                                        </p:attrNameLst>
                                      </p:cBhvr>
                                      <p:to>
                                        <p:strVal val="visible"/>
                                      </p:to>
                                    </p:set>
                                    <p:animEffect transition="in" filter="wipe(left)">
                                      <p:cBhvr>
                                        <p:cTn id="22" dur="500"/>
                                        <p:tgtEl>
                                          <p:spTgt spid="331779">
                                            <p:txEl>
                                              <p:pRg st="3" end="3"/>
                                            </p:txEl>
                                          </p:spTgt>
                                        </p:tgtEl>
                                      </p:cBhvr>
                                    </p:animEffect>
                                  </p:childTnLst>
                                  <p:subTnLst>
                                    <p:animClr clrSpc="rgb" dir="cw">
                                      <p:cBhvr override="childStyle">
                                        <p:cTn dur="1" fill="hold" display="0" masterRel="nextClick" afterEffect="1"/>
                                        <p:tgtEl>
                                          <p:spTgt spid="331779">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1839">
                                            <p:txEl>
                                              <p:pRg st="0" end="0"/>
                                            </p:txEl>
                                          </p:spTgt>
                                        </p:tgtEl>
                                        <p:attrNameLst>
                                          <p:attrName>style.visibility</p:attrName>
                                        </p:attrNameLst>
                                      </p:cBhvr>
                                      <p:to>
                                        <p:strVal val="visible"/>
                                      </p:to>
                                    </p:set>
                                    <p:animEffect transition="in" filter="wipe(left)">
                                      <p:cBhvr>
                                        <p:cTn id="27" dur="500"/>
                                        <p:tgtEl>
                                          <p:spTgt spid="33183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1831">
                                            <p:txEl>
                                              <p:pRg st="0" end="0"/>
                                            </p:txEl>
                                          </p:spTgt>
                                        </p:tgtEl>
                                        <p:attrNameLst>
                                          <p:attrName>style.visibility</p:attrName>
                                        </p:attrNameLst>
                                      </p:cBhvr>
                                      <p:to>
                                        <p:strVal val="visible"/>
                                      </p:to>
                                    </p:set>
                                    <p:animEffect transition="in" filter="wipe(left)">
                                      <p:cBhvr>
                                        <p:cTn id="32" dur="500"/>
                                        <p:tgtEl>
                                          <p:spTgt spid="3318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build="p" autoUpdateAnimBg="0"/>
      <p:bldP spid="331831" grpId="0" build="p" autoUpdateAnimBg="0"/>
      <p:bldP spid="331839"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4068" name="Rectangle 4"/>
          <p:cNvSpPr>
            <a:spLocks noChangeArrowheads="1"/>
          </p:cNvSpPr>
          <p:nvPr/>
        </p:nvSpPr>
        <p:spPr bwMode="auto">
          <a:xfrm>
            <a:off x="1905000" y="3048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smtClean="0">
                <a:solidFill>
                  <a:schemeClr val="tx1"/>
                </a:solidFill>
                <a:latin typeface="Arial" panose="020B0604020202020204" pitchFamily="34" charset="0"/>
              </a:rPr>
              <a:t>4.1  </a:t>
            </a:r>
            <a:r>
              <a:rPr lang="zh-CN" altLang="en-US" sz="4000" smtClean="0">
                <a:solidFill>
                  <a:schemeClr val="tx1"/>
                </a:solidFill>
                <a:latin typeface="Arial" panose="020B0604020202020204" pitchFamily="34" charset="0"/>
              </a:rPr>
              <a:t>集中趋势的度量</a:t>
            </a:r>
            <a:endParaRPr lang="zh-CN" altLang="en-US" smtClean="0">
              <a:solidFill>
                <a:schemeClr val="tx1"/>
              </a:solidFill>
              <a:latin typeface="Arial" panose="020B0604020202020204" pitchFamily="34" charset="0"/>
            </a:endParaRPr>
          </a:p>
        </p:txBody>
      </p:sp>
      <p:sp>
        <p:nvSpPr>
          <p:cNvPr id="344069" name="Rectangle 5"/>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solidFill>
                  <a:schemeClr val="tx1"/>
                </a:solidFill>
              </a:rPr>
              <a:t>4.1.1  </a:t>
            </a:r>
            <a:r>
              <a:rPr lang="zh-CN" altLang="en-US" sz="3200" b="1" smtClean="0">
                <a:solidFill>
                  <a:schemeClr val="tx1"/>
                </a:solidFill>
              </a:rPr>
              <a:t>分类数据：众数</a:t>
            </a:r>
          </a:p>
          <a:p>
            <a:pPr algn="l">
              <a:spcBef>
                <a:spcPct val="24000"/>
              </a:spcBef>
              <a:defRPr/>
            </a:pPr>
            <a:r>
              <a:rPr lang="en-US" altLang="zh-CN" sz="3200" b="1" smtClean="0">
                <a:solidFill>
                  <a:schemeClr val="tx1"/>
                </a:solidFill>
              </a:rPr>
              <a:t>4.1.2  </a:t>
            </a:r>
            <a:r>
              <a:rPr lang="zh-CN" altLang="en-US" sz="3200" b="1" smtClean="0">
                <a:solidFill>
                  <a:schemeClr val="tx1"/>
                </a:solidFill>
              </a:rPr>
              <a:t>顺序数据：中位数和分位数</a:t>
            </a:r>
          </a:p>
          <a:p>
            <a:pPr algn="l">
              <a:spcBef>
                <a:spcPct val="24000"/>
              </a:spcBef>
              <a:defRPr/>
            </a:pPr>
            <a:r>
              <a:rPr lang="en-US" altLang="zh-CN" sz="3200" b="1" smtClean="0">
                <a:solidFill>
                  <a:schemeClr val="tx1"/>
                </a:solidFill>
              </a:rPr>
              <a:t>4.1.3  </a:t>
            </a:r>
            <a:r>
              <a:rPr lang="zh-CN" altLang="en-US" sz="3200" b="1" smtClean="0">
                <a:solidFill>
                  <a:schemeClr val="tx1"/>
                </a:solidFill>
              </a:rPr>
              <a:t>数值型数据：平均数</a:t>
            </a:r>
          </a:p>
          <a:p>
            <a:pPr algn="l">
              <a:spcBef>
                <a:spcPct val="24000"/>
              </a:spcBef>
              <a:defRPr/>
            </a:pPr>
            <a:r>
              <a:rPr lang="en-US" altLang="zh-CN" sz="3200" b="1" smtClean="0">
                <a:solidFill>
                  <a:schemeClr val="tx1"/>
                </a:solidFill>
              </a:rPr>
              <a:t>4.1.4  </a:t>
            </a:r>
            <a:r>
              <a:rPr lang="zh-CN" altLang="en-US" sz="3200" b="1" smtClean="0">
                <a:solidFill>
                  <a:schemeClr val="tx1"/>
                </a:solidFill>
              </a:rPr>
              <a:t>众数、中位数和平均数的比较</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平均差</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mean deviation</a:t>
            </a:r>
            <a:r>
              <a:rPr lang="en-US" altLang="zh-CN" sz="3600" smtClean="0">
                <a:solidFill>
                  <a:schemeClr val="hlink"/>
                </a:solidFill>
                <a:latin typeface="Arial" panose="020B0604020202020204" pitchFamily="34" charset="0"/>
              </a:rPr>
              <a:t>)</a:t>
            </a:r>
          </a:p>
        </p:txBody>
      </p:sp>
      <p:sp>
        <p:nvSpPr>
          <p:cNvPr id="499715" name="Rectangle 3"/>
          <p:cNvSpPr>
            <a:spLocks noGrp="1" noChangeArrowheads="1"/>
          </p:cNvSpPr>
          <p:nvPr>
            <p:ph type="body" idx="1"/>
          </p:nvPr>
        </p:nvSpPr>
        <p:spPr>
          <a:xfrm>
            <a:off x="609600" y="1700213"/>
            <a:ext cx="8153400" cy="1804987"/>
          </a:xfrm>
        </p:spPr>
        <p:txBody>
          <a:bodyPr/>
          <a:lstStyle/>
          <a:p>
            <a:pPr marL="609600" indent="-609600">
              <a:buFontTx/>
              <a:buAutoNum type="arabicPeriod"/>
              <a:defRPr/>
            </a:pPr>
            <a:r>
              <a:rPr lang="zh-CN" altLang="en-US" sz="2800" smtClean="0">
                <a:solidFill>
                  <a:schemeClr val="tx1"/>
                </a:solidFill>
              </a:rPr>
              <a:t>各变量值与其平均数离差绝对值的平均数</a:t>
            </a:r>
          </a:p>
          <a:p>
            <a:pPr marL="609600" indent="-609600">
              <a:buFontTx/>
              <a:buAutoNum type="arabicPeriod"/>
              <a:defRPr/>
            </a:pPr>
            <a:r>
              <a:rPr lang="zh-CN" altLang="en-US" sz="2800" smtClean="0">
                <a:solidFill>
                  <a:schemeClr val="tx1"/>
                </a:solidFill>
              </a:rPr>
              <a:t>能全面反映一组数据的离散程度</a:t>
            </a:r>
          </a:p>
          <a:p>
            <a:pPr marL="609600" indent="-609600">
              <a:buFontTx/>
              <a:buAutoNum type="arabicPeriod"/>
              <a:defRPr/>
            </a:pPr>
            <a:r>
              <a:rPr lang="zh-CN" altLang="en-US" sz="2800" smtClean="0">
                <a:solidFill>
                  <a:schemeClr val="tx1"/>
                </a:solidFill>
              </a:rPr>
              <a:t>数学性质较差，实际中应用较少</a:t>
            </a:r>
          </a:p>
        </p:txBody>
      </p:sp>
      <p:sp>
        <p:nvSpPr>
          <p:cNvPr id="499763" name="Text Box 51"/>
          <p:cNvSpPr txBox="1">
            <a:spLocks noChangeArrowheads="1"/>
          </p:cNvSpPr>
          <p:nvPr/>
        </p:nvSpPr>
        <p:spPr bwMode="auto">
          <a:xfrm>
            <a:off x="609600" y="3357563"/>
            <a:ext cx="3124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startAt="4"/>
              <a:defRPr/>
            </a:pPr>
            <a:r>
              <a:rPr lang="zh-CN" altLang="en-US" sz="2800" smtClean="0">
                <a:effectLst>
                  <a:outerShdw blurRad="38100" dist="38100" dir="2700000" algn="tl">
                    <a:srgbClr val="000000"/>
                  </a:outerShdw>
                </a:effectLst>
                <a:latin typeface="Arial" panose="020B0604020202020204" pitchFamily="34" charset="0"/>
              </a:rPr>
              <a:t>计算公式为</a:t>
            </a:r>
          </a:p>
        </p:txBody>
      </p:sp>
      <p:sp>
        <p:nvSpPr>
          <p:cNvPr id="499764" name="Rectangle 52"/>
          <p:cNvSpPr>
            <a:spLocks noChangeArrowheads="1"/>
          </p:cNvSpPr>
          <p:nvPr/>
        </p:nvSpPr>
        <p:spPr bwMode="auto">
          <a:xfrm>
            <a:off x="1042988" y="4325938"/>
            <a:ext cx="2286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defRPr kumimoji="1" sz="2400">
                <a:solidFill>
                  <a:schemeClr val="tx1"/>
                </a:solidFill>
                <a:latin typeface="Times New Roman" panose="02020603050405020304" pitchFamily="18" charset="0"/>
                <a:ea typeface="宋体" panose="02010600030101010101" pitchFamily="2" charset="-122"/>
              </a:defRPr>
            </a:lvl1pPr>
            <a:lvl2pPr marL="971550" indent="-285750">
              <a:defRPr kumimoji="1" sz="2400">
                <a:solidFill>
                  <a:schemeClr val="tx1"/>
                </a:solidFill>
                <a:latin typeface="Times New Roman" panose="02020603050405020304" pitchFamily="18" charset="0"/>
                <a:ea typeface="宋体" panose="02010600030101010101" pitchFamily="2" charset="-122"/>
              </a:defRPr>
            </a:lvl2pPr>
            <a:lvl3pPr marL="1314450" indent="-228600">
              <a:defRPr kumimoji="1" sz="2400">
                <a:solidFill>
                  <a:schemeClr val="tx1"/>
                </a:solidFill>
                <a:latin typeface="Times New Roman" panose="02020603050405020304" pitchFamily="18" charset="0"/>
                <a:ea typeface="宋体" panose="02010600030101010101" pitchFamily="2" charset="-122"/>
              </a:defRPr>
            </a:lvl3pPr>
            <a:lvl4pPr marL="165735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zh-CN" altLang="en-US" sz="2600" b="1" smtClean="0">
                <a:solidFill>
                  <a:srgbClr val="FFFFB1"/>
                </a:solidFill>
                <a:effectLst>
                  <a:outerShdw blurRad="38100" dist="38100" dir="2700000" algn="tl">
                    <a:srgbClr val="000000"/>
                  </a:outerShdw>
                </a:effectLst>
                <a:latin typeface="Arial" panose="020B0604020202020204" pitchFamily="34" charset="0"/>
              </a:rPr>
              <a:t>未分组数据</a:t>
            </a:r>
          </a:p>
        </p:txBody>
      </p:sp>
      <p:sp>
        <p:nvSpPr>
          <p:cNvPr id="499765" name="Text Box 53"/>
          <p:cNvSpPr txBox="1">
            <a:spLocks noChangeArrowheads="1"/>
          </p:cNvSpPr>
          <p:nvPr/>
        </p:nvSpPr>
        <p:spPr bwMode="auto">
          <a:xfrm>
            <a:off x="1042988" y="5513388"/>
            <a:ext cx="2667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600" b="1">
                <a:solidFill>
                  <a:srgbClr val="FFFFB1"/>
                </a:solidFill>
                <a:effectLst>
                  <a:outerShdw blurRad="38100" dist="38100" dir="2700000" algn="tl">
                    <a:srgbClr val="000000"/>
                  </a:outerShdw>
                </a:effectLst>
                <a:latin typeface="Times New Roman" panose="02020603050405020304" pitchFamily="18" charset="0"/>
              </a:rPr>
              <a:t>组距分组数据</a:t>
            </a:r>
            <a:endParaRPr lang="zh-CN" altLang="en-US" sz="2600" b="1">
              <a:solidFill>
                <a:srgbClr val="FFFF9B"/>
              </a:solidFill>
              <a:effectLst>
                <a:outerShdw blurRad="38100" dist="38100" dir="2700000" algn="tl">
                  <a:srgbClr val="000000"/>
                </a:outerShdw>
              </a:effectLst>
              <a:latin typeface="Times New Roman" panose="02020603050405020304" pitchFamily="18" charset="0"/>
            </a:endParaRPr>
          </a:p>
        </p:txBody>
      </p:sp>
      <p:graphicFrame>
        <p:nvGraphicFramePr>
          <p:cNvPr id="499768" name="Object 56">
            <a:hlinkClick r:id="" action="ppaction://ole?verb=0"/>
          </p:cNvPr>
          <p:cNvGraphicFramePr>
            <a:graphicFrameLocks/>
          </p:cNvGraphicFramePr>
          <p:nvPr/>
        </p:nvGraphicFramePr>
        <p:xfrm>
          <a:off x="3276600" y="3716338"/>
          <a:ext cx="2406650" cy="1295400"/>
        </p:xfrm>
        <a:graphic>
          <a:graphicData uri="http://schemas.openxmlformats.org/presentationml/2006/ole">
            <mc:AlternateContent xmlns:mc="http://schemas.openxmlformats.org/markup-compatibility/2006">
              <mc:Choice xmlns:v="urn:schemas-microsoft-com:vml" Requires="v">
                <p:oleObj spid="_x0000_s80905" name="Equation" r:id="rId4" imgW="983139" imgH="586898" progId="Equation.3">
                  <p:embed/>
                </p:oleObj>
              </mc:Choice>
              <mc:Fallback>
                <p:oleObj name="Equation" r:id="rId4" imgW="983139" imgH="586898" progId="Equation.3">
                  <p:embed/>
                  <p:pic>
                    <p:nvPicPr>
                      <p:cNvPr id="0" name="Object 5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716338"/>
                        <a:ext cx="2406650" cy="12954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499769" name="Object 57">
            <a:hlinkClick r:id="" action="ppaction://ole?verb=0"/>
          </p:cNvPr>
          <p:cNvGraphicFramePr>
            <a:graphicFrameLocks/>
          </p:cNvGraphicFramePr>
          <p:nvPr/>
        </p:nvGraphicFramePr>
        <p:xfrm>
          <a:off x="3348038" y="5011738"/>
          <a:ext cx="2387600" cy="1219200"/>
        </p:xfrm>
        <a:graphic>
          <a:graphicData uri="http://schemas.openxmlformats.org/presentationml/2006/ole">
            <mc:AlternateContent xmlns:mc="http://schemas.openxmlformats.org/markup-compatibility/2006">
              <mc:Choice xmlns:v="urn:schemas-microsoft-com:vml" Requires="v">
                <p:oleObj spid="_x0000_s80906" name="Equation" r:id="rId6" imgW="1173522" imgH="586898" progId="Equation.3">
                  <p:embed/>
                </p:oleObj>
              </mc:Choice>
              <mc:Fallback>
                <p:oleObj name="Equation" r:id="rId6" imgW="1173522" imgH="586898" progId="Equation.3">
                  <p:embed/>
                  <p:pic>
                    <p:nvPicPr>
                      <p:cNvPr id="0" name="Object 5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038" y="5011738"/>
                        <a:ext cx="2387600" cy="1219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animEffect transition="in" filter="wipe(left)">
                                      <p:cBhvr>
                                        <p:cTn id="7" dur="500"/>
                                        <p:tgtEl>
                                          <p:spTgt spid="499715">
                                            <p:txEl>
                                              <p:pRg st="0" end="0"/>
                                            </p:txEl>
                                          </p:spTgt>
                                        </p:tgtEl>
                                      </p:cBhvr>
                                    </p:animEffect>
                                  </p:childTnLst>
                                  <p:subTnLst>
                                    <p:animClr clrSpc="rgb" dir="cw">
                                      <p:cBhvr override="childStyle">
                                        <p:cTn dur="1" fill="hold" display="0" masterRel="nextClick" afterEffect="1"/>
                                        <p:tgtEl>
                                          <p:spTgt spid="49971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9715">
                                            <p:txEl>
                                              <p:pRg st="1" end="1"/>
                                            </p:txEl>
                                          </p:spTgt>
                                        </p:tgtEl>
                                        <p:attrNameLst>
                                          <p:attrName>style.visibility</p:attrName>
                                        </p:attrNameLst>
                                      </p:cBhvr>
                                      <p:to>
                                        <p:strVal val="visible"/>
                                      </p:to>
                                    </p:set>
                                    <p:animEffect transition="in" filter="wipe(left)">
                                      <p:cBhvr>
                                        <p:cTn id="12" dur="500"/>
                                        <p:tgtEl>
                                          <p:spTgt spid="499715">
                                            <p:txEl>
                                              <p:pRg st="1" end="1"/>
                                            </p:txEl>
                                          </p:spTgt>
                                        </p:tgtEl>
                                      </p:cBhvr>
                                    </p:animEffect>
                                  </p:childTnLst>
                                  <p:subTnLst>
                                    <p:animClr clrSpc="rgb" dir="cw">
                                      <p:cBhvr override="childStyle">
                                        <p:cTn dur="1" fill="hold" display="0" masterRel="nextClick" afterEffect="1"/>
                                        <p:tgtEl>
                                          <p:spTgt spid="49971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9715">
                                            <p:txEl>
                                              <p:pRg st="2" end="2"/>
                                            </p:txEl>
                                          </p:spTgt>
                                        </p:tgtEl>
                                        <p:attrNameLst>
                                          <p:attrName>style.visibility</p:attrName>
                                        </p:attrNameLst>
                                      </p:cBhvr>
                                      <p:to>
                                        <p:strVal val="visible"/>
                                      </p:to>
                                    </p:set>
                                    <p:animEffect transition="in" filter="wipe(left)">
                                      <p:cBhvr>
                                        <p:cTn id="17" dur="500"/>
                                        <p:tgtEl>
                                          <p:spTgt spid="499715">
                                            <p:txEl>
                                              <p:pRg st="2" end="2"/>
                                            </p:txEl>
                                          </p:spTgt>
                                        </p:tgtEl>
                                      </p:cBhvr>
                                    </p:animEffect>
                                  </p:childTnLst>
                                  <p:subTnLst>
                                    <p:animClr clrSpc="rgb" dir="cw">
                                      <p:cBhvr override="childStyle">
                                        <p:cTn dur="1" fill="hold" display="0" masterRel="nextClick" afterEffect="1"/>
                                        <p:tgtEl>
                                          <p:spTgt spid="49971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9763">
                                            <p:txEl>
                                              <p:pRg st="0" end="0"/>
                                            </p:txEl>
                                          </p:spTgt>
                                        </p:tgtEl>
                                        <p:attrNameLst>
                                          <p:attrName>style.visibility</p:attrName>
                                        </p:attrNameLst>
                                      </p:cBhvr>
                                      <p:to>
                                        <p:strVal val="visible"/>
                                      </p:to>
                                    </p:set>
                                    <p:animEffect transition="in" filter="wipe(left)">
                                      <p:cBhvr>
                                        <p:cTn id="22" dur="500"/>
                                        <p:tgtEl>
                                          <p:spTgt spid="49976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9764">
                                            <p:txEl>
                                              <p:pRg st="0" end="0"/>
                                            </p:txEl>
                                          </p:spTgt>
                                        </p:tgtEl>
                                        <p:attrNameLst>
                                          <p:attrName>style.visibility</p:attrName>
                                        </p:attrNameLst>
                                      </p:cBhvr>
                                      <p:to>
                                        <p:strVal val="visible"/>
                                      </p:to>
                                    </p:set>
                                    <p:animEffect transition="in" filter="wipe(left)">
                                      <p:cBhvr>
                                        <p:cTn id="27" dur="500"/>
                                        <p:tgtEl>
                                          <p:spTgt spid="49976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99768"/>
                                        </p:tgtEl>
                                        <p:attrNameLst>
                                          <p:attrName>style.visibility</p:attrName>
                                        </p:attrNameLst>
                                      </p:cBhvr>
                                      <p:to>
                                        <p:strVal val="visible"/>
                                      </p:to>
                                    </p:set>
                                    <p:animEffect transition="in" filter="wipe(left)">
                                      <p:cBhvr>
                                        <p:cTn id="32" dur="500"/>
                                        <p:tgtEl>
                                          <p:spTgt spid="4997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9765">
                                            <p:txEl>
                                              <p:pRg st="0" end="0"/>
                                            </p:txEl>
                                          </p:spTgt>
                                        </p:tgtEl>
                                        <p:attrNameLst>
                                          <p:attrName>style.visibility</p:attrName>
                                        </p:attrNameLst>
                                      </p:cBhvr>
                                      <p:to>
                                        <p:strVal val="visible"/>
                                      </p:to>
                                    </p:set>
                                    <p:animEffect transition="in" filter="wipe(left)">
                                      <p:cBhvr>
                                        <p:cTn id="37" dur="500"/>
                                        <p:tgtEl>
                                          <p:spTgt spid="499765">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99769"/>
                                        </p:tgtEl>
                                        <p:attrNameLst>
                                          <p:attrName>style.visibility</p:attrName>
                                        </p:attrNameLst>
                                      </p:cBhvr>
                                      <p:to>
                                        <p:strVal val="visible"/>
                                      </p:to>
                                    </p:set>
                                    <p:animEffect transition="in" filter="wipe(left)">
                                      <p:cBhvr>
                                        <p:cTn id="42" dur="500"/>
                                        <p:tgtEl>
                                          <p:spTgt spid="499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autoUpdateAnimBg="0"/>
      <p:bldP spid="499763" grpId="0" build="p" autoUpdateAnimBg="0"/>
      <p:bldP spid="499764" grpId="0" build="p" autoUpdateAnimBg="0"/>
      <p:bldP spid="499765"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90"/>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539650" name="Rectangle 2"/>
          <p:cNvSpPr>
            <a:spLocks noGrp="1" noChangeArrowheads="1"/>
          </p:cNvSpPr>
          <p:nvPr>
            <p:ph type="title"/>
          </p:nvPr>
        </p:nvSpPr>
        <p:spPr/>
        <p:txBody>
          <a:bodyPr/>
          <a:lstStyle/>
          <a:p>
            <a:pPr>
              <a:defRPr/>
            </a:pPr>
            <a:r>
              <a:rPr lang="zh-CN" altLang="en-US" sz="4000" smtClean="0">
                <a:solidFill>
                  <a:schemeClr val="tx1"/>
                </a:solidFill>
              </a:rPr>
              <a:t>平均差</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539710" name="Group 62"/>
          <p:cNvGraphicFramePr>
            <a:graphicFrameLocks noGrp="1"/>
          </p:cNvGraphicFramePr>
          <p:nvPr/>
        </p:nvGraphicFramePr>
        <p:xfrm>
          <a:off x="609600" y="1744663"/>
          <a:ext cx="8077200" cy="4486275"/>
        </p:xfrm>
        <a:graphic>
          <a:graphicData uri="http://schemas.openxmlformats.org/drawingml/2006/table">
            <a:tbl>
              <a:tblPr/>
              <a:tblGrid>
                <a:gridCol w="1900238"/>
                <a:gridCol w="1663700"/>
                <a:gridCol w="1236662"/>
                <a:gridCol w="1692275"/>
                <a:gridCol w="1584325"/>
              </a:tblGrid>
              <a:tr h="426674">
                <a:tc gridSpan="5">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某电脑公司销售量数据平均差计算表 </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65718">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按销售量分组</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组中值</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M</a:t>
                      </a:r>
                      <a:r>
                        <a:rPr kumimoji="1" lang="en-US" altLang="zh-CN" sz="1800" b="1" i="1" u="none" strike="noStrike" cap="none" normalizeH="0" baseline="-30000" smtClean="0">
                          <a:ln>
                            <a:noFill/>
                          </a:ln>
                          <a:solidFill>
                            <a:schemeClr val="bg2"/>
                          </a:solidFill>
                          <a:effectLst/>
                          <a:latin typeface="Arial" panose="020B0604020202020204" pitchFamily="34" charset="0"/>
                          <a:ea typeface="宋体" panose="02010600030101010101" pitchFamily="2" charset="-122"/>
                        </a:rPr>
                        <a:t>i</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频数</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f</a:t>
                      </a:r>
                      <a:r>
                        <a:rPr kumimoji="1" lang="en-US" altLang="zh-CN" sz="1800" b="1" i="1" u="none" strike="noStrike" cap="none" normalizeH="0" baseline="-30000" smtClean="0">
                          <a:ln>
                            <a:noFill/>
                          </a:ln>
                          <a:solidFill>
                            <a:schemeClr val="bg2"/>
                          </a:solidFill>
                          <a:effectLst/>
                          <a:latin typeface="Arial" panose="020B0604020202020204" pitchFamily="34" charset="0"/>
                          <a:ea typeface="宋体" panose="02010600030101010101" pitchFamily="2" charset="-122"/>
                        </a:rPr>
                        <a:t>i</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30000" smtClean="0">
                        <a:ln>
                          <a:noFill/>
                        </a:ln>
                        <a:solidFill>
                          <a:schemeClr val="bg2"/>
                        </a:solidFill>
                        <a:effectLst/>
                        <a:latin typeface="Arial" panose="020B0604020202020204" pitchFamily="34" charset="0"/>
                        <a:ea typeface="宋体" panose="02010600030101010101" pitchFamily="2" charset="-122"/>
                      </a:endParaRP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3328165">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140~150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150 ~ 160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160 ~ 170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170 ~ 180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180 ~ 190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190 ~ 200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200 ~ 210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210 ~ 220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220 ~ 230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230 ~ 240</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145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155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175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185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195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215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225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235</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5</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50</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250</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65718">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合计</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120</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2040</a:t>
                      </a:r>
                      <a:endPar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txBody>
                  <a:tcPr marT="45709" marB="4570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bl>
          </a:graphicData>
        </a:graphic>
      </p:graphicFrame>
      <p:graphicFrame>
        <p:nvGraphicFramePr>
          <p:cNvPr id="82976" name="Object 95"/>
          <p:cNvGraphicFramePr>
            <a:graphicFrameLocks noChangeAspect="1"/>
          </p:cNvGraphicFramePr>
          <p:nvPr>
            <p:ph sz="half" idx="2"/>
          </p:nvPr>
        </p:nvGraphicFramePr>
        <p:xfrm>
          <a:off x="7451725" y="2133600"/>
          <a:ext cx="865188" cy="454025"/>
        </p:xfrm>
        <a:graphic>
          <a:graphicData uri="http://schemas.openxmlformats.org/presentationml/2006/ole">
            <mc:AlternateContent xmlns:mc="http://schemas.openxmlformats.org/markup-compatibility/2006">
              <mc:Choice xmlns:v="urn:schemas-microsoft-com:vml" Requires="v">
                <p:oleObj spid="_x0000_s82978" name="公式" r:id="rId4" imgW="507780" imgH="253890" progId="Equation.3">
                  <p:embed/>
                </p:oleObj>
              </mc:Choice>
              <mc:Fallback>
                <p:oleObj name="公式" r:id="rId4" imgW="507780" imgH="253890" progId="Equation.3">
                  <p:embed/>
                  <p:pic>
                    <p:nvPicPr>
                      <p:cNvPr id="0" name="Object 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2133600"/>
                        <a:ext cx="8651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77" name="Object 91"/>
          <p:cNvGraphicFramePr>
            <a:graphicFrameLocks noChangeAspect="1"/>
          </p:cNvGraphicFramePr>
          <p:nvPr>
            <p:ph sz="half" idx="1"/>
          </p:nvPr>
        </p:nvGraphicFramePr>
        <p:xfrm>
          <a:off x="5940425" y="2133600"/>
          <a:ext cx="647700" cy="431800"/>
        </p:xfrm>
        <a:graphic>
          <a:graphicData uri="http://schemas.openxmlformats.org/presentationml/2006/ole">
            <mc:AlternateContent xmlns:mc="http://schemas.openxmlformats.org/markup-compatibility/2006">
              <mc:Choice xmlns:v="urn:schemas-microsoft-com:vml" Requires="v">
                <p:oleObj spid="_x0000_s82979" name="公式" r:id="rId6" imgW="393529" imgH="253890" progId="Equation.3">
                  <p:embed/>
                </p:oleObj>
              </mc:Choice>
              <mc:Fallback>
                <p:oleObj name="公式" r:id="rId6" imgW="393529" imgH="253890" progId="Equation.3">
                  <p:embed/>
                  <p:pic>
                    <p:nvPicPr>
                      <p:cNvPr id="0" name="Object 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0425" y="2133600"/>
                        <a:ext cx="647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平均差</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84995" name="Object 9"/>
          <p:cNvGraphicFramePr>
            <a:graphicFrameLocks noChangeAspect="1"/>
          </p:cNvGraphicFramePr>
          <p:nvPr/>
        </p:nvGraphicFramePr>
        <p:xfrm>
          <a:off x="1295400" y="1773238"/>
          <a:ext cx="5440363" cy="1447800"/>
        </p:xfrm>
        <a:graphic>
          <a:graphicData uri="http://schemas.openxmlformats.org/presentationml/2006/ole">
            <mc:AlternateContent xmlns:mc="http://schemas.openxmlformats.org/markup-compatibility/2006">
              <mc:Choice xmlns:v="urn:schemas-microsoft-com:vml" Requires="v">
                <p:oleObj spid="_x0000_s84998" name="Equation" r:id="rId4" imgW="2247991" imgH="586898" progId="Equation.3">
                  <p:embed/>
                </p:oleObj>
              </mc:Choice>
              <mc:Fallback>
                <p:oleObj name="Equation" r:id="rId4" imgW="2247991" imgH="586898"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773238"/>
                        <a:ext cx="5440363" cy="1447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3370" name="Rectangle 10"/>
          <p:cNvSpPr>
            <a:spLocks noChangeArrowheads="1"/>
          </p:cNvSpPr>
          <p:nvPr/>
        </p:nvSpPr>
        <p:spPr bwMode="auto">
          <a:xfrm>
            <a:off x="533400" y="19812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defRPr kumimoji="1" sz="2400">
                <a:solidFill>
                  <a:schemeClr val="tx1"/>
                </a:solidFill>
                <a:latin typeface="Times New Roman" panose="02020603050405020304" pitchFamily="18" charset="0"/>
                <a:ea typeface="宋体" panose="02010600030101010101" pitchFamily="2" charset="-122"/>
              </a:defRPr>
            </a:lvl1pPr>
            <a:lvl2pPr marL="971550" indent="-285750">
              <a:defRPr kumimoji="1" sz="2400">
                <a:solidFill>
                  <a:schemeClr val="tx1"/>
                </a:solidFill>
                <a:latin typeface="Times New Roman" panose="02020603050405020304" pitchFamily="18" charset="0"/>
                <a:ea typeface="宋体" panose="02010600030101010101" pitchFamily="2" charset="-122"/>
              </a:defRPr>
            </a:lvl2pPr>
            <a:lvl3pPr marL="1314450" indent="-228600">
              <a:defRPr kumimoji="1" sz="2400">
                <a:solidFill>
                  <a:schemeClr val="tx1"/>
                </a:solidFill>
                <a:latin typeface="Times New Roman" panose="02020603050405020304" pitchFamily="18" charset="0"/>
                <a:ea typeface="宋体" panose="02010600030101010101" pitchFamily="2" charset="-122"/>
              </a:defRPr>
            </a:lvl3pPr>
            <a:lvl4pPr marL="165735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en-US" altLang="zh-CN" sz="6600" smtClean="0">
              <a:effectLst>
                <a:outerShdw blurRad="38100" dist="38100" dir="2700000" algn="tl">
                  <a:srgbClr val="000000"/>
                </a:outerShdw>
              </a:effectLst>
              <a:latin typeface="Arial" panose="020B0604020202020204" pitchFamily="34" charset="0"/>
            </a:endParaRPr>
          </a:p>
          <a:p>
            <a:pPr algn="just">
              <a:spcBef>
                <a:spcPct val="20000"/>
              </a:spcBef>
              <a:defRPr/>
            </a:pPr>
            <a:endParaRPr lang="en-US" altLang="zh-CN" sz="3200" smtClean="0">
              <a:effectLst>
                <a:outerShdw blurRad="38100" dist="38100" dir="2700000" algn="tl">
                  <a:srgbClr val="000000"/>
                </a:outerShdw>
              </a:effectLst>
              <a:latin typeface="Arial" panose="020B0604020202020204" pitchFamily="34" charset="0"/>
            </a:endParaRPr>
          </a:p>
          <a:p>
            <a:pPr algn="just">
              <a:spcBef>
                <a:spcPct val="20000"/>
              </a:spcBef>
              <a:defRPr/>
            </a:pPr>
            <a:r>
              <a:rPr lang="en-US" altLang="zh-CN" sz="3200" b="1" smtClean="0">
                <a:effectLst>
                  <a:outerShdw blurRad="38100" dist="38100" dir="2700000" algn="tl">
                    <a:srgbClr val="000000"/>
                  </a:outerShdw>
                </a:effectLst>
                <a:latin typeface="Arial" panose="020B0604020202020204" pitchFamily="34" charset="0"/>
              </a:rPr>
              <a:t>      </a:t>
            </a:r>
            <a:r>
              <a:rPr lang="zh-CN" altLang="en-US" sz="3200" b="1" smtClean="0">
                <a:solidFill>
                  <a:srgbClr val="FFFF7F"/>
                </a:solidFill>
                <a:effectLst>
                  <a:outerShdw blurRad="38100" dist="38100" dir="2700000" algn="tl">
                    <a:srgbClr val="000000"/>
                  </a:outerShdw>
                </a:effectLst>
                <a:latin typeface="Arial" panose="020B0604020202020204" pitchFamily="34" charset="0"/>
              </a:rPr>
              <a:t>含义：</a:t>
            </a:r>
            <a:r>
              <a:rPr lang="zh-CN" altLang="en-US" sz="3200" smtClean="0">
                <a:effectLst>
                  <a:outerShdw blurRad="38100" dist="38100" dir="2700000" algn="tl">
                    <a:srgbClr val="000000"/>
                  </a:outerShdw>
                </a:effectLst>
                <a:latin typeface="Arial" panose="020B0604020202020204" pitchFamily="34" charset="0"/>
              </a:rPr>
              <a:t>每一天的销售量平均数相比，</a:t>
            </a:r>
          </a:p>
          <a:p>
            <a:pPr algn="just">
              <a:spcBef>
                <a:spcPct val="20000"/>
              </a:spcBef>
              <a:defRPr/>
            </a:pPr>
            <a:r>
              <a:rPr lang="zh-CN" altLang="en-US" sz="3200" smtClean="0">
                <a:effectLst>
                  <a:outerShdw blurRad="38100" dist="38100" dir="2700000" algn="tl">
                    <a:srgbClr val="000000"/>
                  </a:outerShdw>
                </a:effectLst>
                <a:latin typeface="Arial" panose="020B0604020202020204" pitchFamily="34" charset="0"/>
              </a:rPr>
              <a:t>                 平均相差</a:t>
            </a:r>
            <a:r>
              <a:rPr lang="en-US" altLang="zh-CN" sz="3200" smtClean="0">
                <a:effectLst>
                  <a:outerShdw blurRad="38100" dist="38100" dir="2700000" algn="tl">
                    <a:srgbClr val="000000"/>
                  </a:outerShdw>
                </a:effectLst>
                <a:latin typeface="Arial" panose="020B0604020202020204" pitchFamily="34" charset="0"/>
              </a:rPr>
              <a:t>17</a:t>
            </a:r>
            <a:r>
              <a:rPr lang="zh-CN" altLang="en-US" sz="3200" smtClean="0">
                <a:effectLst>
                  <a:outerShdw blurRad="38100" dist="38100" dir="2700000" algn="tl">
                    <a:srgbClr val="000000"/>
                  </a:outerShdw>
                </a:effectLst>
                <a:latin typeface="Arial" panose="020B0604020202020204" pitchFamily="34" charset="0"/>
              </a:rPr>
              <a:t>台</a:t>
            </a:r>
          </a:p>
        </p:txBody>
      </p:sp>
      <p:sp>
        <p:nvSpPr>
          <p:cNvPr id="783371" name="Rectangle 11"/>
          <p:cNvSpPr>
            <a:spLocks noChangeArrowheads="1"/>
          </p:cNvSpPr>
          <p:nvPr/>
        </p:nvSpPr>
        <p:spPr bwMode="auto">
          <a:xfrm>
            <a:off x="6516688" y="4581525"/>
            <a:ext cx="137795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0000" b="1">
                <a:solidFill>
                  <a:schemeClr val="tx2"/>
                </a:solidFill>
                <a:effectLst>
                  <a:outerShdw blurRad="38100" dist="38100" dir="2700000" algn="tl">
                    <a:srgbClr val="000000"/>
                  </a:outerShdw>
                </a:effectLst>
                <a:sym typeface="Wingdings" panose="05000000000000000000" pitchFamily="2" charset="2"/>
              </a:rPr>
              <a:t></a:t>
            </a:r>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1524000" y="228600"/>
            <a:ext cx="7315200" cy="1066800"/>
          </a:xfrm>
        </p:spPr>
        <p:txBody>
          <a:bodyPr/>
          <a:lstStyle/>
          <a:p>
            <a:pPr>
              <a:defRPr/>
            </a:pPr>
            <a:r>
              <a:rPr lang="zh-CN" altLang="en-US" sz="4000" smtClean="0">
                <a:solidFill>
                  <a:schemeClr val="tx1"/>
                </a:solidFill>
              </a:rPr>
              <a:t>方差和标准差</a:t>
            </a:r>
            <a:br>
              <a:rPr lang="zh-CN" altLang="en-US" sz="4000" smtClean="0">
                <a:solidFill>
                  <a:schemeClr val="tx1"/>
                </a:solidFill>
              </a:rPr>
            </a:br>
            <a:r>
              <a:rPr lang="en-US" altLang="zh-CN" sz="3400" smtClean="0">
                <a:solidFill>
                  <a:schemeClr val="hlink"/>
                </a:solidFill>
                <a:latin typeface="Arial" panose="020B0604020202020204" pitchFamily="34" charset="0"/>
              </a:rPr>
              <a:t>(</a:t>
            </a:r>
            <a:r>
              <a:rPr lang="en-US" altLang="zh-CN" sz="3400" smtClean="0">
                <a:solidFill>
                  <a:schemeClr val="hlink"/>
                </a:solidFill>
                <a:latin typeface="Arial" panose="020B0604020202020204" pitchFamily="34" charset="0"/>
                <a:cs typeface="Times New Roman" panose="02020603050405020304" pitchFamily="18" charset="0"/>
              </a:rPr>
              <a:t>variance</a:t>
            </a:r>
            <a:r>
              <a:rPr lang="en-US" altLang="zh-CN" sz="3400" smtClean="0">
                <a:solidFill>
                  <a:schemeClr val="hlink"/>
                </a:solidFill>
                <a:latin typeface="Arial" panose="020B0604020202020204" pitchFamily="34" charset="0"/>
              </a:rPr>
              <a:t> and </a:t>
            </a:r>
            <a:r>
              <a:rPr lang="en-US" altLang="zh-CN" sz="3400" smtClean="0">
                <a:solidFill>
                  <a:schemeClr val="hlink"/>
                </a:solidFill>
                <a:latin typeface="Arial" panose="020B0604020202020204" pitchFamily="34" charset="0"/>
                <a:cs typeface="Times New Roman" panose="02020603050405020304" pitchFamily="18" charset="0"/>
              </a:rPr>
              <a:t>standard deviation</a:t>
            </a:r>
            <a:r>
              <a:rPr lang="en-US" altLang="zh-CN" sz="3400" smtClean="0">
                <a:solidFill>
                  <a:schemeClr val="hlink"/>
                </a:solidFill>
                <a:latin typeface="Arial" panose="020B0604020202020204" pitchFamily="34" charset="0"/>
              </a:rPr>
              <a:t>)</a:t>
            </a:r>
          </a:p>
        </p:txBody>
      </p:sp>
      <p:sp>
        <p:nvSpPr>
          <p:cNvPr id="350211" name="Rectangle 3"/>
          <p:cNvSpPr>
            <a:spLocks noGrp="1" noChangeArrowheads="1"/>
          </p:cNvSpPr>
          <p:nvPr>
            <p:ph type="body" idx="1"/>
          </p:nvPr>
        </p:nvSpPr>
        <p:spPr>
          <a:xfrm>
            <a:off x="381000" y="1700213"/>
            <a:ext cx="8305800" cy="4548187"/>
          </a:xfrm>
        </p:spPr>
        <p:txBody>
          <a:bodyPr/>
          <a:lstStyle/>
          <a:p>
            <a:pPr marL="609600" indent="-609600">
              <a:buFontTx/>
              <a:buAutoNum type="arabicPeriod"/>
              <a:defRPr/>
            </a:pPr>
            <a:r>
              <a:rPr lang="zh-CN" altLang="en-US" smtClean="0">
                <a:solidFill>
                  <a:schemeClr val="tx1"/>
                </a:solidFill>
              </a:rPr>
              <a:t>数据离散程度的最常用测度值</a:t>
            </a:r>
          </a:p>
          <a:p>
            <a:pPr marL="609600" indent="-609600">
              <a:buFontTx/>
              <a:buAutoNum type="arabicPeriod"/>
              <a:defRPr/>
            </a:pPr>
            <a:r>
              <a:rPr lang="zh-CN" altLang="en-US" smtClean="0">
                <a:solidFill>
                  <a:schemeClr val="tx1"/>
                </a:solidFill>
              </a:rPr>
              <a:t>反映了各变量值与均值的平均差异</a:t>
            </a:r>
          </a:p>
          <a:p>
            <a:pPr marL="609600" indent="-609600">
              <a:buFontTx/>
              <a:buAutoNum type="arabicPeriod"/>
              <a:defRPr/>
            </a:pPr>
            <a:r>
              <a:rPr lang="zh-CN" altLang="en-US" smtClean="0">
                <a:solidFill>
                  <a:schemeClr val="tx1"/>
                </a:solidFill>
              </a:rPr>
              <a:t>根据总体数据计算的，称为总体方差</a:t>
            </a:r>
            <a:r>
              <a:rPr lang="en-US" altLang="zh-CN" smtClean="0">
                <a:solidFill>
                  <a:schemeClr val="tx1"/>
                </a:solidFill>
              </a:rPr>
              <a:t>(</a:t>
            </a:r>
            <a:r>
              <a:rPr lang="zh-CN" altLang="en-US" smtClean="0">
                <a:solidFill>
                  <a:schemeClr val="tx1"/>
                </a:solidFill>
              </a:rPr>
              <a:t>标准差</a:t>
            </a:r>
            <a:r>
              <a:rPr lang="en-US" altLang="zh-CN" smtClean="0">
                <a:solidFill>
                  <a:schemeClr val="tx1"/>
                </a:solidFill>
              </a:rPr>
              <a:t>)</a:t>
            </a:r>
            <a:r>
              <a:rPr lang="zh-CN" altLang="en-US" smtClean="0">
                <a:solidFill>
                  <a:schemeClr val="tx1"/>
                </a:solidFill>
              </a:rPr>
              <a:t>，记为</a:t>
            </a:r>
            <a:r>
              <a:rPr lang="zh-CN" altLang="en-US" smtClean="0">
                <a:solidFill>
                  <a:schemeClr val="tx1"/>
                </a:solidFill>
                <a:sym typeface="Symbol" panose="05050102010706020507" pitchFamily="18" charset="2"/>
              </a:rPr>
              <a:t></a:t>
            </a:r>
            <a:r>
              <a:rPr lang="en-US" altLang="zh-CN" baseline="30000" smtClean="0">
                <a:solidFill>
                  <a:schemeClr val="tx1"/>
                </a:solidFill>
                <a:sym typeface="Symbol" panose="05050102010706020507" pitchFamily="18" charset="2"/>
              </a:rPr>
              <a:t>2</a:t>
            </a:r>
            <a:r>
              <a:rPr lang="en-US" altLang="zh-CN" smtClean="0">
                <a:solidFill>
                  <a:schemeClr val="tx1"/>
                </a:solidFill>
                <a:sym typeface="Symbol" panose="05050102010706020507" pitchFamily="18" charset="2"/>
              </a:rPr>
              <a:t>()</a:t>
            </a:r>
            <a:r>
              <a:rPr lang="zh-CN" altLang="en-US" smtClean="0">
                <a:solidFill>
                  <a:schemeClr val="tx1"/>
                </a:solidFill>
              </a:rPr>
              <a:t>；根据样本数据计算的，称为样本方差</a:t>
            </a:r>
            <a:r>
              <a:rPr lang="en-US" altLang="zh-CN" smtClean="0">
                <a:solidFill>
                  <a:schemeClr val="tx1"/>
                </a:solidFill>
              </a:rPr>
              <a:t>(</a:t>
            </a:r>
            <a:r>
              <a:rPr lang="zh-CN" altLang="en-US" smtClean="0">
                <a:solidFill>
                  <a:schemeClr val="tx1"/>
                </a:solidFill>
              </a:rPr>
              <a:t>标准差</a:t>
            </a:r>
            <a:r>
              <a:rPr lang="en-US" altLang="zh-CN" smtClean="0">
                <a:solidFill>
                  <a:schemeClr val="tx1"/>
                </a:solidFill>
              </a:rPr>
              <a:t>)</a:t>
            </a:r>
            <a:r>
              <a:rPr lang="zh-CN" altLang="en-US" smtClean="0">
                <a:solidFill>
                  <a:schemeClr val="tx1"/>
                </a:solidFill>
              </a:rPr>
              <a:t>，记为</a:t>
            </a:r>
            <a:r>
              <a:rPr lang="en-US" altLang="zh-CN" smtClean="0">
                <a:solidFill>
                  <a:schemeClr val="tx1"/>
                </a:solidFill>
                <a:sym typeface="Symbol" panose="05050102010706020507" pitchFamily="18" charset="2"/>
              </a:rPr>
              <a:t>s</a:t>
            </a:r>
            <a:r>
              <a:rPr lang="en-US" altLang="zh-CN" baseline="30000" smtClean="0">
                <a:solidFill>
                  <a:schemeClr val="tx1"/>
                </a:solidFill>
                <a:sym typeface="Symbol" panose="05050102010706020507" pitchFamily="18" charset="2"/>
              </a:rPr>
              <a:t>2</a:t>
            </a:r>
            <a:r>
              <a:rPr lang="en-US" altLang="zh-CN" smtClean="0">
                <a:solidFill>
                  <a:schemeClr val="tx1"/>
                </a:solidFill>
                <a:sym typeface="Symbol" panose="05050102010706020507" pitchFamily="18" charset="2"/>
              </a:rPr>
              <a:t>(s)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0211">
                                            <p:txEl>
                                              <p:pRg st="0" end="0"/>
                                            </p:txEl>
                                          </p:spTgt>
                                        </p:tgtEl>
                                        <p:attrNameLst>
                                          <p:attrName>style.visibility</p:attrName>
                                        </p:attrNameLst>
                                      </p:cBhvr>
                                      <p:to>
                                        <p:strVal val="visible"/>
                                      </p:to>
                                    </p:set>
                                    <p:animEffect transition="in" filter="wipe(left)">
                                      <p:cBhvr>
                                        <p:cTn id="7" dur="500"/>
                                        <p:tgtEl>
                                          <p:spTgt spid="350211">
                                            <p:txEl>
                                              <p:pRg st="0" end="0"/>
                                            </p:txEl>
                                          </p:spTgt>
                                        </p:tgtEl>
                                      </p:cBhvr>
                                    </p:animEffect>
                                  </p:childTnLst>
                                  <p:subTnLst>
                                    <p:animClr clrSpc="rgb" dir="cw">
                                      <p:cBhvr override="childStyle">
                                        <p:cTn dur="1" fill="hold" display="0" masterRel="nextClick" afterEffect="1"/>
                                        <p:tgtEl>
                                          <p:spTgt spid="35021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0211">
                                            <p:txEl>
                                              <p:pRg st="1" end="1"/>
                                            </p:txEl>
                                          </p:spTgt>
                                        </p:tgtEl>
                                        <p:attrNameLst>
                                          <p:attrName>style.visibility</p:attrName>
                                        </p:attrNameLst>
                                      </p:cBhvr>
                                      <p:to>
                                        <p:strVal val="visible"/>
                                      </p:to>
                                    </p:set>
                                    <p:animEffect transition="in" filter="wipe(left)">
                                      <p:cBhvr>
                                        <p:cTn id="12" dur="500"/>
                                        <p:tgtEl>
                                          <p:spTgt spid="350211">
                                            <p:txEl>
                                              <p:pRg st="1" end="1"/>
                                            </p:txEl>
                                          </p:spTgt>
                                        </p:tgtEl>
                                      </p:cBhvr>
                                    </p:animEffect>
                                  </p:childTnLst>
                                  <p:subTnLst>
                                    <p:animClr clrSpc="rgb" dir="cw">
                                      <p:cBhvr override="childStyle">
                                        <p:cTn dur="1" fill="hold" display="0" masterRel="nextClick" afterEffect="1"/>
                                        <p:tgtEl>
                                          <p:spTgt spid="35021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0211">
                                            <p:txEl>
                                              <p:pRg st="2" end="2"/>
                                            </p:txEl>
                                          </p:spTgt>
                                        </p:tgtEl>
                                        <p:attrNameLst>
                                          <p:attrName>style.visibility</p:attrName>
                                        </p:attrNameLst>
                                      </p:cBhvr>
                                      <p:to>
                                        <p:strVal val="visible"/>
                                      </p:to>
                                    </p:set>
                                    <p:animEffect transition="in" filter="wipe(left)">
                                      <p:cBhvr>
                                        <p:cTn id="17" dur="500"/>
                                        <p:tgtEl>
                                          <p:spTgt spid="350211">
                                            <p:txEl>
                                              <p:pRg st="2" end="2"/>
                                            </p:txEl>
                                          </p:spTgt>
                                        </p:tgtEl>
                                      </p:cBhvr>
                                    </p:animEffect>
                                  </p:childTnLst>
                                  <p:subTnLst>
                                    <p:animClr clrSpc="rgb" dir="cw">
                                      <p:cBhvr override="childStyle">
                                        <p:cTn dur="1" fill="hold" display="0" masterRel="nextClick" afterEffect="1"/>
                                        <p:tgtEl>
                                          <p:spTgt spid="350211">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a:xfrm>
            <a:off x="1752600" y="228600"/>
            <a:ext cx="7086600" cy="1066800"/>
          </a:xfrm>
        </p:spPr>
        <p:txBody>
          <a:bodyPr/>
          <a:lstStyle/>
          <a:p>
            <a:pPr>
              <a:defRPr/>
            </a:pPr>
            <a:r>
              <a:rPr lang="zh-CN" altLang="en-US" sz="4000" smtClean="0">
                <a:solidFill>
                  <a:schemeClr val="tx1"/>
                </a:solidFill>
              </a:rPr>
              <a:t>样本方差和标准差</a:t>
            </a:r>
            <a:br>
              <a:rPr lang="zh-CN" altLang="en-US" sz="4000" smtClean="0">
                <a:solidFill>
                  <a:schemeClr val="tx1"/>
                </a:solidFill>
              </a:rPr>
            </a:br>
            <a:r>
              <a:rPr lang="zh-CN" altLang="en-US" sz="4000" smtClean="0">
                <a:solidFill>
                  <a:schemeClr val="tx1"/>
                </a:solidFill>
              </a:rPr>
              <a:t> </a:t>
            </a:r>
            <a:r>
              <a:rPr lang="en-US" altLang="zh-CN" sz="2600" smtClean="0">
                <a:solidFill>
                  <a:schemeClr val="hlink"/>
                </a:solidFill>
                <a:latin typeface="Arial" panose="020B0604020202020204" pitchFamily="34" charset="0"/>
              </a:rPr>
              <a:t>(sample </a:t>
            </a:r>
            <a:r>
              <a:rPr lang="en-US" altLang="zh-CN" sz="2600" smtClean="0">
                <a:solidFill>
                  <a:schemeClr val="hlink"/>
                </a:solidFill>
                <a:latin typeface="Arial" panose="020B0604020202020204" pitchFamily="34" charset="0"/>
                <a:cs typeface="Times New Roman" panose="02020603050405020304" pitchFamily="18" charset="0"/>
              </a:rPr>
              <a:t>variance</a:t>
            </a:r>
            <a:r>
              <a:rPr lang="en-US" altLang="zh-CN" sz="2600" smtClean="0">
                <a:solidFill>
                  <a:schemeClr val="hlink"/>
                </a:solidFill>
                <a:latin typeface="Arial" panose="020B0604020202020204" pitchFamily="34" charset="0"/>
              </a:rPr>
              <a:t> and </a:t>
            </a:r>
            <a:r>
              <a:rPr lang="en-US" altLang="zh-CN" sz="2600" smtClean="0">
                <a:solidFill>
                  <a:schemeClr val="hlink"/>
                </a:solidFill>
                <a:latin typeface="Arial" panose="020B0604020202020204" pitchFamily="34" charset="0"/>
                <a:cs typeface="Times New Roman" panose="02020603050405020304" pitchFamily="18" charset="0"/>
              </a:rPr>
              <a:t>standard deviation</a:t>
            </a:r>
            <a:r>
              <a:rPr lang="en-US" altLang="zh-CN" sz="2600" smtClean="0">
                <a:solidFill>
                  <a:schemeClr val="hlink"/>
                </a:solidFill>
                <a:latin typeface="Arial" panose="020B0604020202020204" pitchFamily="34" charset="0"/>
              </a:rPr>
              <a:t>)</a:t>
            </a:r>
          </a:p>
        </p:txBody>
      </p:sp>
      <p:sp>
        <p:nvSpPr>
          <p:cNvPr id="565251" name="Rectangle 3"/>
          <p:cNvSpPr>
            <a:spLocks noGrp="1" noChangeArrowheads="1"/>
          </p:cNvSpPr>
          <p:nvPr>
            <p:ph type="body" sz="half" idx="1"/>
          </p:nvPr>
        </p:nvSpPr>
        <p:spPr>
          <a:xfrm>
            <a:off x="5029200" y="2286000"/>
            <a:ext cx="1905000" cy="457200"/>
          </a:xfrm>
        </p:spPr>
        <p:txBody>
          <a:bodyPr/>
          <a:lstStyle/>
          <a:p>
            <a:pPr marL="0" indent="0">
              <a:defRPr/>
            </a:pPr>
            <a:r>
              <a:rPr lang="zh-CN" altLang="en-US" sz="2200" smtClean="0">
                <a:solidFill>
                  <a:schemeClr val="tx1"/>
                </a:solidFill>
              </a:rPr>
              <a:t>未分组数据</a:t>
            </a:r>
          </a:p>
        </p:txBody>
      </p:sp>
      <p:sp>
        <p:nvSpPr>
          <p:cNvPr id="565254" name="Text Box 6"/>
          <p:cNvSpPr txBox="1">
            <a:spLocks noChangeArrowheads="1"/>
          </p:cNvSpPr>
          <p:nvPr/>
        </p:nvSpPr>
        <p:spPr bwMode="auto">
          <a:xfrm>
            <a:off x="5029200" y="4267200"/>
            <a:ext cx="2286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200">
                <a:effectLst>
                  <a:outerShdw blurRad="38100" dist="38100" dir="2700000" algn="tl">
                    <a:srgbClr val="000000"/>
                  </a:outerShdw>
                </a:effectLst>
                <a:latin typeface="Times New Roman" panose="02020603050405020304" pitchFamily="18" charset="0"/>
              </a:rPr>
              <a:t>组距分组数据</a:t>
            </a:r>
          </a:p>
        </p:txBody>
      </p:sp>
      <p:sp>
        <p:nvSpPr>
          <p:cNvPr id="565255" name="Rectangle 7"/>
          <p:cNvSpPr>
            <a:spLocks noChangeArrowheads="1"/>
          </p:cNvSpPr>
          <p:nvPr/>
        </p:nvSpPr>
        <p:spPr bwMode="auto">
          <a:xfrm>
            <a:off x="457200" y="2362200"/>
            <a:ext cx="1905000"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defRPr kumimoji="1" sz="2400">
                <a:solidFill>
                  <a:schemeClr val="tx1"/>
                </a:solidFill>
                <a:latin typeface="Times New Roman" panose="02020603050405020304" pitchFamily="18" charset="0"/>
                <a:ea typeface="宋体" panose="02010600030101010101" pitchFamily="2" charset="-122"/>
              </a:defRPr>
            </a:lvl1pPr>
            <a:lvl2pPr marL="971550" indent="-285750">
              <a:defRPr kumimoji="1" sz="2400">
                <a:solidFill>
                  <a:schemeClr val="tx1"/>
                </a:solidFill>
                <a:latin typeface="Times New Roman" panose="02020603050405020304" pitchFamily="18" charset="0"/>
                <a:ea typeface="宋体" panose="02010600030101010101" pitchFamily="2" charset="-122"/>
              </a:defRPr>
            </a:lvl2pPr>
            <a:lvl3pPr marL="1314450" indent="-228600">
              <a:defRPr kumimoji="1" sz="2400">
                <a:solidFill>
                  <a:schemeClr val="tx1"/>
                </a:solidFill>
                <a:latin typeface="Times New Roman" panose="02020603050405020304" pitchFamily="18" charset="0"/>
                <a:ea typeface="宋体" panose="02010600030101010101" pitchFamily="2" charset="-122"/>
              </a:defRPr>
            </a:lvl3pPr>
            <a:lvl4pPr marL="165735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zh-CN" altLang="en-US" sz="2200" smtClean="0">
                <a:effectLst>
                  <a:outerShdw blurRad="38100" dist="38100" dir="2700000" algn="tl">
                    <a:srgbClr val="000000"/>
                  </a:outerShdw>
                </a:effectLst>
                <a:latin typeface="Arial" panose="020B0604020202020204" pitchFamily="34" charset="0"/>
              </a:rPr>
              <a:t>未分组数据</a:t>
            </a:r>
          </a:p>
        </p:txBody>
      </p:sp>
      <p:sp>
        <p:nvSpPr>
          <p:cNvPr id="565258" name="Text Box 10"/>
          <p:cNvSpPr txBox="1">
            <a:spLocks noChangeArrowheads="1"/>
          </p:cNvSpPr>
          <p:nvPr/>
        </p:nvSpPr>
        <p:spPr bwMode="auto">
          <a:xfrm>
            <a:off x="457200" y="4191000"/>
            <a:ext cx="2209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200">
                <a:effectLst>
                  <a:outerShdw blurRad="38100" dist="38100" dir="2700000" algn="tl">
                    <a:srgbClr val="000000"/>
                  </a:outerShdw>
                </a:effectLst>
                <a:latin typeface="Times New Roman" panose="02020603050405020304" pitchFamily="18" charset="0"/>
              </a:rPr>
              <a:t>组距分组数据</a:t>
            </a:r>
          </a:p>
        </p:txBody>
      </p:sp>
      <p:sp>
        <p:nvSpPr>
          <p:cNvPr id="565259" name="Text Box 11"/>
          <p:cNvSpPr txBox="1">
            <a:spLocks noChangeArrowheads="1"/>
          </p:cNvSpPr>
          <p:nvPr/>
        </p:nvSpPr>
        <p:spPr bwMode="auto">
          <a:xfrm>
            <a:off x="685800" y="1752600"/>
            <a:ext cx="289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a:solidFill>
                  <a:srgbClr val="FFFF99"/>
                </a:solidFill>
                <a:effectLst>
                  <a:outerShdw blurRad="38100" dist="38100" dir="2700000" algn="tl">
                    <a:srgbClr val="000000"/>
                  </a:outerShdw>
                </a:effectLst>
                <a:latin typeface="Times New Roman" panose="02020603050405020304" pitchFamily="18" charset="0"/>
              </a:rPr>
              <a:t>方差的计算公式</a:t>
            </a:r>
          </a:p>
        </p:txBody>
      </p:sp>
      <p:sp>
        <p:nvSpPr>
          <p:cNvPr id="565260" name="Text Box 12"/>
          <p:cNvSpPr txBox="1">
            <a:spLocks noChangeArrowheads="1"/>
          </p:cNvSpPr>
          <p:nvPr/>
        </p:nvSpPr>
        <p:spPr bwMode="auto">
          <a:xfrm>
            <a:off x="5105400" y="1752600"/>
            <a:ext cx="342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a:solidFill>
                  <a:srgbClr val="FFFF99"/>
                </a:solidFill>
                <a:effectLst>
                  <a:outerShdw blurRad="38100" dist="38100" dir="2700000" algn="tl">
                    <a:srgbClr val="000000"/>
                  </a:outerShdw>
                </a:effectLst>
                <a:latin typeface="Times New Roman" panose="02020603050405020304" pitchFamily="18" charset="0"/>
              </a:rPr>
              <a:t>标准差的计算公式</a:t>
            </a:r>
          </a:p>
        </p:txBody>
      </p:sp>
      <p:grpSp>
        <p:nvGrpSpPr>
          <p:cNvPr id="565339" name="Group 91"/>
          <p:cNvGrpSpPr>
            <a:grpSpLocks/>
          </p:cNvGrpSpPr>
          <p:nvPr/>
        </p:nvGrpSpPr>
        <p:grpSpPr bwMode="auto">
          <a:xfrm>
            <a:off x="3352800" y="1905000"/>
            <a:ext cx="1600200" cy="4267200"/>
            <a:chOff x="2112" y="1200"/>
            <a:chExt cx="1008" cy="2688"/>
          </a:xfrm>
        </p:grpSpPr>
        <p:sp>
          <p:nvSpPr>
            <p:cNvPr id="89102" name="Line 13"/>
            <p:cNvSpPr>
              <a:spLocks noChangeShapeType="1"/>
            </p:cNvSpPr>
            <p:nvPr/>
          </p:nvSpPr>
          <p:spPr bwMode="auto">
            <a:xfrm>
              <a:off x="3120" y="1200"/>
              <a:ext cx="0" cy="2688"/>
            </a:xfrm>
            <a:prstGeom prst="line">
              <a:avLst/>
            </a:prstGeom>
            <a:noFill/>
            <a:ln w="38100">
              <a:solidFill>
                <a:srgbClr val="E1A1C6"/>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nvGrpSpPr>
            <p:cNvPr id="89103" name="Group 22"/>
            <p:cNvGrpSpPr>
              <a:grpSpLocks/>
            </p:cNvGrpSpPr>
            <p:nvPr/>
          </p:nvGrpSpPr>
          <p:grpSpPr bwMode="auto">
            <a:xfrm>
              <a:off x="2304" y="2208"/>
              <a:ext cx="674" cy="736"/>
              <a:chOff x="3653" y="2693"/>
              <a:chExt cx="674" cy="736"/>
            </a:xfrm>
          </p:grpSpPr>
          <p:grpSp>
            <p:nvGrpSpPr>
              <p:cNvPr id="89141" name="Group 23"/>
              <p:cNvGrpSpPr>
                <a:grpSpLocks/>
              </p:cNvGrpSpPr>
              <p:nvPr/>
            </p:nvGrpSpPr>
            <p:grpSpPr bwMode="auto">
              <a:xfrm>
                <a:off x="3653" y="2693"/>
                <a:ext cx="674" cy="736"/>
                <a:chOff x="3653" y="2693"/>
                <a:chExt cx="674" cy="736"/>
              </a:xfrm>
            </p:grpSpPr>
            <p:grpSp>
              <p:nvGrpSpPr>
                <p:cNvPr id="89145" name="Group 24"/>
                <p:cNvGrpSpPr>
                  <a:grpSpLocks/>
                </p:cNvGrpSpPr>
                <p:nvPr/>
              </p:nvGrpSpPr>
              <p:grpSpPr bwMode="auto">
                <a:xfrm>
                  <a:off x="3653" y="2729"/>
                  <a:ext cx="615" cy="700"/>
                  <a:chOff x="3653" y="2729"/>
                  <a:chExt cx="615" cy="700"/>
                </a:xfrm>
              </p:grpSpPr>
              <p:sp>
                <p:nvSpPr>
                  <p:cNvPr id="89155" name="Freeform 25"/>
                  <p:cNvSpPr>
                    <a:spLocks/>
                  </p:cNvSpPr>
                  <p:nvPr/>
                </p:nvSpPr>
                <p:spPr bwMode="auto">
                  <a:xfrm>
                    <a:off x="3653" y="2729"/>
                    <a:ext cx="615" cy="700"/>
                  </a:xfrm>
                  <a:custGeom>
                    <a:avLst/>
                    <a:gdLst>
                      <a:gd name="T0" fmla="*/ 540 w 615"/>
                      <a:gd name="T1" fmla="*/ 341 h 700"/>
                      <a:gd name="T2" fmla="*/ 581 w 615"/>
                      <a:gd name="T3" fmla="*/ 273 h 700"/>
                      <a:gd name="T4" fmla="*/ 610 w 615"/>
                      <a:gd name="T5" fmla="*/ 182 h 700"/>
                      <a:gd name="T6" fmla="*/ 612 w 615"/>
                      <a:gd name="T7" fmla="*/ 103 h 700"/>
                      <a:gd name="T8" fmla="*/ 572 w 615"/>
                      <a:gd name="T9" fmla="*/ 36 h 700"/>
                      <a:gd name="T10" fmla="*/ 500 w 615"/>
                      <a:gd name="T11" fmla="*/ 3 h 700"/>
                      <a:gd name="T12" fmla="*/ 424 w 615"/>
                      <a:gd name="T13" fmla="*/ 5 h 700"/>
                      <a:gd name="T14" fmla="*/ 375 w 615"/>
                      <a:gd name="T15" fmla="*/ 30 h 700"/>
                      <a:gd name="T16" fmla="*/ 361 w 615"/>
                      <a:gd name="T17" fmla="*/ 57 h 700"/>
                      <a:gd name="T18" fmla="*/ 330 w 615"/>
                      <a:gd name="T19" fmla="*/ 104 h 700"/>
                      <a:gd name="T20" fmla="*/ 302 w 615"/>
                      <a:gd name="T21" fmla="*/ 144 h 700"/>
                      <a:gd name="T22" fmla="*/ 238 w 615"/>
                      <a:gd name="T23" fmla="*/ 151 h 700"/>
                      <a:gd name="T24" fmla="*/ 167 w 615"/>
                      <a:gd name="T25" fmla="*/ 135 h 700"/>
                      <a:gd name="T26" fmla="*/ 81 w 615"/>
                      <a:gd name="T27" fmla="*/ 125 h 700"/>
                      <a:gd name="T28" fmla="*/ 37 w 615"/>
                      <a:gd name="T29" fmla="*/ 135 h 700"/>
                      <a:gd name="T30" fmla="*/ 5 w 615"/>
                      <a:gd name="T31" fmla="*/ 168 h 700"/>
                      <a:gd name="T32" fmla="*/ 5 w 615"/>
                      <a:gd name="T33" fmla="*/ 217 h 700"/>
                      <a:gd name="T34" fmla="*/ 31 w 615"/>
                      <a:gd name="T35" fmla="*/ 245 h 700"/>
                      <a:gd name="T36" fmla="*/ 105 w 615"/>
                      <a:gd name="T37" fmla="*/ 266 h 700"/>
                      <a:gd name="T38" fmla="*/ 193 w 615"/>
                      <a:gd name="T39" fmla="*/ 280 h 700"/>
                      <a:gd name="T40" fmla="*/ 243 w 615"/>
                      <a:gd name="T41" fmla="*/ 280 h 700"/>
                      <a:gd name="T42" fmla="*/ 243 w 615"/>
                      <a:gd name="T43" fmla="*/ 320 h 700"/>
                      <a:gd name="T44" fmla="*/ 309 w 615"/>
                      <a:gd name="T45" fmla="*/ 325 h 700"/>
                      <a:gd name="T46" fmla="*/ 304 w 615"/>
                      <a:gd name="T47" fmla="*/ 352 h 700"/>
                      <a:gd name="T48" fmla="*/ 302 w 615"/>
                      <a:gd name="T49" fmla="*/ 377 h 700"/>
                      <a:gd name="T50" fmla="*/ 236 w 615"/>
                      <a:gd name="T51" fmla="*/ 373 h 700"/>
                      <a:gd name="T52" fmla="*/ 209 w 615"/>
                      <a:gd name="T53" fmla="*/ 454 h 700"/>
                      <a:gd name="T54" fmla="*/ 193 w 615"/>
                      <a:gd name="T55" fmla="*/ 546 h 700"/>
                      <a:gd name="T56" fmla="*/ 191 w 615"/>
                      <a:gd name="T57" fmla="*/ 626 h 700"/>
                      <a:gd name="T58" fmla="*/ 208 w 615"/>
                      <a:gd name="T59" fmla="*/ 683 h 700"/>
                      <a:gd name="T60" fmla="*/ 238 w 615"/>
                      <a:gd name="T61" fmla="*/ 699 h 700"/>
                      <a:gd name="T62" fmla="*/ 295 w 615"/>
                      <a:gd name="T63" fmla="*/ 692 h 700"/>
                      <a:gd name="T64" fmla="*/ 343 w 615"/>
                      <a:gd name="T65" fmla="*/ 671 h 700"/>
                      <a:gd name="T66" fmla="*/ 375 w 615"/>
                      <a:gd name="T67" fmla="*/ 628 h 700"/>
                      <a:gd name="T68" fmla="*/ 394 w 615"/>
                      <a:gd name="T69" fmla="*/ 586 h 700"/>
                      <a:gd name="T70" fmla="*/ 421 w 615"/>
                      <a:gd name="T71" fmla="*/ 537 h 700"/>
                      <a:gd name="T72" fmla="*/ 460 w 615"/>
                      <a:gd name="T73" fmla="*/ 497 h 700"/>
                      <a:gd name="T74" fmla="*/ 489 w 615"/>
                      <a:gd name="T75" fmla="*/ 455 h 700"/>
                      <a:gd name="T76" fmla="*/ 520 w 615"/>
                      <a:gd name="T77" fmla="*/ 391 h 7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15" h="700">
                        <a:moveTo>
                          <a:pt x="520" y="391"/>
                        </a:moveTo>
                        <a:lnTo>
                          <a:pt x="540" y="341"/>
                        </a:lnTo>
                        <a:lnTo>
                          <a:pt x="565" y="306"/>
                        </a:lnTo>
                        <a:lnTo>
                          <a:pt x="581" y="273"/>
                        </a:lnTo>
                        <a:lnTo>
                          <a:pt x="598" y="235"/>
                        </a:lnTo>
                        <a:lnTo>
                          <a:pt x="610" y="182"/>
                        </a:lnTo>
                        <a:lnTo>
                          <a:pt x="614" y="145"/>
                        </a:lnTo>
                        <a:lnTo>
                          <a:pt x="612" y="103"/>
                        </a:lnTo>
                        <a:lnTo>
                          <a:pt x="593" y="64"/>
                        </a:lnTo>
                        <a:lnTo>
                          <a:pt x="572" y="36"/>
                        </a:lnTo>
                        <a:lnTo>
                          <a:pt x="544" y="15"/>
                        </a:lnTo>
                        <a:lnTo>
                          <a:pt x="500" y="3"/>
                        </a:lnTo>
                        <a:lnTo>
                          <a:pt x="461" y="0"/>
                        </a:lnTo>
                        <a:lnTo>
                          <a:pt x="424" y="5"/>
                        </a:lnTo>
                        <a:lnTo>
                          <a:pt x="394" y="16"/>
                        </a:lnTo>
                        <a:lnTo>
                          <a:pt x="375" y="30"/>
                        </a:lnTo>
                        <a:lnTo>
                          <a:pt x="372" y="45"/>
                        </a:lnTo>
                        <a:lnTo>
                          <a:pt x="361" y="57"/>
                        </a:lnTo>
                        <a:lnTo>
                          <a:pt x="342" y="81"/>
                        </a:lnTo>
                        <a:lnTo>
                          <a:pt x="330" y="104"/>
                        </a:lnTo>
                        <a:lnTo>
                          <a:pt x="316" y="130"/>
                        </a:lnTo>
                        <a:lnTo>
                          <a:pt x="302" y="144"/>
                        </a:lnTo>
                        <a:lnTo>
                          <a:pt x="270" y="154"/>
                        </a:lnTo>
                        <a:lnTo>
                          <a:pt x="238" y="151"/>
                        </a:lnTo>
                        <a:lnTo>
                          <a:pt x="203" y="142"/>
                        </a:lnTo>
                        <a:lnTo>
                          <a:pt x="167" y="135"/>
                        </a:lnTo>
                        <a:lnTo>
                          <a:pt x="120" y="128"/>
                        </a:lnTo>
                        <a:lnTo>
                          <a:pt x="81" y="125"/>
                        </a:lnTo>
                        <a:lnTo>
                          <a:pt x="58" y="129"/>
                        </a:lnTo>
                        <a:lnTo>
                          <a:pt x="37" y="135"/>
                        </a:lnTo>
                        <a:lnTo>
                          <a:pt x="17" y="150"/>
                        </a:lnTo>
                        <a:lnTo>
                          <a:pt x="5" y="168"/>
                        </a:lnTo>
                        <a:lnTo>
                          <a:pt x="0" y="193"/>
                        </a:lnTo>
                        <a:lnTo>
                          <a:pt x="5" y="217"/>
                        </a:lnTo>
                        <a:lnTo>
                          <a:pt x="17" y="234"/>
                        </a:lnTo>
                        <a:lnTo>
                          <a:pt x="31" y="245"/>
                        </a:lnTo>
                        <a:lnTo>
                          <a:pt x="57" y="256"/>
                        </a:lnTo>
                        <a:lnTo>
                          <a:pt x="105" y="266"/>
                        </a:lnTo>
                        <a:lnTo>
                          <a:pt x="144" y="273"/>
                        </a:lnTo>
                        <a:lnTo>
                          <a:pt x="193" y="280"/>
                        </a:lnTo>
                        <a:lnTo>
                          <a:pt x="229" y="282"/>
                        </a:lnTo>
                        <a:lnTo>
                          <a:pt x="243" y="280"/>
                        </a:lnTo>
                        <a:lnTo>
                          <a:pt x="248" y="300"/>
                        </a:lnTo>
                        <a:lnTo>
                          <a:pt x="243" y="320"/>
                        </a:lnTo>
                        <a:lnTo>
                          <a:pt x="275" y="329"/>
                        </a:lnTo>
                        <a:lnTo>
                          <a:pt x="309" y="325"/>
                        </a:lnTo>
                        <a:lnTo>
                          <a:pt x="307" y="339"/>
                        </a:lnTo>
                        <a:lnTo>
                          <a:pt x="304" y="352"/>
                        </a:lnTo>
                        <a:lnTo>
                          <a:pt x="303" y="366"/>
                        </a:lnTo>
                        <a:lnTo>
                          <a:pt x="302" y="377"/>
                        </a:lnTo>
                        <a:lnTo>
                          <a:pt x="267" y="382"/>
                        </a:lnTo>
                        <a:lnTo>
                          <a:pt x="236" y="373"/>
                        </a:lnTo>
                        <a:lnTo>
                          <a:pt x="222" y="407"/>
                        </a:lnTo>
                        <a:lnTo>
                          <a:pt x="209" y="454"/>
                        </a:lnTo>
                        <a:lnTo>
                          <a:pt x="201" y="493"/>
                        </a:lnTo>
                        <a:lnTo>
                          <a:pt x="193" y="546"/>
                        </a:lnTo>
                        <a:lnTo>
                          <a:pt x="190" y="587"/>
                        </a:lnTo>
                        <a:lnTo>
                          <a:pt x="191" y="626"/>
                        </a:lnTo>
                        <a:lnTo>
                          <a:pt x="196" y="655"/>
                        </a:lnTo>
                        <a:lnTo>
                          <a:pt x="208" y="683"/>
                        </a:lnTo>
                        <a:lnTo>
                          <a:pt x="219" y="697"/>
                        </a:lnTo>
                        <a:lnTo>
                          <a:pt x="238" y="699"/>
                        </a:lnTo>
                        <a:lnTo>
                          <a:pt x="267" y="694"/>
                        </a:lnTo>
                        <a:lnTo>
                          <a:pt x="295" y="692"/>
                        </a:lnTo>
                        <a:lnTo>
                          <a:pt x="321" y="683"/>
                        </a:lnTo>
                        <a:lnTo>
                          <a:pt x="343" y="671"/>
                        </a:lnTo>
                        <a:lnTo>
                          <a:pt x="361" y="650"/>
                        </a:lnTo>
                        <a:lnTo>
                          <a:pt x="375" y="628"/>
                        </a:lnTo>
                        <a:lnTo>
                          <a:pt x="386" y="607"/>
                        </a:lnTo>
                        <a:lnTo>
                          <a:pt x="394" y="586"/>
                        </a:lnTo>
                        <a:lnTo>
                          <a:pt x="405" y="558"/>
                        </a:lnTo>
                        <a:lnTo>
                          <a:pt x="421" y="537"/>
                        </a:lnTo>
                        <a:lnTo>
                          <a:pt x="440" y="518"/>
                        </a:lnTo>
                        <a:lnTo>
                          <a:pt x="460" y="497"/>
                        </a:lnTo>
                        <a:lnTo>
                          <a:pt x="475" y="479"/>
                        </a:lnTo>
                        <a:lnTo>
                          <a:pt x="489" y="455"/>
                        </a:lnTo>
                        <a:lnTo>
                          <a:pt x="503" y="427"/>
                        </a:lnTo>
                        <a:lnTo>
                          <a:pt x="520" y="391"/>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9156" name="Group 26"/>
                  <p:cNvGrpSpPr>
                    <a:grpSpLocks/>
                  </p:cNvGrpSpPr>
                  <p:nvPr/>
                </p:nvGrpSpPr>
                <p:grpSpPr bwMode="auto">
                  <a:xfrm>
                    <a:off x="3894" y="2981"/>
                    <a:ext cx="102" cy="195"/>
                    <a:chOff x="3894" y="2981"/>
                    <a:chExt cx="102" cy="195"/>
                  </a:xfrm>
                </p:grpSpPr>
                <p:sp>
                  <p:nvSpPr>
                    <p:cNvPr id="89157" name="Freeform 27"/>
                    <p:cNvSpPr>
                      <a:spLocks/>
                    </p:cNvSpPr>
                    <p:nvPr/>
                  </p:nvSpPr>
                  <p:spPr bwMode="auto">
                    <a:xfrm>
                      <a:off x="3957" y="2985"/>
                      <a:ext cx="39" cy="191"/>
                    </a:xfrm>
                    <a:custGeom>
                      <a:avLst/>
                      <a:gdLst>
                        <a:gd name="T0" fmla="*/ 16 w 39"/>
                        <a:gd name="T1" fmla="*/ 190 h 191"/>
                        <a:gd name="T2" fmla="*/ 7 w 39"/>
                        <a:gd name="T3" fmla="*/ 164 h 191"/>
                        <a:gd name="T4" fmla="*/ 3 w 39"/>
                        <a:gd name="T5" fmla="*/ 138 h 191"/>
                        <a:gd name="T6" fmla="*/ 0 w 39"/>
                        <a:gd name="T7" fmla="*/ 111 h 191"/>
                        <a:gd name="T8" fmla="*/ 3 w 39"/>
                        <a:gd name="T9" fmla="*/ 78 h 191"/>
                        <a:gd name="T10" fmla="*/ 11 w 39"/>
                        <a:gd name="T11" fmla="*/ 48 h 191"/>
                        <a:gd name="T12" fmla="*/ 24 w 39"/>
                        <a:gd name="T13" fmla="*/ 22 h 191"/>
                        <a:gd name="T14" fmla="*/ 38 w 39"/>
                        <a:gd name="T15" fmla="*/ 0 h 19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191">
                          <a:moveTo>
                            <a:pt x="16" y="190"/>
                          </a:moveTo>
                          <a:lnTo>
                            <a:pt x="7" y="164"/>
                          </a:lnTo>
                          <a:lnTo>
                            <a:pt x="3" y="138"/>
                          </a:lnTo>
                          <a:lnTo>
                            <a:pt x="0" y="111"/>
                          </a:lnTo>
                          <a:lnTo>
                            <a:pt x="3" y="78"/>
                          </a:lnTo>
                          <a:lnTo>
                            <a:pt x="11" y="48"/>
                          </a:lnTo>
                          <a:lnTo>
                            <a:pt x="24" y="22"/>
                          </a:lnTo>
                          <a:lnTo>
                            <a:pt x="3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58" name="Freeform 28"/>
                    <p:cNvSpPr>
                      <a:spLocks/>
                    </p:cNvSpPr>
                    <p:nvPr/>
                  </p:nvSpPr>
                  <p:spPr bwMode="auto">
                    <a:xfrm>
                      <a:off x="3894" y="2981"/>
                      <a:ext cx="47" cy="34"/>
                    </a:xfrm>
                    <a:custGeom>
                      <a:avLst/>
                      <a:gdLst>
                        <a:gd name="T0" fmla="*/ 0 w 47"/>
                        <a:gd name="T1" fmla="*/ 33 h 34"/>
                        <a:gd name="T2" fmla="*/ 21 w 47"/>
                        <a:gd name="T3" fmla="*/ 30 h 34"/>
                        <a:gd name="T4" fmla="*/ 42 w 47"/>
                        <a:gd name="T5" fmla="*/ 22 h 34"/>
                        <a:gd name="T6" fmla="*/ 46 w 47"/>
                        <a:gd name="T7" fmla="*/ 7 h 34"/>
                        <a:gd name="T8" fmla="*/ 35 w 4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4">
                          <a:moveTo>
                            <a:pt x="0" y="33"/>
                          </a:moveTo>
                          <a:lnTo>
                            <a:pt x="21" y="30"/>
                          </a:lnTo>
                          <a:lnTo>
                            <a:pt x="42" y="22"/>
                          </a:lnTo>
                          <a:lnTo>
                            <a:pt x="46" y="7"/>
                          </a:lnTo>
                          <a:lnTo>
                            <a:pt x="3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9146" name="Group 29"/>
                <p:cNvGrpSpPr>
                  <a:grpSpLocks/>
                </p:cNvGrpSpPr>
                <p:nvPr/>
              </p:nvGrpSpPr>
              <p:grpSpPr bwMode="auto">
                <a:xfrm>
                  <a:off x="4003" y="2693"/>
                  <a:ext cx="324" cy="371"/>
                  <a:chOff x="4003" y="2693"/>
                  <a:chExt cx="324" cy="371"/>
                </a:xfrm>
              </p:grpSpPr>
              <p:sp>
                <p:nvSpPr>
                  <p:cNvPr id="89147" name="Freeform 30"/>
                  <p:cNvSpPr>
                    <a:spLocks/>
                  </p:cNvSpPr>
                  <p:nvPr/>
                </p:nvSpPr>
                <p:spPr bwMode="auto">
                  <a:xfrm>
                    <a:off x="4003" y="2693"/>
                    <a:ext cx="324" cy="371"/>
                  </a:xfrm>
                  <a:custGeom>
                    <a:avLst/>
                    <a:gdLst>
                      <a:gd name="T0" fmla="*/ 12 w 324"/>
                      <a:gd name="T1" fmla="*/ 42 h 371"/>
                      <a:gd name="T2" fmla="*/ 56 w 324"/>
                      <a:gd name="T3" fmla="*/ 30 h 371"/>
                      <a:gd name="T4" fmla="*/ 87 w 324"/>
                      <a:gd name="T5" fmla="*/ 8 h 371"/>
                      <a:gd name="T6" fmla="*/ 115 w 324"/>
                      <a:gd name="T7" fmla="*/ 0 h 371"/>
                      <a:gd name="T8" fmla="*/ 144 w 324"/>
                      <a:gd name="T9" fmla="*/ 11 h 371"/>
                      <a:gd name="T10" fmla="*/ 183 w 324"/>
                      <a:gd name="T11" fmla="*/ 23 h 371"/>
                      <a:gd name="T12" fmla="*/ 216 w 324"/>
                      <a:gd name="T13" fmla="*/ 19 h 371"/>
                      <a:gd name="T14" fmla="*/ 248 w 324"/>
                      <a:gd name="T15" fmla="*/ 29 h 371"/>
                      <a:gd name="T16" fmla="*/ 280 w 324"/>
                      <a:gd name="T17" fmla="*/ 46 h 371"/>
                      <a:gd name="T18" fmla="*/ 316 w 324"/>
                      <a:gd name="T19" fmla="*/ 80 h 371"/>
                      <a:gd name="T20" fmla="*/ 323 w 324"/>
                      <a:gd name="T21" fmla="*/ 147 h 371"/>
                      <a:gd name="T22" fmla="*/ 309 w 324"/>
                      <a:gd name="T23" fmla="*/ 220 h 371"/>
                      <a:gd name="T24" fmla="*/ 302 w 324"/>
                      <a:gd name="T25" fmla="*/ 260 h 371"/>
                      <a:gd name="T26" fmla="*/ 274 w 324"/>
                      <a:gd name="T27" fmla="*/ 272 h 371"/>
                      <a:gd name="T28" fmla="*/ 255 w 324"/>
                      <a:gd name="T29" fmla="*/ 297 h 371"/>
                      <a:gd name="T30" fmla="*/ 245 w 324"/>
                      <a:gd name="T31" fmla="*/ 337 h 371"/>
                      <a:gd name="T32" fmla="*/ 208 w 324"/>
                      <a:gd name="T33" fmla="*/ 362 h 371"/>
                      <a:gd name="T34" fmla="*/ 165 w 324"/>
                      <a:gd name="T35" fmla="*/ 370 h 371"/>
                      <a:gd name="T36" fmla="*/ 142 w 324"/>
                      <a:gd name="T37" fmla="*/ 363 h 371"/>
                      <a:gd name="T38" fmla="*/ 137 w 324"/>
                      <a:gd name="T39" fmla="*/ 338 h 371"/>
                      <a:gd name="T40" fmla="*/ 149 w 324"/>
                      <a:gd name="T41" fmla="*/ 312 h 371"/>
                      <a:gd name="T42" fmla="*/ 134 w 324"/>
                      <a:gd name="T43" fmla="*/ 289 h 371"/>
                      <a:gd name="T44" fmla="*/ 89 w 324"/>
                      <a:gd name="T45" fmla="*/ 296 h 371"/>
                      <a:gd name="T46" fmla="*/ 64 w 324"/>
                      <a:gd name="T47" fmla="*/ 281 h 371"/>
                      <a:gd name="T48" fmla="*/ 97 w 324"/>
                      <a:gd name="T49" fmla="*/ 260 h 371"/>
                      <a:gd name="T50" fmla="*/ 110 w 324"/>
                      <a:gd name="T51" fmla="*/ 236 h 371"/>
                      <a:gd name="T52" fmla="*/ 106 w 324"/>
                      <a:gd name="T53" fmla="*/ 216 h 371"/>
                      <a:gd name="T54" fmla="*/ 87 w 324"/>
                      <a:gd name="T55" fmla="*/ 187 h 371"/>
                      <a:gd name="T56" fmla="*/ 84 w 324"/>
                      <a:gd name="T57" fmla="*/ 159 h 371"/>
                      <a:gd name="T58" fmla="*/ 96 w 324"/>
                      <a:gd name="T59" fmla="*/ 140 h 371"/>
                      <a:gd name="T60" fmla="*/ 126 w 324"/>
                      <a:gd name="T61" fmla="*/ 124 h 371"/>
                      <a:gd name="T62" fmla="*/ 150 w 324"/>
                      <a:gd name="T63" fmla="*/ 110 h 371"/>
                      <a:gd name="T64" fmla="*/ 151 w 324"/>
                      <a:gd name="T65" fmla="*/ 98 h 371"/>
                      <a:gd name="T66" fmla="*/ 142 w 324"/>
                      <a:gd name="T67" fmla="*/ 86 h 371"/>
                      <a:gd name="T68" fmla="*/ 135 w 324"/>
                      <a:gd name="T69" fmla="*/ 84 h 371"/>
                      <a:gd name="T70" fmla="*/ 102 w 324"/>
                      <a:gd name="T71" fmla="*/ 87 h 371"/>
                      <a:gd name="T72" fmla="*/ 73 w 324"/>
                      <a:gd name="T73" fmla="*/ 84 h 371"/>
                      <a:gd name="T74" fmla="*/ 53 w 324"/>
                      <a:gd name="T75" fmla="*/ 74 h 371"/>
                      <a:gd name="T76" fmla="*/ 34 w 324"/>
                      <a:gd name="T77" fmla="*/ 61 h 371"/>
                      <a:gd name="T78" fmla="*/ 0 w 324"/>
                      <a:gd name="T79" fmla="*/ 56 h 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24" h="371">
                        <a:moveTo>
                          <a:pt x="0" y="56"/>
                        </a:moveTo>
                        <a:lnTo>
                          <a:pt x="12" y="42"/>
                        </a:lnTo>
                        <a:lnTo>
                          <a:pt x="31" y="32"/>
                        </a:lnTo>
                        <a:lnTo>
                          <a:pt x="56" y="30"/>
                        </a:lnTo>
                        <a:lnTo>
                          <a:pt x="71" y="18"/>
                        </a:lnTo>
                        <a:lnTo>
                          <a:pt x="87" y="8"/>
                        </a:lnTo>
                        <a:lnTo>
                          <a:pt x="99" y="3"/>
                        </a:lnTo>
                        <a:lnTo>
                          <a:pt x="115" y="0"/>
                        </a:lnTo>
                        <a:lnTo>
                          <a:pt x="128" y="1"/>
                        </a:lnTo>
                        <a:lnTo>
                          <a:pt x="144" y="11"/>
                        </a:lnTo>
                        <a:lnTo>
                          <a:pt x="161" y="19"/>
                        </a:lnTo>
                        <a:lnTo>
                          <a:pt x="183" y="23"/>
                        </a:lnTo>
                        <a:lnTo>
                          <a:pt x="199" y="21"/>
                        </a:lnTo>
                        <a:lnTo>
                          <a:pt x="216" y="19"/>
                        </a:lnTo>
                        <a:lnTo>
                          <a:pt x="233" y="22"/>
                        </a:lnTo>
                        <a:lnTo>
                          <a:pt x="248" y="29"/>
                        </a:lnTo>
                        <a:lnTo>
                          <a:pt x="265" y="37"/>
                        </a:lnTo>
                        <a:lnTo>
                          <a:pt x="280" y="46"/>
                        </a:lnTo>
                        <a:lnTo>
                          <a:pt x="299" y="61"/>
                        </a:lnTo>
                        <a:lnTo>
                          <a:pt x="316" y="80"/>
                        </a:lnTo>
                        <a:lnTo>
                          <a:pt x="322" y="108"/>
                        </a:lnTo>
                        <a:lnTo>
                          <a:pt x="323" y="147"/>
                        </a:lnTo>
                        <a:lnTo>
                          <a:pt x="319" y="189"/>
                        </a:lnTo>
                        <a:lnTo>
                          <a:pt x="309" y="220"/>
                        </a:lnTo>
                        <a:lnTo>
                          <a:pt x="307" y="242"/>
                        </a:lnTo>
                        <a:lnTo>
                          <a:pt x="302" y="260"/>
                        </a:lnTo>
                        <a:lnTo>
                          <a:pt x="288" y="269"/>
                        </a:lnTo>
                        <a:lnTo>
                          <a:pt x="274" y="272"/>
                        </a:lnTo>
                        <a:lnTo>
                          <a:pt x="262" y="283"/>
                        </a:lnTo>
                        <a:lnTo>
                          <a:pt x="255" y="297"/>
                        </a:lnTo>
                        <a:lnTo>
                          <a:pt x="252" y="318"/>
                        </a:lnTo>
                        <a:lnTo>
                          <a:pt x="245" y="337"/>
                        </a:lnTo>
                        <a:lnTo>
                          <a:pt x="231" y="351"/>
                        </a:lnTo>
                        <a:lnTo>
                          <a:pt x="208" y="362"/>
                        </a:lnTo>
                        <a:lnTo>
                          <a:pt x="187" y="367"/>
                        </a:lnTo>
                        <a:lnTo>
                          <a:pt x="165" y="370"/>
                        </a:lnTo>
                        <a:lnTo>
                          <a:pt x="150" y="368"/>
                        </a:lnTo>
                        <a:lnTo>
                          <a:pt x="142" y="363"/>
                        </a:lnTo>
                        <a:lnTo>
                          <a:pt x="137" y="352"/>
                        </a:lnTo>
                        <a:lnTo>
                          <a:pt x="137" y="338"/>
                        </a:lnTo>
                        <a:lnTo>
                          <a:pt x="144" y="326"/>
                        </a:lnTo>
                        <a:lnTo>
                          <a:pt x="149" y="312"/>
                        </a:lnTo>
                        <a:lnTo>
                          <a:pt x="147" y="297"/>
                        </a:lnTo>
                        <a:lnTo>
                          <a:pt x="134" y="289"/>
                        </a:lnTo>
                        <a:lnTo>
                          <a:pt x="120" y="288"/>
                        </a:lnTo>
                        <a:lnTo>
                          <a:pt x="89" y="296"/>
                        </a:lnTo>
                        <a:lnTo>
                          <a:pt x="77" y="286"/>
                        </a:lnTo>
                        <a:lnTo>
                          <a:pt x="64" y="281"/>
                        </a:lnTo>
                        <a:lnTo>
                          <a:pt x="81" y="272"/>
                        </a:lnTo>
                        <a:lnTo>
                          <a:pt x="97" y="260"/>
                        </a:lnTo>
                        <a:lnTo>
                          <a:pt x="106" y="248"/>
                        </a:lnTo>
                        <a:lnTo>
                          <a:pt x="110" y="236"/>
                        </a:lnTo>
                        <a:lnTo>
                          <a:pt x="110" y="226"/>
                        </a:lnTo>
                        <a:lnTo>
                          <a:pt x="106" y="216"/>
                        </a:lnTo>
                        <a:lnTo>
                          <a:pt x="96" y="203"/>
                        </a:lnTo>
                        <a:lnTo>
                          <a:pt x="87" y="187"/>
                        </a:lnTo>
                        <a:lnTo>
                          <a:pt x="84" y="174"/>
                        </a:lnTo>
                        <a:lnTo>
                          <a:pt x="84" y="159"/>
                        </a:lnTo>
                        <a:lnTo>
                          <a:pt x="88" y="147"/>
                        </a:lnTo>
                        <a:lnTo>
                          <a:pt x="96" y="140"/>
                        </a:lnTo>
                        <a:lnTo>
                          <a:pt x="110" y="132"/>
                        </a:lnTo>
                        <a:lnTo>
                          <a:pt x="126" y="124"/>
                        </a:lnTo>
                        <a:lnTo>
                          <a:pt x="138" y="117"/>
                        </a:lnTo>
                        <a:lnTo>
                          <a:pt x="150" y="110"/>
                        </a:lnTo>
                        <a:lnTo>
                          <a:pt x="158" y="98"/>
                        </a:lnTo>
                        <a:lnTo>
                          <a:pt x="151" y="98"/>
                        </a:lnTo>
                        <a:lnTo>
                          <a:pt x="144" y="91"/>
                        </a:lnTo>
                        <a:lnTo>
                          <a:pt x="142" y="86"/>
                        </a:lnTo>
                        <a:lnTo>
                          <a:pt x="140" y="81"/>
                        </a:lnTo>
                        <a:lnTo>
                          <a:pt x="135" y="84"/>
                        </a:lnTo>
                        <a:lnTo>
                          <a:pt x="117" y="84"/>
                        </a:lnTo>
                        <a:lnTo>
                          <a:pt x="102" y="87"/>
                        </a:lnTo>
                        <a:lnTo>
                          <a:pt x="88" y="86"/>
                        </a:lnTo>
                        <a:lnTo>
                          <a:pt x="73" y="84"/>
                        </a:lnTo>
                        <a:lnTo>
                          <a:pt x="63" y="81"/>
                        </a:lnTo>
                        <a:lnTo>
                          <a:pt x="53" y="74"/>
                        </a:lnTo>
                        <a:lnTo>
                          <a:pt x="44" y="67"/>
                        </a:lnTo>
                        <a:lnTo>
                          <a:pt x="34" y="61"/>
                        </a:lnTo>
                        <a:lnTo>
                          <a:pt x="18" y="60"/>
                        </a:lnTo>
                        <a:lnTo>
                          <a:pt x="0" y="56"/>
                        </a:lnTo>
                      </a:path>
                    </a:pathLst>
                  </a:custGeom>
                  <a:solidFill>
                    <a:srgbClr val="A04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9148" name="Group 31"/>
                  <p:cNvGrpSpPr>
                    <a:grpSpLocks/>
                  </p:cNvGrpSpPr>
                  <p:nvPr/>
                </p:nvGrpSpPr>
                <p:grpSpPr bwMode="auto">
                  <a:xfrm>
                    <a:off x="4013" y="2733"/>
                    <a:ext cx="167" cy="257"/>
                    <a:chOff x="4013" y="2733"/>
                    <a:chExt cx="167" cy="257"/>
                  </a:xfrm>
                </p:grpSpPr>
                <p:sp>
                  <p:nvSpPr>
                    <p:cNvPr id="89149" name="Freeform 32"/>
                    <p:cNvSpPr>
                      <a:spLocks/>
                    </p:cNvSpPr>
                    <p:nvPr/>
                  </p:nvSpPr>
                  <p:spPr bwMode="auto">
                    <a:xfrm>
                      <a:off x="4153" y="2766"/>
                      <a:ext cx="27" cy="36"/>
                    </a:xfrm>
                    <a:custGeom>
                      <a:avLst/>
                      <a:gdLst>
                        <a:gd name="T0" fmla="*/ 0 w 27"/>
                        <a:gd name="T1" fmla="*/ 26 h 36"/>
                        <a:gd name="T2" fmla="*/ 16 w 27"/>
                        <a:gd name="T3" fmla="*/ 20 h 36"/>
                        <a:gd name="T4" fmla="*/ 22 w 27"/>
                        <a:gd name="T5" fmla="*/ 10 h 36"/>
                        <a:gd name="T6" fmla="*/ 24 w 27"/>
                        <a:gd name="T7" fmla="*/ 0 h 36"/>
                        <a:gd name="T8" fmla="*/ 26 w 27"/>
                        <a:gd name="T9" fmla="*/ 14 h 36"/>
                        <a:gd name="T10" fmla="*/ 20 w 27"/>
                        <a:gd name="T11" fmla="*/ 25 h 36"/>
                        <a:gd name="T12" fmla="*/ 12 w 27"/>
                        <a:gd name="T13" fmla="*/ 29 h 36"/>
                        <a:gd name="T14" fmla="*/ 20 w 27"/>
                        <a:gd name="T15" fmla="*/ 33 h 36"/>
                        <a:gd name="T16" fmla="*/ 26 w 27"/>
                        <a:gd name="T17" fmla="*/ 33 h 36"/>
                        <a:gd name="T18" fmla="*/ 20 w 27"/>
                        <a:gd name="T19" fmla="*/ 35 h 36"/>
                        <a:gd name="T20" fmla="*/ 0 w 27"/>
                        <a:gd name="T21" fmla="*/ 26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6">
                          <a:moveTo>
                            <a:pt x="0" y="26"/>
                          </a:moveTo>
                          <a:lnTo>
                            <a:pt x="16" y="20"/>
                          </a:lnTo>
                          <a:lnTo>
                            <a:pt x="22" y="10"/>
                          </a:lnTo>
                          <a:lnTo>
                            <a:pt x="24" y="0"/>
                          </a:lnTo>
                          <a:lnTo>
                            <a:pt x="26" y="14"/>
                          </a:lnTo>
                          <a:lnTo>
                            <a:pt x="20" y="25"/>
                          </a:lnTo>
                          <a:lnTo>
                            <a:pt x="12" y="29"/>
                          </a:lnTo>
                          <a:lnTo>
                            <a:pt x="20" y="33"/>
                          </a:lnTo>
                          <a:lnTo>
                            <a:pt x="26" y="33"/>
                          </a:lnTo>
                          <a:lnTo>
                            <a:pt x="20" y="35"/>
                          </a:lnTo>
                          <a:lnTo>
                            <a:pt x="0" y="26"/>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50" name="Freeform 33"/>
                    <p:cNvSpPr>
                      <a:spLocks/>
                    </p:cNvSpPr>
                    <p:nvPr/>
                  </p:nvSpPr>
                  <p:spPr bwMode="auto">
                    <a:xfrm>
                      <a:off x="4112" y="2923"/>
                      <a:ext cx="13" cy="6"/>
                    </a:xfrm>
                    <a:custGeom>
                      <a:avLst/>
                      <a:gdLst>
                        <a:gd name="T0" fmla="*/ 0 w 13"/>
                        <a:gd name="T1" fmla="*/ 4 h 6"/>
                        <a:gd name="T2" fmla="*/ 7 w 13"/>
                        <a:gd name="T3" fmla="*/ 4 h 6"/>
                        <a:gd name="T4" fmla="*/ 12 w 13"/>
                        <a:gd name="T5" fmla="*/ 0 h 6"/>
                        <a:gd name="T6" fmla="*/ 11 w 13"/>
                        <a:gd name="T7" fmla="*/ 5 h 6"/>
                        <a:gd name="T8" fmla="*/ 0 w 13"/>
                        <a:gd name="T9" fmla="*/ 4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6">
                          <a:moveTo>
                            <a:pt x="0" y="4"/>
                          </a:moveTo>
                          <a:lnTo>
                            <a:pt x="7" y="4"/>
                          </a:lnTo>
                          <a:lnTo>
                            <a:pt x="12" y="0"/>
                          </a:lnTo>
                          <a:lnTo>
                            <a:pt x="11" y="5"/>
                          </a:lnTo>
                          <a:lnTo>
                            <a:pt x="0" y="4"/>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51" name="Freeform 34"/>
                    <p:cNvSpPr>
                      <a:spLocks/>
                    </p:cNvSpPr>
                    <p:nvPr/>
                  </p:nvSpPr>
                  <p:spPr bwMode="auto">
                    <a:xfrm>
                      <a:off x="4099" y="2931"/>
                      <a:ext cx="44" cy="31"/>
                    </a:xfrm>
                    <a:custGeom>
                      <a:avLst/>
                      <a:gdLst>
                        <a:gd name="T0" fmla="*/ 10 w 44"/>
                        <a:gd name="T1" fmla="*/ 0 h 31"/>
                        <a:gd name="T2" fmla="*/ 18 w 44"/>
                        <a:gd name="T3" fmla="*/ 10 h 31"/>
                        <a:gd name="T4" fmla="*/ 31 w 44"/>
                        <a:gd name="T5" fmla="*/ 14 h 31"/>
                        <a:gd name="T6" fmla="*/ 43 w 44"/>
                        <a:gd name="T7" fmla="*/ 16 h 31"/>
                        <a:gd name="T8" fmla="*/ 31 w 44"/>
                        <a:gd name="T9" fmla="*/ 18 h 31"/>
                        <a:gd name="T10" fmla="*/ 21 w 44"/>
                        <a:gd name="T11" fmla="*/ 17 h 31"/>
                        <a:gd name="T12" fmla="*/ 14 w 44"/>
                        <a:gd name="T13" fmla="*/ 14 h 31"/>
                        <a:gd name="T14" fmla="*/ 10 w 44"/>
                        <a:gd name="T15" fmla="*/ 24 h 31"/>
                        <a:gd name="T16" fmla="*/ 0 w 44"/>
                        <a:gd name="T17" fmla="*/ 30 h 31"/>
                        <a:gd name="T18" fmla="*/ 6 w 44"/>
                        <a:gd name="T19" fmla="*/ 22 h 31"/>
                        <a:gd name="T20" fmla="*/ 8 w 44"/>
                        <a:gd name="T21" fmla="*/ 17 h 31"/>
                        <a:gd name="T22" fmla="*/ 6 w 44"/>
                        <a:gd name="T23" fmla="*/ 10 h 31"/>
                        <a:gd name="T24" fmla="*/ 10 w 44"/>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 h="31">
                          <a:moveTo>
                            <a:pt x="10" y="0"/>
                          </a:moveTo>
                          <a:lnTo>
                            <a:pt x="18" y="10"/>
                          </a:lnTo>
                          <a:lnTo>
                            <a:pt x="31" y="14"/>
                          </a:lnTo>
                          <a:lnTo>
                            <a:pt x="43" y="16"/>
                          </a:lnTo>
                          <a:lnTo>
                            <a:pt x="31" y="18"/>
                          </a:lnTo>
                          <a:lnTo>
                            <a:pt x="21" y="17"/>
                          </a:lnTo>
                          <a:lnTo>
                            <a:pt x="14" y="14"/>
                          </a:lnTo>
                          <a:lnTo>
                            <a:pt x="10" y="24"/>
                          </a:lnTo>
                          <a:lnTo>
                            <a:pt x="0" y="30"/>
                          </a:lnTo>
                          <a:lnTo>
                            <a:pt x="6" y="22"/>
                          </a:lnTo>
                          <a:lnTo>
                            <a:pt x="8" y="17"/>
                          </a:lnTo>
                          <a:lnTo>
                            <a:pt x="6" y="10"/>
                          </a:lnTo>
                          <a:lnTo>
                            <a:pt x="10" y="0"/>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52" name="Freeform 35"/>
                    <p:cNvSpPr>
                      <a:spLocks/>
                    </p:cNvSpPr>
                    <p:nvPr/>
                  </p:nvSpPr>
                  <p:spPr bwMode="auto">
                    <a:xfrm>
                      <a:off x="4121" y="2969"/>
                      <a:ext cx="35" cy="21"/>
                    </a:xfrm>
                    <a:custGeom>
                      <a:avLst/>
                      <a:gdLst>
                        <a:gd name="T0" fmla="*/ 0 w 35"/>
                        <a:gd name="T1" fmla="*/ 12 h 21"/>
                        <a:gd name="T2" fmla="*/ 18 w 35"/>
                        <a:gd name="T3" fmla="*/ 10 h 21"/>
                        <a:gd name="T4" fmla="*/ 26 w 35"/>
                        <a:gd name="T5" fmla="*/ 5 h 21"/>
                        <a:gd name="T6" fmla="*/ 30 w 35"/>
                        <a:gd name="T7" fmla="*/ 0 h 21"/>
                        <a:gd name="T8" fmla="*/ 26 w 35"/>
                        <a:gd name="T9" fmla="*/ 8 h 21"/>
                        <a:gd name="T10" fmla="*/ 24 w 35"/>
                        <a:gd name="T11" fmla="*/ 12 h 21"/>
                        <a:gd name="T12" fmla="*/ 28 w 35"/>
                        <a:gd name="T13" fmla="*/ 15 h 21"/>
                        <a:gd name="T14" fmla="*/ 34 w 35"/>
                        <a:gd name="T15" fmla="*/ 16 h 21"/>
                        <a:gd name="T16" fmla="*/ 26 w 35"/>
                        <a:gd name="T17" fmla="*/ 19 h 21"/>
                        <a:gd name="T18" fmla="*/ 22 w 35"/>
                        <a:gd name="T19" fmla="*/ 20 h 21"/>
                        <a:gd name="T20" fmla="*/ 18 w 35"/>
                        <a:gd name="T21" fmla="*/ 19 h 21"/>
                        <a:gd name="T22" fmla="*/ 14 w 35"/>
                        <a:gd name="T23" fmla="*/ 15 h 21"/>
                        <a:gd name="T24" fmla="*/ 0 w 35"/>
                        <a:gd name="T25" fmla="*/ 12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5" h="21">
                          <a:moveTo>
                            <a:pt x="0" y="12"/>
                          </a:moveTo>
                          <a:lnTo>
                            <a:pt x="18" y="10"/>
                          </a:lnTo>
                          <a:lnTo>
                            <a:pt x="26" y="5"/>
                          </a:lnTo>
                          <a:lnTo>
                            <a:pt x="30" y="0"/>
                          </a:lnTo>
                          <a:lnTo>
                            <a:pt x="26" y="8"/>
                          </a:lnTo>
                          <a:lnTo>
                            <a:pt x="24" y="12"/>
                          </a:lnTo>
                          <a:lnTo>
                            <a:pt x="28" y="15"/>
                          </a:lnTo>
                          <a:lnTo>
                            <a:pt x="34" y="16"/>
                          </a:lnTo>
                          <a:lnTo>
                            <a:pt x="26" y="19"/>
                          </a:lnTo>
                          <a:lnTo>
                            <a:pt x="22" y="20"/>
                          </a:lnTo>
                          <a:lnTo>
                            <a:pt x="18" y="19"/>
                          </a:lnTo>
                          <a:lnTo>
                            <a:pt x="14" y="15"/>
                          </a:lnTo>
                          <a:lnTo>
                            <a:pt x="0" y="12"/>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53" name="Freeform 36"/>
                    <p:cNvSpPr>
                      <a:spLocks/>
                    </p:cNvSpPr>
                    <p:nvPr/>
                  </p:nvSpPr>
                  <p:spPr bwMode="auto">
                    <a:xfrm>
                      <a:off x="4013" y="2733"/>
                      <a:ext cx="34" cy="23"/>
                    </a:xfrm>
                    <a:custGeom>
                      <a:avLst/>
                      <a:gdLst>
                        <a:gd name="T0" fmla="*/ 0 w 34"/>
                        <a:gd name="T1" fmla="*/ 8 h 23"/>
                        <a:gd name="T2" fmla="*/ 14 w 34"/>
                        <a:gd name="T3" fmla="*/ 9 h 23"/>
                        <a:gd name="T4" fmla="*/ 19 w 34"/>
                        <a:gd name="T5" fmla="*/ 12 h 23"/>
                        <a:gd name="T6" fmla="*/ 20 w 34"/>
                        <a:gd name="T7" fmla="*/ 19 h 23"/>
                        <a:gd name="T8" fmla="*/ 25 w 34"/>
                        <a:gd name="T9" fmla="*/ 22 h 23"/>
                        <a:gd name="T10" fmla="*/ 31 w 34"/>
                        <a:gd name="T11" fmla="*/ 19 h 23"/>
                        <a:gd name="T12" fmla="*/ 33 w 34"/>
                        <a:gd name="T13" fmla="*/ 9 h 23"/>
                        <a:gd name="T14" fmla="*/ 31 w 34"/>
                        <a:gd name="T15" fmla="*/ 0 h 23"/>
                        <a:gd name="T16" fmla="*/ 26 w 34"/>
                        <a:gd name="T17" fmla="*/ 0 h 23"/>
                        <a:gd name="T18" fmla="*/ 27 w 34"/>
                        <a:gd name="T19" fmla="*/ 4 h 23"/>
                        <a:gd name="T20" fmla="*/ 26 w 34"/>
                        <a:gd name="T21" fmla="*/ 12 h 23"/>
                        <a:gd name="T22" fmla="*/ 20 w 34"/>
                        <a:gd name="T23" fmla="*/ 5 h 23"/>
                        <a:gd name="T24" fmla="*/ 12 w 34"/>
                        <a:gd name="T25" fmla="*/ 4 h 23"/>
                        <a:gd name="T26" fmla="*/ 0 w 34"/>
                        <a:gd name="T27" fmla="*/ 8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3">
                          <a:moveTo>
                            <a:pt x="0" y="8"/>
                          </a:moveTo>
                          <a:lnTo>
                            <a:pt x="14" y="9"/>
                          </a:lnTo>
                          <a:lnTo>
                            <a:pt x="19" y="12"/>
                          </a:lnTo>
                          <a:lnTo>
                            <a:pt x="20" y="19"/>
                          </a:lnTo>
                          <a:lnTo>
                            <a:pt x="25" y="22"/>
                          </a:lnTo>
                          <a:lnTo>
                            <a:pt x="31" y="19"/>
                          </a:lnTo>
                          <a:lnTo>
                            <a:pt x="33" y="9"/>
                          </a:lnTo>
                          <a:lnTo>
                            <a:pt x="31" y="0"/>
                          </a:lnTo>
                          <a:lnTo>
                            <a:pt x="26" y="0"/>
                          </a:lnTo>
                          <a:lnTo>
                            <a:pt x="27" y="4"/>
                          </a:lnTo>
                          <a:lnTo>
                            <a:pt x="26" y="12"/>
                          </a:lnTo>
                          <a:lnTo>
                            <a:pt x="20" y="5"/>
                          </a:lnTo>
                          <a:lnTo>
                            <a:pt x="12" y="4"/>
                          </a:lnTo>
                          <a:lnTo>
                            <a:pt x="0" y="8"/>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54" name="Freeform 37"/>
                    <p:cNvSpPr>
                      <a:spLocks/>
                    </p:cNvSpPr>
                    <p:nvPr/>
                  </p:nvSpPr>
                  <p:spPr bwMode="auto">
                    <a:xfrm>
                      <a:off x="4039" y="2758"/>
                      <a:ext cx="28" cy="10"/>
                    </a:xfrm>
                    <a:custGeom>
                      <a:avLst/>
                      <a:gdLst>
                        <a:gd name="T0" fmla="*/ 0 w 28"/>
                        <a:gd name="T1" fmla="*/ 0 h 10"/>
                        <a:gd name="T2" fmla="*/ 12 w 28"/>
                        <a:gd name="T3" fmla="*/ 8 h 10"/>
                        <a:gd name="T4" fmla="*/ 21 w 28"/>
                        <a:gd name="T5" fmla="*/ 9 h 10"/>
                        <a:gd name="T6" fmla="*/ 27 w 28"/>
                        <a:gd name="T7" fmla="*/ 5 h 10"/>
                        <a:gd name="T8" fmla="*/ 18 w 28"/>
                        <a:gd name="T9" fmla="*/ 5 h 10"/>
                        <a:gd name="T10" fmla="*/ 11 w 28"/>
                        <a:gd name="T11" fmla="*/ 4 h 10"/>
                        <a:gd name="T12" fmla="*/ 0 w 28"/>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10">
                          <a:moveTo>
                            <a:pt x="0" y="0"/>
                          </a:moveTo>
                          <a:lnTo>
                            <a:pt x="12" y="8"/>
                          </a:lnTo>
                          <a:lnTo>
                            <a:pt x="21" y="9"/>
                          </a:lnTo>
                          <a:lnTo>
                            <a:pt x="27" y="5"/>
                          </a:lnTo>
                          <a:lnTo>
                            <a:pt x="18" y="5"/>
                          </a:lnTo>
                          <a:lnTo>
                            <a:pt x="11" y="4"/>
                          </a:lnTo>
                          <a:lnTo>
                            <a:pt x="0" y="0"/>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89142" name="Group 38"/>
              <p:cNvGrpSpPr>
                <a:grpSpLocks/>
              </p:cNvGrpSpPr>
              <p:nvPr/>
            </p:nvGrpSpPr>
            <p:grpSpPr bwMode="auto">
              <a:xfrm>
                <a:off x="3979" y="2815"/>
                <a:ext cx="73" cy="65"/>
                <a:chOff x="3979" y="2815"/>
                <a:chExt cx="73" cy="65"/>
              </a:xfrm>
            </p:grpSpPr>
            <p:sp>
              <p:nvSpPr>
                <p:cNvPr id="89143" name="Freeform 39"/>
                <p:cNvSpPr>
                  <a:spLocks/>
                </p:cNvSpPr>
                <p:nvPr/>
              </p:nvSpPr>
              <p:spPr bwMode="auto">
                <a:xfrm>
                  <a:off x="4008" y="2815"/>
                  <a:ext cx="44" cy="32"/>
                </a:xfrm>
                <a:custGeom>
                  <a:avLst/>
                  <a:gdLst>
                    <a:gd name="T0" fmla="*/ 0 w 44"/>
                    <a:gd name="T1" fmla="*/ 0 h 32"/>
                    <a:gd name="T2" fmla="*/ 14 w 44"/>
                    <a:gd name="T3" fmla="*/ 1 h 32"/>
                    <a:gd name="T4" fmla="*/ 29 w 44"/>
                    <a:gd name="T5" fmla="*/ 6 h 32"/>
                    <a:gd name="T6" fmla="*/ 39 w 44"/>
                    <a:gd name="T7" fmla="*/ 17 h 32"/>
                    <a:gd name="T8" fmla="*/ 43 w 44"/>
                    <a:gd name="T9" fmla="*/ 31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32">
                      <a:moveTo>
                        <a:pt x="0" y="0"/>
                      </a:moveTo>
                      <a:lnTo>
                        <a:pt x="14" y="1"/>
                      </a:lnTo>
                      <a:lnTo>
                        <a:pt x="29" y="6"/>
                      </a:lnTo>
                      <a:lnTo>
                        <a:pt x="39" y="17"/>
                      </a:lnTo>
                      <a:lnTo>
                        <a:pt x="43" y="31"/>
                      </a:lnTo>
                    </a:path>
                  </a:pathLst>
                </a:custGeom>
                <a:noFill/>
                <a:ln w="50800" cap="rnd" cmpd="sng">
                  <a:solidFill>
                    <a:srgbClr val="A04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4" name="Freeform 40"/>
                <p:cNvSpPr>
                  <a:spLocks/>
                </p:cNvSpPr>
                <p:nvPr/>
              </p:nvSpPr>
              <p:spPr bwMode="auto">
                <a:xfrm>
                  <a:off x="3979" y="2839"/>
                  <a:ext cx="34" cy="41"/>
                </a:xfrm>
                <a:custGeom>
                  <a:avLst/>
                  <a:gdLst>
                    <a:gd name="T0" fmla="*/ 33 w 34"/>
                    <a:gd name="T1" fmla="*/ 0 h 41"/>
                    <a:gd name="T2" fmla="*/ 26 w 34"/>
                    <a:gd name="T3" fmla="*/ 0 h 41"/>
                    <a:gd name="T4" fmla="*/ 17 w 34"/>
                    <a:gd name="T5" fmla="*/ 5 h 41"/>
                    <a:gd name="T6" fmla="*/ 10 w 34"/>
                    <a:gd name="T7" fmla="*/ 13 h 41"/>
                    <a:gd name="T8" fmla="*/ 3 w 34"/>
                    <a:gd name="T9" fmla="*/ 22 h 41"/>
                    <a:gd name="T10" fmla="*/ 0 w 34"/>
                    <a:gd name="T11" fmla="*/ 32 h 41"/>
                    <a:gd name="T12" fmla="*/ 1 w 34"/>
                    <a:gd name="T13" fmla="*/ 40 h 41"/>
                    <a:gd name="T14" fmla="*/ 8 w 34"/>
                    <a:gd name="T15" fmla="*/ 39 h 41"/>
                    <a:gd name="T16" fmla="*/ 17 w 34"/>
                    <a:gd name="T17" fmla="*/ 36 h 41"/>
                    <a:gd name="T18" fmla="*/ 26 w 34"/>
                    <a:gd name="T19" fmla="*/ 29 h 41"/>
                    <a:gd name="T20" fmla="*/ 30 w 34"/>
                    <a:gd name="T21" fmla="*/ 21 h 41"/>
                    <a:gd name="T22" fmla="*/ 33 w 34"/>
                    <a:gd name="T23" fmla="*/ 8 h 41"/>
                    <a:gd name="T24" fmla="*/ 33 w 34"/>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41">
                      <a:moveTo>
                        <a:pt x="33" y="0"/>
                      </a:moveTo>
                      <a:lnTo>
                        <a:pt x="26" y="0"/>
                      </a:lnTo>
                      <a:lnTo>
                        <a:pt x="17" y="5"/>
                      </a:lnTo>
                      <a:lnTo>
                        <a:pt x="10" y="13"/>
                      </a:lnTo>
                      <a:lnTo>
                        <a:pt x="3" y="22"/>
                      </a:lnTo>
                      <a:lnTo>
                        <a:pt x="0" y="32"/>
                      </a:lnTo>
                      <a:lnTo>
                        <a:pt x="1" y="40"/>
                      </a:lnTo>
                      <a:lnTo>
                        <a:pt x="8" y="39"/>
                      </a:lnTo>
                      <a:lnTo>
                        <a:pt x="17" y="36"/>
                      </a:lnTo>
                      <a:lnTo>
                        <a:pt x="26" y="29"/>
                      </a:lnTo>
                      <a:lnTo>
                        <a:pt x="30" y="21"/>
                      </a:lnTo>
                      <a:lnTo>
                        <a:pt x="33" y="8"/>
                      </a:lnTo>
                      <a:lnTo>
                        <a:pt x="33"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9104" name="Group 42"/>
            <p:cNvGrpSpPr>
              <a:grpSpLocks/>
            </p:cNvGrpSpPr>
            <p:nvPr/>
          </p:nvGrpSpPr>
          <p:grpSpPr bwMode="auto">
            <a:xfrm>
              <a:off x="2284" y="3238"/>
              <a:ext cx="404" cy="554"/>
              <a:chOff x="3664" y="3718"/>
              <a:chExt cx="356" cy="554"/>
            </a:xfrm>
          </p:grpSpPr>
          <p:grpSp>
            <p:nvGrpSpPr>
              <p:cNvPr id="89129" name="Group 43"/>
              <p:cNvGrpSpPr>
                <a:grpSpLocks/>
              </p:cNvGrpSpPr>
              <p:nvPr/>
            </p:nvGrpSpPr>
            <p:grpSpPr bwMode="auto">
              <a:xfrm>
                <a:off x="3664" y="4130"/>
                <a:ext cx="356" cy="142"/>
                <a:chOff x="3664" y="4130"/>
                <a:chExt cx="356" cy="142"/>
              </a:xfrm>
            </p:grpSpPr>
            <p:sp>
              <p:nvSpPr>
                <p:cNvPr id="89139" name="Freeform 44"/>
                <p:cNvSpPr>
                  <a:spLocks/>
                </p:cNvSpPr>
                <p:nvPr/>
              </p:nvSpPr>
              <p:spPr bwMode="auto">
                <a:xfrm>
                  <a:off x="3664" y="4222"/>
                  <a:ext cx="187" cy="48"/>
                </a:xfrm>
                <a:custGeom>
                  <a:avLst/>
                  <a:gdLst>
                    <a:gd name="T0" fmla="*/ 168 w 187"/>
                    <a:gd name="T1" fmla="*/ 0 h 48"/>
                    <a:gd name="T2" fmla="*/ 104 w 187"/>
                    <a:gd name="T3" fmla="*/ 5 h 48"/>
                    <a:gd name="T4" fmla="*/ 74 w 187"/>
                    <a:gd name="T5" fmla="*/ 20 h 48"/>
                    <a:gd name="T6" fmla="*/ 55 w 187"/>
                    <a:gd name="T7" fmla="*/ 23 h 48"/>
                    <a:gd name="T8" fmla="*/ 36 w 187"/>
                    <a:gd name="T9" fmla="*/ 26 h 48"/>
                    <a:gd name="T10" fmla="*/ 5 w 187"/>
                    <a:gd name="T11" fmla="*/ 36 h 48"/>
                    <a:gd name="T12" fmla="*/ 0 w 187"/>
                    <a:gd name="T13" fmla="*/ 40 h 48"/>
                    <a:gd name="T14" fmla="*/ 0 w 187"/>
                    <a:gd name="T15" fmla="*/ 47 h 48"/>
                    <a:gd name="T16" fmla="*/ 83 w 187"/>
                    <a:gd name="T17" fmla="*/ 47 h 48"/>
                    <a:gd name="T18" fmla="*/ 152 w 187"/>
                    <a:gd name="T19" fmla="*/ 32 h 48"/>
                    <a:gd name="T20" fmla="*/ 156 w 187"/>
                    <a:gd name="T21" fmla="*/ 39 h 48"/>
                    <a:gd name="T22" fmla="*/ 182 w 187"/>
                    <a:gd name="T23" fmla="*/ 38 h 48"/>
                    <a:gd name="T24" fmla="*/ 185 w 187"/>
                    <a:gd name="T25" fmla="*/ 32 h 48"/>
                    <a:gd name="T26" fmla="*/ 186 w 187"/>
                    <a:gd name="T27" fmla="*/ 23 h 48"/>
                    <a:gd name="T28" fmla="*/ 184 w 187"/>
                    <a:gd name="T29" fmla="*/ 14 h 48"/>
                    <a:gd name="T30" fmla="*/ 179 w 187"/>
                    <a:gd name="T31" fmla="*/ 5 h 48"/>
                    <a:gd name="T32" fmla="*/ 168 w 187"/>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7" h="48">
                      <a:moveTo>
                        <a:pt x="168" y="0"/>
                      </a:moveTo>
                      <a:lnTo>
                        <a:pt x="104" y="5"/>
                      </a:lnTo>
                      <a:lnTo>
                        <a:pt x="74" y="20"/>
                      </a:lnTo>
                      <a:lnTo>
                        <a:pt x="55" y="23"/>
                      </a:lnTo>
                      <a:lnTo>
                        <a:pt x="36" y="26"/>
                      </a:lnTo>
                      <a:lnTo>
                        <a:pt x="5" y="36"/>
                      </a:lnTo>
                      <a:lnTo>
                        <a:pt x="0" y="40"/>
                      </a:lnTo>
                      <a:lnTo>
                        <a:pt x="0" y="47"/>
                      </a:lnTo>
                      <a:lnTo>
                        <a:pt x="83" y="47"/>
                      </a:lnTo>
                      <a:lnTo>
                        <a:pt x="152" y="32"/>
                      </a:lnTo>
                      <a:lnTo>
                        <a:pt x="156" y="39"/>
                      </a:lnTo>
                      <a:lnTo>
                        <a:pt x="182" y="38"/>
                      </a:lnTo>
                      <a:lnTo>
                        <a:pt x="185" y="32"/>
                      </a:lnTo>
                      <a:lnTo>
                        <a:pt x="186" y="23"/>
                      </a:lnTo>
                      <a:lnTo>
                        <a:pt x="184" y="14"/>
                      </a:lnTo>
                      <a:lnTo>
                        <a:pt x="179" y="5"/>
                      </a:lnTo>
                      <a:lnTo>
                        <a:pt x="168" y="0"/>
                      </a:lnTo>
                    </a:path>
                  </a:pathLst>
                </a:custGeom>
                <a:solidFill>
                  <a:srgbClr val="30303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0" name="Freeform 45"/>
                <p:cNvSpPr>
                  <a:spLocks/>
                </p:cNvSpPr>
                <p:nvPr/>
              </p:nvSpPr>
              <p:spPr bwMode="auto">
                <a:xfrm>
                  <a:off x="3881" y="4130"/>
                  <a:ext cx="139" cy="142"/>
                </a:xfrm>
                <a:custGeom>
                  <a:avLst/>
                  <a:gdLst>
                    <a:gd name="T0" fmla="*/ 64 w 139"/>
                    <a:gd name="T1" fmla="*/ 51 h 142"/>
                    <a:gd name="T2" fmla="*/ 46 w 139"/>
                    <a:gd name="T3" fmla="*/ 48 h 142"/>
                    <a:gd name="T4" fmla="*/ 38 w 139"/>
                    <a:gd name="T5" fmla="*/ 77 h 142"/>
                    <a:gd name="T6" fmla="*/ 6 w 139"/>
                    <a:gd name="T7" fmla="*/ 115 h 142"/>
                    <a:gd name="T8" fmla="*/ 1 w 139"/>
                    <a:gd name="T9" fmla="*/ 129 h 142"/>
                    <a:gd name="T10" fmla="*/ 0 w 139"/>
                    <a:gd name="T11" fmla="*/ 138 h 142"/>
                    <a:gd name="T12" fmla="*/ 5 w 139"/>
                    <a:gd name="T13" fmla="*/ 141 h 142"/>
                    <a:gd name="T14" fmla="*/ 73 w 139"/>
                    <a:gd name="T15" fmla="*/ 88 h 142"/>
                    <a:gd name="T16" fmla="*/ 109 w 139"/>
                    <a:gd name="T17" fmla="*/ 48 h 142"/>
                    <a:gd name="T18" fmla="*/ 115 w 139"/>
                    <a:gd name="T19" fmla="*/ 52 h 142"/>
                    <a:gd name="T20" fmla="*/ 138 w 139"/>
                    <a:gd name="T21" fmla="*/ 32 h 142"/>
                    <a:gd name="T22" fmla="*/ 138 w 139"/>
                    <a:gd name="T23" fmla="*/ 19 h 142"/>
                    <a:gd name="T24" fmla="*/ 135 w 139"/>
                    <a:gd name="T25" fmla="*/ 11 h 142"/>
                    <a:gd name="T26" fmla="*/ 126 w 139"/>
                    <a:gd name="T27" fmla="*/ 4 h 142"/>
                    <a:gd name="T28" fmla="*/ 115 w 139"/>
                    <a:gd name="T29" fmla="*/ 0 h 142"/>
                    <a:gd name="T30" fmla="*/ 64 w 139"/>
                    <a:gd name="T31" fmla="*/ 51 h 1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42">
                      <a:moveTo>
                        <a:pt x="64" y="51"/>
                      </a:moveTo>
                      <a:lnTo>
                        <a:pt x="46" y="48"/>
                      </a:lnTo>
                      <a:lnTo>
                        <a:pt x="38" y="77"/>
                      </a:lnTo>
                      <a:lnTo>
                        <a:pt x="6" y="115"/>
                      </a:lnTo>
                      <a:lnTo>
                        <a:pt x="1" y="129"/>
                      </a:lnTo>
                      <a:lnTo>
                        <a:pt x="0" y="138"/>
                      </a:lnTo>
                      <a:lnTo>
                        <a:pt x="5" y="141"/>
                      </a:lnTo>
                      <a:lnTo>
                        <a:pt x="73" y="88"/>
                      </a:lnTo>
                      <a:lnTo>
                        <a:pt x="109" y="48"/>
                      </a:lnTo>
                      <a:lnTo>
                        <a:pt x="115" y="52"/>
                      </a:lnTo>
                      <a:lnTo>
                        <a:pt x="138" y="32"/>
                      </a:lnTo>
                      <a:lnTo>
                        <a:pt x="138" y="19"/>
                      </a:lnTo>
                      <a:lnTo>
                        <a:pt x="135" y="11"/>
                      </a:lnTo>
                      <a:lnTo>
                        <a:pt x="126" y="4"/>
                      </a:lnTo>
                      <a:lnTo>
                        <a:pt x="115" y="0"/>
                      </a:lnTo>
                      <a:lnTo>
                        <a:pt x="64" y="51"/>
                      </a:lnTo>
                    </a:path>
                  </a:pathLst>
                </a:custGeom>
                <a:solidFill>
                  <a:srgbClr val="30303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9130" name="Group 46"/>
              <p:cNvGrpSpPr>
                <a:grpSpLocks/>
              </p:cNvGrpSpPr>
              <p:nvPr/>
            </p:nvGrpSpPr>
            <p:grpSpPr bwMode="auto">
              <a:xfrm>
                <a:off x="3692" y="3718"/>
                <a:ext cx="321" cy="517"/>
                <a:chOff x="3692" y="3718"/>
                <a:chExt cx="321" cy="517"/>
              </a:xfrm>
            </p:grpSpPr>
            <p:sp>
              <p:nvSpPr>
                <p:cNvPr id="89131" name="Freeform 47"/>
                <p:cNvSpPr>
                  <a:spLocks/>
                </p:cNvSpPr>
                <p:nvPr/>
              </p:nvSpPr>
              <p:spPr bwMode="auto">
                <a:xfrm>
                  <a:off x="3692" y="3718"/>
                  <a:ext cx="321" cy="517"/>
                </a:xfrm>
                <a:custGeom>
                  <a:avLst/>
                  <a:gdLst>
                    <a:gd name="T0" fmla="*/ 28 w 321"/>
                    <a:gd name="T1" fmla="*/ 0 h 517"/>
                    <a:gd name="T2" fmla="*/ 94 w 321"/>
                    <a:gd name="T3" fmla="*/ 21 h 517"/>
                    <a:gd name="T4" fmla="*/ 122 w 321"/>
                    <a:gd name="T5" fmla="*/ 26 h 517"/>
                    <a:gd name="T6" fmla="*/ 148 w 321"/>
                    <a:gd name="T7" fmla="*/ 44 h 517"/>
                    <a:gd name="T8" fmla="*/ 181 w 321"/>
                    <a:gd name="T9" fmla="*/ 65 h 517"/>
                    <a:gd name="T10" fmla="*/ 212 w 321"/>
                    <a:gd name="T11" fmla="*/ 72 h 517"/>
                    <a:gd name="T12" fmla="*/ 238 w 321"/>
                    <a:gd name="T13" fmla="*/ 81 h 517"/>
                    <a:gd name="T14" fmla="*/ 252 w 321"/>
                    <a:gd name="T15" fmla="*/ 110 h 517"/>
                    <a:gd name="T16" fmla="*/ 258 w 321"/>
                    <a:gd name="T17" fmla="*/ 127 h 517"/>
                    <a:gd name="T18" fmla="*/ 262 w 321"/>
                    <a:gd name="T19" fmla="*/ 143 h 517"/>
                    <a:gd name="T20" fmla="*/ 260 w 321"/>
                    <a:gd name="T21" fmla="*/ 162 h 517"/>
                    <a:gd name="T22" fmla="*/ 256 w 321"/>
                    <a:gd name="T23" fmla="*/ 188 h 517"/>
                    <a:gd name="T24" fmla="*/ 257 w 321"/>
                    <a:gd name="T25" fmla="*/ 223 h 517"/>
                    <a:gd name="T26" fmla="*/ 260 w 321"/>
                    <a:gd name="T27" fmla="*/ 270 h 517"/>
                    <a:gd name="T28" fmla="*/ 270 w 321"/>
                    <a:gd name="T29" fmla="*/ 312 h 517"/>
                    <a:gd name="T30" fmla="*/ 279 w 321"/>
                    <a:gd name="T31" fmla="*/ 350 h 517"/>
                    <a:gd name="T32" fmla="*/ 300 w 321"/>
                    <a:gd name="T33" fmla="*/ 385 h 517"/>
                    <a:gd name="T34" fmla="*/ 320 w 321"/>
                    <a:gd name="T35" fmla="*/ 410 h 517"/>
                    <a:gd name="T36" fmla="*/ 290 w 321"/>
                    <a:gd name="T37" fmla="*/ 432 h 517"/>
                    <a:gd name="T38" fmla="*/ 268 w 321"/>
                    <a:gd name="T39" fmla="*/ 456 h 517"/>
                    <a:gd name="T40" fmla="*/ 233 w 321"/>
                    <a:gd name="T41" fmla="*/ 480 h 517"/>
                    <a:gd name="T42" fmla="*/ 221 w 321"/>
                    <a:gd name="T43" fmla="*/ 463 h 517"/>
                    <a:gd name="T44" fmla="*/ 215 w 321"/>
                    <a:gd name="T45" fmla="*/ 433 h 517"/>
                    <a:gd name="T46" fmla="*/ 201 w 321"/>
                    <a:gd name="T47" fmla="*/ 406 h 517"/>
                    <a:gd name="T48" fmla="*/ 188 w 321"/>
                    <a:gd name="T49" fmla="*/ 376 h 517"/>
                    <a:gd name="T50" fmla="*/ 177 w 321"/>
                    <a:gd name="T51" fmla="*/ 350 h 517"/>
                    <a:gd name="T52" fmla="*/ 162 w 321"/>
                    <a:gd name="T53" fmla="*/ 321 h 517"/>
                    <a:gd name="T54" fmla="*/ 158 w 321"/>
                    <a:gd name="T55" fmla="*/ 296 h 517"/>
                    <a:gd name="T56" fmla="*/ 155 w 321"/>
                    <a:gd name="T57" fmla="*/ 273 h 517"/>
                    <a:gd name="T58" fmla="*/ 150 w 321"/>
                    <a:gd name="T59" fmla="*/ 249 h 517"/>
                    <a:gd name="T60" fmla="*/ 145 w 321"/>
                    <a:gd name="T61" fmla="*/ 219 h 517"/>
                    <a:gd name="T62" fmla="*/ 129 w 321"/>
                    <a:gd name="T63" fmla="*/ 139 h 517"/>
                    <a:gd name="T64" fmla="*/ 126 w 321"/>
                    <a:gd name="T65" fmla="*/ 186 h 517"/>
                    <a:gd name="T66" fmla="*/ 141 w 321"/>
                    <a:gd name="T67" fmla="*/ 259 h 517"/>
                    <a:gd name="T68" fmla="*/ 144 w 321"/>
                    <a:gd name="T69" fmla="*/ 305 h 517"/>
                    <a:gd name="T70" fmla="*/ 146 w 321"/>
                    <a:gd name="T71" fmla="*/ 338 h 517"/>
                    <a:gd name="T72" fmla="*/ 151 w 321"/>
                    <a:gd name="T73" fmla="*/ 366 h 517"/>
                    <a:gd name="T74" fmla="*/ 155 w 321"/>
                    <a:gd name="T75" fmla="*/ 406 h 517"/>
                    <a:gd name="T76" fmla="*/ 158 w 321"/>
                    <a:gd name="T77" fmla="*/ 453 h 517"/>
                    <a:gd name="T78" fmla="*/ 155 w 321"/>
                    <a:gd name="T79" fmla="*/ 493 h 517"/>
                    <a:gd name="T80" fmla="*/ 148 w 321"/>
                    <a:gd name="T81" fmla="*/ 507 h 517"/>
                    <a:gd name="T82" fmla="*/ 127 w 321"/>
                    <a:gd name="T83" fmla="*/ 507 h 517"/>
                    <a:gd name="T84" fmla="*/ 105 w 321"/>
                    <a:gd name="T85" fmla="*/ 506 h 517"/>
                    <a:gd name="T86" fmla="*/ 79 w 321"/>
                    <a:gd name="T87" fmla="*/ 512 h 517"/>
                    <a:gd name="T88" fmla="*/ 56 w 321"/>
                    <a:gd name="T89" fmla="*/ 516 h 517"/>
                    <a:gd name="T90" fmla="*/ 47 w 321"/>
                    <a:gd name="T91" fmla="*/ 511 h 517"/>
                    <a:gd name="T92" fmla="*/ 44 w 321"/>
                    <a:gd name="T93" fmla="*/ 481 h 517"/>
                    <a:gd name="T94" fmla="*/ 49 w 321"/>
                    <a:gd name="T95" fmla="*/ 435 h 517"/>
                    <a:gd name="T96" fmla="*/ 52 w 321"/>
                    <a:gd name="T97" fmla="*/ 387 h 517"/>
                    <a:gd name="T98" fmla="*/ 56 w 321"/>
                    <a:gd name="T99" fmla="*/ 356 h 517"/>
                    <a:gd name="T100" fmla="*/ 50 w 321"/>
                    <a:gd name="T101" fmla="*/ 336 h 517"/>
                    <a:gd name="T102" fmla="*/ 45 w 321"/>
                    <a:gd name="T103" fmla="*/ 316 h 517"/>
                    <a:gd name="T104" fmla="*/ 38 w 321"/>
                    <a:gd name="T105" fmla="*/ 281 h 517"/>
                    <a:gd name="T106" fmla="*/ 30 w 321"/>
                    <a:gd name="T107" fmla="*/ 248 h 517"/>
                    <a:gd name="T108" fmla="*/ 12 w 321"/>
                    <a:gd name="T109" fmla="*/ 201 h 517"/>
                    <a:gd name="T110" fmla="*/ 6 w 321"/>
                    <a:gd name="T111" fmla="*/ 182 h 517"/>
                    <a:gd name="T112" fmla="*/ 1 w 321"/>
                    <a:gd name="T113" fmla="*/ 157 h 517"/>
                    <a:gd name="T114" fmla="*/ 1 w 321"/>
                    <a:gd name="T115" fmla="*/ 141 h 517"/>
                    <a:gd name="T116" fmla="*/ 0 w 321"/>
                    <a:gd name="T117" fmla="*/ 120 h 517"/>
                    <a:gd name="T118" fmla="*/ 1 w 321"/>
                    <a:gd name="T119" fmla="*/ 95 h 517"/>
                    <a:gd name="T120" fmla="*/ 5 w 321"/>
                    <a:gd name="T121" fmla="*/ 67 h 517"/>
                    <a:gd name="T122" fmla="*/ 12 w 321"/>
                    <a:gd name="T123" fmla="*/ 35 h 517"/>
                    <a:gd name="T124" fmla="*/ 28 w 321"/>
                    <a:gd name="T125" fmla="*/ 0 h 51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21" h="517">
                      <a:moveTo>
                        <a:pt x="28" y="0"/>
                      </a:moveTo>
                      <a:lnTo>
                        <a:pt x="94" y="21"/>
                      </a:lnTo>
                      <a:lnTo>
                        <a:pt x="122" y="26"/>
                      </a:lnTo>
                      <a:lnTo>
                        <a:pt x="148" y="44"/>
                      </a:lnTo>
                      <a:lnTo>
                        <a:pt x="181" y="65"/>
                      </a:lnTo>
                      <a:lnTo>
                        <a:pt x="212" y="72"/>
                      </a:lnTo>
                      <a:lnTo>
                        <a:pt x="238" y="81"/>
                      </a:lnTo>
                      <a:lnTo>
                        <a:pt x="252" y="110"/>
                      </a:lnTo>
                      <a:lnTo>
                        <a:pt x="258" y="127"/>
                      </a:lnTo>
                      <a:lnTo>
                        <a:pt x="262" y="143"/>
                      </a:lnTo>
                      <a:lnTo>
                        <a:pt x="260" y="162"/>
                      </a:lnTo>
                      <a:lnTo>
                        <a:pt x="256" y="188"/>
                      </a:lnTo>
                      <a:lnTo>
                        <a:pt x="257" y="223"/>
                      </a:lnTo>
                      <a:lnTo>
                        <a:pt x="260" y="270"/>
                      </a:lnTo>
                      <a:lnTo>
                        <a:pt x="270" y="312"/>
                      </a:lnTo>
                      <a:lnTo>
                        <a:pt x="279" y="350"/>
                      </a:lnTo>
                      <a:lnTo>
                        <a:pt x="300" y="385"/>
                      </a:lnTo>
                      <a:lnTo>
                        <a:pt x="320" y="410"/>
                      </a:lnTo>
                      <a:lnTo>
                        <a:pt x="290" y="432"/>
                      </a:lnTo>
                      <a:lnTo>
                        <a:pt x="268" y="456"/>
                      </a:lnTo>
                      <a:lnTo>
                        <a:pt x="233" y="480"/>
                      </a:lnTo>
                      <a:lnTo>
                        <a:pt x="221" y="463"/>
                      </a:lnTo>
                      <a:lnTo>
                        <a:pt x="215" y="433"/>
                      </a:lnTo>
                      <a:lnTo>
                        <a:pt x="201" y="406"/>
                      </a:lnTo>
                      <a:lnTo>
                        <a:pt x="188" y="376"/>
                      </a:lnTo>
                      <a:lnTo>
                        <a:pt x="177" y="350"/>
                      </a:lnTo>
                      <a:lnTo>
                        <a:pt x="162" y="321"/>
                      </a:lnTo>
                      <a:lnTo>
                        <a:pt x="158" y="296"/>
                      </a:lnTo>
                      <a:lnTo>
                        <a:pt x="155" y="273"/>
                      </a:lnTo>
                      <a:lnTo>
                        <a:pt x="150" y="249"/>
                      </a:lnTo>
                      <a:lnTo>
                        <a:pt x="145" y="219"/>
                      </a:lnTo>
                      <a:lnTo>
                        <a:pt x="129" y="139"/>
                      </a:lnTo>
                      <a:lnTo>
                        <a:pt x="126" y="186"/>
                      </a:lnTo>
                      <a:lnTo>
                        <a:pt x="141" y="259"/>
                      </a:lnTo>
                      <a:lnTo>
                        <a:pt x="144" y="305"/>
                      </a:lnTo>
                      <a:lnTo>
                        <a:pt x="146" y="338"/>
                      </a:lnTo>
                      <a:lnTo>
                        <a:pt x="151" y="366"/>
                      </a:lnTo>
                      <a:lnTo>
                        <a:pt x="155" y="406"/>
                      </a:lnTo>
                      <a:lnTo>
                        <a:pt x="158" y="453"/>
                      </a:lnTo>
                      <a:lnTo>
                        <a:pt x="155" y="493"/>
                      </a:lnTo>
                      <a:lnTo>
                        <a:pt x="148" y="507"/>
                      </a:lnTo>
                      <a:lnTo>
                        <a:pt x="127" y="507"/>
                      </a:lnTo>
                      <a:lnTo>
                        <a:pt x="105" y="506"/>
                      </a:lnTo>
                      <a:lnTo>
                        <a:pt x="79" y="512"/>
                      </a:lnTo>
                      <a:lnTo>
                        <a:pt x="56" y="516"/>
                      </a:lnTo>
                      <a:lnTo>
                        <a:pt x="47" y="511"/>
                      </a:lnTo>
                      <a:lnTo>
                        <a:pt x="44" y="481"/>
                      </a:lnTo>
                      <a:lnTo>
                        <a:pt x="49" y="435"/>
                      </a:lnTo>
                      <a:lnTo>
                        <a:pt x="52" y="387"/>
                      </a:lnTo>
                      <a:lnTo>
                        <a:pt x="56" y="356"/>
                      </a:lnTo>
                      <a:lnTo>
                        <a:pt x="50" y="336"/>
                      </a:lnTo>
                      <a:lnTo>
                        <a:pt x="45" y="316"/>
                      </a:lnTo>
                      <a:lnTo>
                        <a:pt x="38" y="281"/>
                      </a:lnTo>
                      <a:lnTo>
                        <a:pt x="30" y="248"/>
                      </a:lnTo>
                      <a:lnTo>
                        <a:pt x="12" y="201"/>
                      </a:lnTo>
                      <a:lnTo>
                        <a:pt x="6" y="182"/>
                      </a:lnTo>
                      <a:lnTo>
                        <a:pt x="1" y="157"/>
                      </a:lnTo>
                      <a:lnTo>
                        <a:pt x="1" y="141"/>
                      </a:lnTo>
                      <a:lnTo>
                        <a:pt x="0" y="120"/>
                      </a:lnTo>
                      <a:lnTo>
                        <a:pt x="1" y="95"/>
                      </a:lnTo>
                      <a:lnTo>
                        <a:pt x="5" y="67"/>
                      </a:lnTo>
                      <a:lnTo>
                        <a:pt x="12" y="35"/>
                      </a:lnTo>
                      <a:lnTo>
                        <a:pt x="28" y="0"/>
                      </a:lnTo>
                    </a:path>
                  </a:pathLst>
                </a:custGeom>
                <a:solidFill>
                  <a:srgbClr val="0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9132" name="Group 48"/>
                <p:cNvGrpSpPr>
                  <a:grpSpLocks/>
                </p:cNvGrpSpPr>
                <p:nvPr/>
              </p:nvGrpSpPr>
              <p:grpSpPr bwMode="auto">
                <a:xfrm>
                  <a:off x="3703" y="3734"/>
                  <a:ext cx="254" cy="354"/>
                  <a:chOff x="3703" y="3734"/>
                  <a:chExt cx="254" cy="354"/>
                </a:xfrm>
              </p:grpSpPr>
              <p:sp>
                <p:nvSpPr>
                  <p:cNvPr id="89133" name="Freeform 49"/>
                  <p:cNvSpPr>
                    <a:spLocks/>
                  </p:cNvSpPr>
                  <p:nvPr/>
                </p:nvSpPr>
                <p:spPr bwMode="auto">
                  <a:xfrm>
                    <a:off x="3703" y="3734"/>
                    <a:ext cx="239" cy="92"/>
                  </a:xfrm>
                  <a:custGeom>
                    <a:avLst/>
                    <a:gdLst>
                      <a:gd name="T0" fmla="*/ 9 w 239"/>
                      <a:gd name="T1" fmla="*/ 0 h 92"/>
                      <a:gd name="T2" fmla="*/ 115 w 239"/>
                      <a:gd name="T3" fmla="*/ 21 h 92"/>
                      <a:gd name="T4" fmla="*/ 238 w 239"/>
                      <a:gd name="T5" fmla="*/ 87 h 92"/>
                      <a:gd name="T6" fmla="*/ 233 w 239"/>
                      <a:gd name="T7" fmla="*/ 91 h 92"/>
                      <a:gd name="T8" fmla="*/ 218 w 239"/>
                      <a:gd name="T9" fmla="*/ 84 h 92"/>
                      <a:gd name="T10" fmla="*/ 210 w 239"/>
                      <a:gd name="T11" fmla="*/ 78 h 92"/>
                      <a:gd name="T12" fmla="*/ 194 w 239"/>
                      <a:gd name="T13" fmla="*/ 72 h 92"/>
                      <a:gd name="T14" fmla="*/ 182 w 239"/>
                      <a:gd name="T15" fmla="*/ 71 h 92"/>
                      <a:gd name="T16" fmla="*/ 173 w 239"/>
                      <a:gd name="T17" fmla="*/ 71 h 92"/>
                      <a:gd name="T18" fmla="*/ 160 w 239"/>
                      <a:gd name="T19" fmla="*/ 69 h 92"/>
                      <a:gd name="T20" fmla="*/ 144 w 239"/>
                      <a:gd name="T21" fmla="*/ 67 h 92"/>
                      <a:gd name="T22" fmla="*/ 132 w 239"/>
                      <a:gd name="T23" fmla="*/ 61 h 92"/>
                      <a:gd name="T24" fmla="*/ 125 w 239"/>
                      <a:gd name="T25" fmla="*/ 55 h 92"/>
                      <a:gd name="T26" fmla="*/ 118 w 239"/>
                      <a:gd name="T27" fmla="*/ 47 h 92"/>
                      <a:gd name="T28" fmla="*/ 109 w 239"/>
                      <a:gd name="T29" fmla="*/ 36 h 92"/>
                      <a:gd name="T30" fmla="*/ 100 w 239"/>
                      <a:gd name="T31" fmla="*/ 33 h 92"/>
                      <a:gd name="T32" fmla="*/ 85 w 239"/>
                      <a:gd name="T33" fmla="*/ 28 h 92"/>
                      <a:gd name="T34" fmla="*/ 72 w 239"/>
                      <a:gd name="T35" fmla="*/ 28 h 92"/>
                      <a:gd name="T36" fmla="*/ 57 w 239"/>
                      <a:gd name="T37" fmla="*/ 31 h 92"/>
                      <a:gd name="T38" fmla="*/ 44 w 239"/>
                      <a:gd name="T39" fmla="*/ 33 h 92"/>
                      <a:gd name="T40" fmla="*/ 30 w 239"/>
                      <a:gd name="T41" fmla="*/ 28 h 92"/>
                      <a:gd name="T42" fmla="*/ 14 w 239"/>
                      <a:gd name="T43" fmla="*/ 28 h 92"/>
                      <a:gd name="T44" fmla="*/ 0 w 239"/>
                      <a:gd name="T45" fmla="*/ 35 h 92"/>
                      <a:gd name="T46" fmla="*/ 3 w 239"/>
                      <a:gd name="T47" fmla="*/ 21 h 92"/>
                      <a:gd name="T48" fmla="*/ 7 w 239"/>
                      <a:gd name="T49" fmla="*/ 10 h 92"/>
                      <a:gd name="T50" fmla="*/ 9 w 239"/>
                      <a:gd name="T51" fmla="*/ 0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39" h="92">
                        <a:moveTo>
                          <a:pt x="9" y="0"/>
                        </a:moveTo>
                        <a:lnTo>
                          <a:pt x="115" y="21"/>
                        </a:lnTo>
                        <a:lnTo>
                          <a:pt x="238" y="87"/>
                        </a:lnTo>
                        <a:lnTo>
                          <a:pt x="233" y="91"/>
                        </a:lnTo>
                        <a:lnTo>
                          <a:pt x="218" y="84"/>
                        </a:lnTo>
                        <a:lnTo>
                          <a:pt x="210" y="78"/>
                        </a:lnTo>
                        <a:lnTo>
                          <a:pt x="194" y="72"/>
                        </a:lnTo>
                        <a:lnTo>
                          <a:pt x="182" y="71"/>
                        </a:lnTo>
                        <a:lnTo>
                          <a:pt x="173" y="71"/>
                        </a:lnTo>
                        <a:lnTo>
                          <a:pt x="160" y="69"/>
                        </a:lnTo>
                        <a:lnTo>
                          <a:pt x="144" y="67"/>
                        </a:lnTo>
                        <a:lnTo>
                          <a:pt x="132" y="61"/>
                        </a:lnTo>
                        <a:lnTo>
                          <a:pt x="125" y="55"/>
                        </a:lnTo>
                        <a:lnTo>
                          <a:pt x="118" y="47"/>
                        </a:lnTo>
                        <a:lnTo>
                          <a:pt x="109" y="36"/>
                        </a:lnTo>
                        <a:lnTo>
                          <a:pt x="100" y="33"/>
                        </a:lnTo>
                        <a:lnTo>
                          <a:pt x="85" y="28"/>
                        </a:lnTo>
                        <a:lnTo>
                          <a:pt x="72" y="28"/>
                        </a:lnTo>
                        <a:lnTo>
                          <a:pt x="57" y="31"/>
                        </a:lnTo>
                        <a:lnTo>
                          <a:pt x="44" y="33"/>
                        </a:lnTo>
                        <a:lnTo>
                          <a:pt x="30" y="28"/>
                        </a:lnTo>
                        <a:lnTo>
                          <a:pt x="14" y="28"/>
                        </a:lnTo>
                        <a:lnTo>
                          <a:pt x="0" y="35"/>
                        </a:lnTo>
                        <a:lnTo>
                          <a:pt x="3" y="21"/>
                        </a:lnTo>
                        <a:lnTo>
                          <a:pt x="7" y="10"/>
                        </a:lnTo>
                        <a:lnTo>
                          <a:pt x="9" y="0"/>
                        </a:lnTo>
                      </a:path>
                    </a:pathLst>
                  </a:custGeom>
                  <a:solidFill>
                    <a:srgbClr val="00606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4" name="Freeform 50"/>
                  <p:cNvSpPr>
                    <a:spLocks/>
                  </p:cNvSpPr>
                  <p:nvPr/>
                </p:nvSpPr>
                <p:spPr bwMode="auto">
                  <a:xfrm>
                    <a:off x="3744" y="4057"/>
                    <a:ext cx="27" cy="14"/>
                  </a:xfrm>
                  <a:custGeom>
                    <a:avLst/>
                    <a:gdLst>
                      <a:gd name="T0" fmla="*/ 0 w 27"/>
                      <a:gd name="T1" fmla="*/ 13 h 14"/>
                      <a:gd name="T2" fmla="*/ 14 w 27"/>
                      <a:gd name="T3" fmla="*/ 11 h 14"/>
                      <a:gd name="T4" fmla="*/ 19 w 27"/>
                      <a:gd name="T5" fmla="*/ 8 h 14"/>
                      <a:gd name="T6" fmla="*/ 26 w 27"/>
                      <a:gd name="T7" fmla="*/ 0 h 14"/>
                      <a:gd name="T8" fmla="*/ 13 w 27"/>
                      <a:gd name="T9" fmla="*/ 10 h 14"/>
                      <a:gd name="T10" fmla="*/ 0 w 27"/>
                      <a:gd name="T11" fmla="*/ 13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 h="14">
                        <a:moveTo>
                          <a:pt x="0" y="13"/>
                        </a:moveTo>
                        <a:lnTo>
                          <a:pt x="14" y="11"/>
                        </a:lnTo>
                        <a:lnTo>
                          <a:pt x="19" y="8"/>
                        </a:lnTo>
                        <a:lnTo>
                          <a:pt x="26" y="0"/>
                        </a:lnTo>
                        <a:lnTo>
                          <a:pt x="13" y="10"/>
                        </a:lnTo>
                        <a:lnTo>
                          <a:pt x="0" y="13"/>
                        </a:lnTo>
                      </a:path>
                    </a:pathLst>
                  </a:custGeom>
                  <a:solidFill>
                    <a:srgbClr val="00606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9135" name="Group 51"/>
                  <p:cNvGrpSpPr>
                    <a:grpSpLocks/>
                  </p:cNvGrpSpPr>
                  <p:nvPr/>
                </p:nvGrpSpPr>
                <p:grpSpPr bwMode="auto">
                  <a:xfrm>
                    <a:off x="3936" y="4002"/>
                    <a:ext cx="21" cy="42"/>
                    <a:chOff x="3936" y="4002"/>
                    <a:chExt cx="21" cy="42"/>
                  </a:xfrm>
                </p:grpSpPr>
                <p:sp>
                  <p:nvSpPr>
                    <p:cNvPr id="89137" name="Freeform 52"/>
                    <p:cNvSpPr>
                      <a:spLocks/>
                    </p:cNvSpPr>
                    <p:nvPr/>
                  </p:nvSpPr>
                  <p:spPr bwMode="auto">
                    <a:xfrm>
                      <a:off x="3936" y="4002"/>
                      <a:ext cx="19" cy="26"/>
                    </a:xfrm>
                    <a:custGeom>
                      <a:avLst/>
                      <a:gdLst>
                        <a:gd name="T0" fmla="*/ 18 w 19"/>
                        <a:gd name="T1" fmla="*/ 0 h 26"/>
                        <a:gd name="T2" fmla="*/ 12 w 19"/>
                        <a:gd name="T3" fmla="*/ 19 h 26"/>
                        <a:gd name="T4" fmla="*/ 7 w 19"/>
                        <a:gd name="T5" fmla="*/ 22 h 26"/>
                        <a:gd name="T6" fmla="*/ 0 w 19"/>
                        <a:gd name="T7" fmla="*/ 25 h 26"/>
                        <a:gd name="T8" fmla="*/ 9 w 19"/>
                        <a:gd name="T9" fmla="*/ 16 h 26"/>
                        <a:gd name="T10" fmla="*/ 18 w 19"/>
                        <a:gd name="T11" fmla="*/ 0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6">
                          <a:moveTo>
                            <a:pt x="18" y="0"/>
                          </a:moveTo>
                          <a:lnTo>
                            <a:pt x="12" y="19"/>
                          </a:lnTo>
                          <a:lnTo>
                            <a:pt x="7" y="22"/>
                          </a:lnTo>
                          <a:lnTo>
                            <a:pt x="0" y="25"/>
                          </a:lnTo>
                          <a:lnTo>
                            <a:pt x="9" y="16"/>
                          </a:lnTo>
                          <a:lnTo>
                            <a:pt x="18" y="0"/>
                          </a:lnTo>
                        </a:path>
                      </a:pathLst>
                    </a:custGeom>
                    <a:solidFill>
                      <a:srgbClr val="00606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8" name="Freeform 53"/>
                    <p:cNvSpPr>
                      <a:spLocks/>
                    </p:cNvSpPr>
                    <p:nvPr/>
                  </p:nvSpPr>
                  <p:spPr bwMode="auto">
                    <a:xfrm>
                      <a:off x="3941" y="4004"/>
                      <a:ext cx="16" cy="40"/>
                    </a:xfrm>
                    <a:custGeom>
                      <a:avLst/>
                      <a:gdLst>
                        <a:gd name="T0" fmla="*/ 13 w 16"/>
                        <a:gd name="T1" fmla="*/ 0 h 40"/>
                        <a:gd name="T2" fmla="*/ 12 w 16"/>
                        <a:gd name="T3" fmla="*/ 17 h 40"/>
                        <a:gd name="T4" fmla="*/ 12 w 16"/>
                        <a:gd name="T5" fmla="*/ 25 h 40"/>
                        <a:gd name="T6" fmla="*/ 7 w 16"/>
                        <a:gd name="T7" fmla="*/ 34 h 40"/>
                        <a:gd name="T8" fmla="*/ 0 w 16"/>
                        <a:gd name="T9" fmla="*/ 39 h 40"/>
                        <a:gd name="T10" fmla="*/ 11 w 16"/>
                        <a:gd name="T11" fmla="*/ 34 h 40"/>
                        <a:gd name="T12" fmla="*/ 15 w 16"/>
                        <a:gd name="T13" fmla="*/ 23 h 40"/>
                        <a:gd name="T14" fmla="*/ 13 w 16"/>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40">
                          <a:moveTo>
                            <a:pt x="13" y="0"/>
                          </a:moveTo>
                          <a:lnTo>
                            <a:pt x="12" y="17"/>
                          </a:lnTo>
                          <a:lnTo>
                            <a:pt x="12" y="25"/>
                          </a:lnTo>
                          <a:lnTo>
                            <a:pt x="7" y="34"/>
                          </a:lnTo>
                          <a:lnTo>
                            <a:pt x="0" y="39"/>
                          </a:lnTo>
                          <a:lnTo>
                            <a:pt x="11" y="34"/>
                          </a:lnTo>
                          <a:lnTo>
                            <a:pt x="15" y="23"/>
                          </a:lnTo>
                          <a:lnTo>
                            <a:pt x="13" y="0"/>
                          </a:lnTo>
                        </a:path>
                      </a:pathLst>
                    </a:custGeom>
                    <a:solidFill>
                      <a:srgbClr val="00606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9136" name="Freeform 54"/>
                  <p:cNvSpPr>
                    <a:spLocks/>
                  </p:cNvSpPr>
                  <p:nvPr/>
                </p:nvSpPr>
                <p:spPr bwMode="auto">
                  <a:xfrm>
                    <a:off x="3745" y="4074"/>
                    <a:ext cx="27" cy="14"/>
                  </a:xfrm>
                  <a:custGeom>
                    <a:avLst/>
                    <a:gdLst>
                      <a:gd name="T0" fmla="*/ 0 w 27"/>
                      <a:gd name="T1" fmla="*/ 1 h 14"/>
                      <a:gd name="T2" fmla="*/ 8 w 27"/>
                      <a:gd name="T3" fmla="*/ 1 h 14"/>
                      <a:gd name="T4" fmla="*/ 19 w 27"/>
                      <a:gd name="T5" fmla="*/ 2 h 14"/>
                      <a:gd name="T6" fmla="*/ 24 w 27"/>
                      <a:gd name="T7" fmla="*/ 4 h 14"/>
                      <a:gd name="T8" fmla="*/ 24 w 27"/>
                      <a:gd name="T9" fmla="*/ 13 h 14"/>
                      <a:gd name="T10" fmla="*/ 26 w 27"/>
                      <a:gd name="T11" fmla="*/ 2 h 14"/>
                      <a:gd name="T12" fmla="*/ 22 w 27"/>
                      <a:gd name="T13" fmla="*/ 0 h 14"/>
                      <a:gd name="T14" fmla="*/ 0 w 27"/>
                      <a:gd name="T15" fmla="*/ 1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14">
                        <a:moveTo>
                          <a:pt x="0" y="1"/>
                        </a:moveTo>
                        <a:lnTo>
                          <a:pt x="8" y="1"/>
                        </a:lnTo>
                        <a:lnTo>
                          <a:pt x="19" y="2"/>
                        </a:lnTo>
                        <a:lnTo>
                          <a:pt x="24" y="4"/>
                        </a:lnTo>
                        <a:lnTo>
                          <a:pt x="24" y="13"/>
                        </a:lnTo>
                        <a:lnTo>
                          <a:pt x="26" y="2"/>
                        </a:lnTo>
                        <a:lnTo>
                          <a:pt x="22" y="0"/>
                        </a:lnTo>
                        <a:lnTo>
                          <a:pt x="0" y="1"/>
                        </a:lnTo>
                      </a:path>
                    </a:pathLst>
                  </a:custGeom>
                  <a:solidFill>
                    <a:srgbClr val="00606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89105" name="Freeform 57">
              <a:hlinkHover r:id="" action="ppaction://noaction" highlightClick="1"/>
            </p:cNvPr>
            <p:cNvSpPr>
              <a:spLocks/>
            </p:cNvSpPr>
            <p:nvPr/>
          </p:nvSpPr>
          <p:spPr bwMode="auto">
            <a:xfrm>
              <a:off x="2112" y="2767"/>
              <a:ext cx="171" cy="200"/>
            </a:xfrm>
            <a:custGeom>
              <a:avLst/>
              <a:gdLst>
                <a:gd name="T0" fmla="*/ 18 w 151"/>
                <a:gd name="T1" fmla="*/ 1 h 200"/>
                <a:gd name="T2" fmla="*/ 61 w 151"/>
                <a:gd name="T3" fmla="*/ 21 h 200"/>
                <a:gd name="T4" fmla="*/ 87 w 151"/>
                <a:gd name="T5" fmla="*/ 34 h 200"/>
                <a:gd name="T6" fmla="*/ 120 w 151"/>
                <a:gd name="T7" fmla="*/ 56 h 200"/>
                <a:gd name="T8" fmla="*/ 139 w 151"/>
                <a:gd name="T9" fmla="*/ 55 h 200"/>
                <a:gd name="T10" fmla="*/ 157 w 151"/>
                <a:gd name="T11" fmla="*/ 57 h 200"/>
                <a:gd name="T12" fmla="*/ 172 w 151"/>
                <a:gd name="T13" fmla="*/ 63 h 200"/>
                <a:gd name="T14" fmla="*/ 182 w 151"/>
                <a:gd name="T15" fmla="*/ 74 h 200"/>
                <a:gd name="T16" fmla="*/ 196 w 151"/>
                <a:gd name="T17" fmla="*/ 86 h 200"/>
                <a:gd name="T18" fmla="*/ 213 w 151"/>
                <a:gd name="T19" fmla="*/ 96 h 200"/>
                <a:gd name="T20" fmla="*/ 219 w 151"/>
                <a:gd name="T21" fmla="*/ 110 h 200"/>
                <a:gd name="T22" fmla="*/ 197 w 151"/>
                <a:gd name="T23" fmla="*/ 133 h 200"/>
                <a:gd name="T24" fmla="*/ 191 w 151"/>
                <a:gd name="T25" fmla="*/ 154 h 200"/>
                <a:gd name="T26" fmla="*/ 177 w 151"/>
                <a:gd name="T27" fmla="*/ 176 h 200"/>
                <a:gd name="T28" fmla="*/ 162 w 151"/>
                <a:gd name="T29" fmla="*/ 190 h 200"/>
                <a:gd name="T30" fmla="*/ 144 w 151"/>
                <a:gd name="T31" fmla="*/ 199 h 200"/>
                <a:gd name="T32" fmla="*/ 123 w 151"/>
                <a:gd name="T33" fmla="*/ 199 h 200"/>
                <a:gd name="T34" fmla="*/ 85 w 151"/>
                <a:gd name="T35" fmla="*/ 188 h 200"/>
                <a:gd name="T36" fmla="*/ 59 w 151"/>
                <a:gd name="T37" fmla="*/ 176 h 200"/>
                <a:gd name="T38" fmla="*/ 42 w 151"/>
                <a:gd name="T39" fmla="*/ 164 h 200"/>
                <a:gd name="T40" fmla="*/ 32 w 151"/>
                <a:gd name="T41" fmla="*/ 153 h 200"/>
                <a:gd name="T42" fmla="*/ 28 w 151"/>
                <a:gd name="T43" fmla="*/ 143 h 200"/>
                <a:gd name="T44" fmla="*/ 32 w 151"/>
                <a:gd name="T45" fmla="*/ 135 h 200"/>
                <a:gd name="T46" fmla="*/ 40 w 151"/>
                <a:gd name="T47" fmla="*/ 130 h 200"/>
                <a:gd name="T48" fmla="*/ 40 w 151"/>
                <a:gd name="T49" fmla="*/ 123 h 200"/>
                <a:gd name="T50" fmla="*/ 44 w 151"/>
                <a:gd name="T51" fmla="*/ 116 h 200"/>
                <a:gd name="T52" fmla="*/ 52 w 151"/>
                <a:gd name="T53" fmla="*/ 114 h 200"/>
                <a:gd name="T54" fmla="*/ 61 w 151"/>
                <a:gd name="T55" fmla="*/ 113 h 200"/>
                <a:gd name="T56" fmla="*/ 61 w 151"/>
                <a:gd name="T57" fmla="*/ 103 h 200"/>
                <a:gd name="T58" fmla="*/ 68 w 151"/>
                <a:gd name="T59" fmla="*/ 95 h 200"/>
                <a:gd name="T60" fmla="*/ 76 w 151"/>
                <a:gd name="T61" fmla="*/ 91 h 200"/>
                <a:gd name="T62" fmla="*/ 96 w 151"/>
                <a:gd name="T63" fmla="*/ 85 h 200"/>
                <a:gd name="T64" fmla="*/ 80 w 151"/>
                <a:gd name="T65" fmla="*/ 80 h 200"/>
                <a:gd name="T66" fmla="*/ 62 w 151"/>
                <a:gd name="T67" fmla="*/ 68 h 200"/>
                <a:gd name="T68" fmla="*/ 44 w 151"/>
                <a:gd name="T69" fmla="*/ 55 h 200"/>
                <a:gd name="T70" fmla="*/ 23 w 151"/>
                <a:gd name="T71" fmla="*/ 39 h 200"/>
                <a:gd name="T72" fmla="*/ 2 w 151"/>
                <a:gd name="T73" fmla="*/ 20 h 200"/>
                <a:gd name="T74" fmla="*/ 0 w 151"/>
                <a:gd name="T75" fmla="*/ 13 h 200"/>
                <a:gd name="T76" fmla="*/ 0 w 151"/>
                <a:gd name="T77" fmla="*/ 6 h 200"/>
                <a:gd name="T78" fmla="*/ 2 w 151"/>
                <a:gd name="T79" fmla="*/ 2 h 200"/>
                <a:gd name="T80" fmla="*/ 11 w 151"/>
                <a:gd name="T81" fmla="*/ 0 h 200"/>
                <a:gd name="T82" fmla="*/ 18 w 151"/>
                <a:gd name="T83" fmla="*/ 1 h 2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1" h="200">
                  <a:moveTo>
                    <a:pt x="12" y="1"/>
                  </a:moveTo>
                  <a:lnTo>
                    <a:pt x="42" y="21"/>
                  </a:lnTo>
                  <a:lnTo>
                    <a:pt x="60" y="34"/>
                  </a:lnTo>
                  <a:lnTo>
                    <a:pt x="83" y="56"/>
                  </a:lnTo>
                  <a:lnTo>
                    <a:pt x="96" y="55"/>
                  </a:lnTo>
                  <a:lnTo>
                    <a:pt x="109" y="57"/>
                  </a:lnTo>
                  <a:lnTo>
                    <a:pt x="118" y="63"/>
                  </a:lnTo>
                  <a:lnTo>
                    <a:pt x="125" y="74"/>
                  </a:lnTo>
                  <a:lnTo>
                    <a:pt x="135" y="86"/>
                  </a:lnTo>
                  <a:lnTo>
                    <a:pt x="147" y="96"/>
                  </a:lnTo>
                  <a:lnTo>
                    <a:pt x="150" y="110"/>
                  </a:lnTo>
                  <a:lnTo>
                    <a:pt x="136" y="133"/>
                  </a:lnTo>
                  <a:lnTo>
                    <a:pt x="132" y="154"/>
                  </a:lnTo>
                  <a:lnTo>
                    <a:pt x="122" y="176"/>
                  </a:lnTo>
                  <a:lnTo>
                    <a:pt x="111" y="190"/>
                  </a:lnTo>
                  <a:lnTo>
                    <a:pt x="99" y="199"/>
                  </a:lnTo>
                  <a:lnTo>
                    <a:pt x="85" y="199"/>
                  </a:lnTo>
                  <a:lnTo>
                    <a:pt x="58" y="188"/>
                  </a:lnTo>
                  <a:lnTo>
                    <a:pt x="41" y="176"/>
                  </a:lnTo>
                  <a:lnTo>
                    <a:pt x="29" y="164"/>
                  </a:lnTo>
                  <a:lnTo>
                    <a:pt x="22" y="153"/>
                  </a:lnTo>
                  <a:lnTo>
                    <a:pt x="19" y="143"/>
                  </a:lnTo>
                  <a:lnTo>
                    <a:pt x="22" y="135"/>
                  </a:lnTo>
                  <a:lnTo>
                    <a:pt x="27" y="130"/>
                  </a:lnTo>
                  <a:lnTo>
                    <a:pt x="27" y="123"/>
                  </a:lnTo>
                  <a:lnTo>
                    <a:pt x="30" y="116"/>
                  </a:lnTo>
                  <a:lnTo>
                    <a:pt x="36" y="114"/>
                  </a:lnTo>
                  <a:lnTo>
                    <a:pt x="42" y="113"/>
                  </a:lnTo>
                  <a:lnTo>
                    <a:pt x="42" y="103"/>
                  </a:lnTo>
                  <a:lnTo>
                    <a:pt x="47" y="95"/>
                  </a:lnTo>
                  <a:lnTo>
                    <a:pt x="52" y="91"/>
                  </a:lnTo>
                  <a:lnTo>
                    <a:pt x="66" y="85"/>
                  </a:lnTo>
                  <a:lnTo>
                    <a:pt x="56" y="80"/>
                  </a:lnTo>
                  <a:lnTo>
                    <a:pt x="43" y="68"/>
                  </a:lnTo>
                  <a:lnTo>
                    <a:pt x="30" y="55"/>
                  </a:lnTo>
                  <a:lnTo>
                    <a:pt x="16" y="39"/>
                  </a:lnTo>
                  <a:lnTo>
                    <a:pt x="2" y="20"/>
                  </a:lnTo>
                  <a:lnTo>
                    <a:pt x="0" y="13"/>
                  </a:lnTo>
                  <a:lnTo>
                    <a:pt x="0" y="6"/>
                  </a:lnTo>
                  <a:lnTo>
                    <a:pt x="2" y="2"/>
                  </a:lnTo>
                  <a:lnTo>
                    <a:pt x="8" y="0"/>
                  </a:lnTo>
                  <a:lnTo>
                    <a:pt x="12" y="1"/>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9106" name="Group 58"/>
            <p:cNvGrpSpPr>
              <a:grpSpLocks/>
            </p:cNvGrpSpPr>
            <p:nvPr/>
          </p:nvGrpSpPr>
          <p:grpSpPr bwMode="auto">
            <a:xfrm>
              <a:off x="2139" y="2821"/>
              <a:ext cx="112" cy="87"/>
              <a:chOff x="3537" y="3301"/>
              <a:chExt cx="99" cy="87"/>
            </a:xfrm>
          </p:grpSpPr>
          <p:sp>
            <p:nvSpPr>
              <p:cNvPr id="89125" name="Freeform 59"/>
              <p:cNvSpPr>
                <a:spLocks/>
              </p:cNvSpPr>
              <p:nvPr/>
            </p:nvSpPr>
            <p:spPr bwMode="auto">
              <a:xfrm>
                <a:off x="3537" y="3378"/>
                <a:ext cx="19" cy="10"/>
              </a:xfrm>
              <a:custGeom>
                <a:avLst/>
                <a:gdLst>
                  <a:gd name="T0" fmla="*/ 0 w 19"/>
                  <a:gd name="T1" fmla="*/ 0 h 10"/>
                  <a:gd name="T2" fmla="*/ 7 w 19"/>
                  <a:gd name="T3" fmla="*/ 1 h 10"/>
                  <a:gd name="T4" fmla="*/ 14 w 19"/>
                  <a:gd name="T5" fmla="*/ 4 h 10"/>
                  <a:gd name="T6" fmla="*/ 18 w 19"/>
                  <a:gd name="T7" fmla="*/ 9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0">
                    <a:moveTo>
                      <a:pt x="0" y="0"/>
                    </a:moveTo>
                    <a:lnTo>
                      <a:pt x="7" y="1"/>
                    </a:lnTo>
                    <a:lnTo>
                      <a:pt x="14" y="4"/>
                    </a:lnTo>
                    <a:lnTo>
                      <a:pt x="18" y="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6" name="Freeform 60"/>
              <p:cNvSpPr>
                <a:spLocks/>
              </p:cNvSpPr>
              <p:nvPr/>
            </p:nvSpPr>
            <p:spPr bwMode="auto">
              <a:xfrm>
                <a:off x="3553" y="3357"/>
                <a:ext cx="17" cy="15"/>
              </a:xfrm>
              <a:custGeom>
                <a:avLst/>
                <a:gdLst>
                  <a:gd name="T0" fmla="*/ 0 w 17"/>
                  <a:gd name="T1" fmla="*/ 0 h 15"/>
                  <a:gd name="T2" fmla="*/ 5 w 17"/>
                  <a:gd name="T3" fmla="*/ 1 h 15"/>
                  <a:gd name="T4" fmla="*/ 11 w 17"/>
                  <a:gd name="T5" fmla="*/ 4 h 15"/>
                  <a:gd name="T6" fmla="*/ 14 w 17"/>
                  <a:gd name="T7" fmla="*/ 8 h 15"/>
                  <a:gd name="T8" fmla="*/ 16 w 17"/>
                  <a:gd name="T9" fmla="*/ 14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5">
                    <a:moveTo>
                      <a:pt x="0" y="0"/>
                    </a:moveTo>
                    <a:lnTo>
                      <a:pt x="5" y="1"/>
                    </a:lnTo>
                    <a:lnTo>
                      <a:pt x="11" y="4"/>
                    </a:lnTo>
                    <a:lnTo>
                      <a:pt x="14" y="8"/>
                    </a:lnTo>
                    <a:lnTo>
                      <a:pt x="16" y="1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7" name="Freeform 61"/>
              <p:cNvSpPr>
                <a:spLocks/>
              </p:cNvSpPr>
              <p:nvPr/>
            </p:nvSpPr>
            <p:spPr bwMode="auto">
              <a:xfrm>
                <a:off x="3568" y="3335"/>
                <a:ext cx="20" cy="16"/>
              </a:xfrm>
              <a:custGeom>
                <a:avLst/>
                <a:gdLst>
                  <a:gd name="T0" fmla="*/ 0 w 20"/>
                  <a:gd name="T1" fmla="*/ 0 h 16"/>
                  <a:gd name="T2" fmla="*/ 7 w 20"/>
                  <a:gd name="T3" fmla="*/ 2 h 16"/>
                  <a:gd name="T4" fmla="*/ 15 w 20"/>
                  <a:gd name="T5" fmla="*/ 7 h 16"/>
                  <a:gd name="T6" fmla="*/ 19 w 20"/>
                  <a:gd name="T7" fmla="*/ 15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6">
                    <a:moveTo>
                      <a:pt x="0" y="0"/>
                    </a:moveTo>
                    <a:lnTo>
                      <a:pt x="7" y="2"/>
                    </a:lnTo>
                    <a:lnTo>
                      <a:pt x="15" y="7"/>
                    </a:lnTo>
                    <a:lnTo>
                      <a:pt x="19" y="1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8" name="Freeform 62"/>
              <p:cNvSpPr>
                <a:spLocks/>
              </p:cNvSpPr>
              <p:nvPr/>
            </p:nvSpPr>
            <p:spPr bwMode="auto">
              <a:xfrm>
                <a:off x="3594" y="3301"/>
                <a:ext cx="42" cy="30"/>
              </a:xfrm>
              <a:custGeom>
                <a:avLst/>
                <a:gdLst>
                  <a:gd name="T0" fmla="*/ 0 w 42"/>
                  <a:gd name="T1" fmla="*/ 0 h 30"/>
                  <a:gd name="T2" fmla="*/ 11 w 42"/>
                  <a:gd name="T3" fmla="*/ 3 h 30"/>
                  <a:gd name="T4" fmla="*/ 19 w 42"/>
                  <a:gd name="T5" fmla="*/ 7 h 30"/>
                  <a:gd name="T6" fmla="*/ 26 w 42"/>
                  <a:gd name="T7" fmla="*/ 15 h 30"/>
                  <a:gd name="T8" fmla="*/ 31 w 42"/>
                  <a:gd name="T9" fmla="*/ 24 h 30"/>
                  <a:gd name="T10" fmla="*/ 41 w 42"/>
                  <a:gd name="T11" fmla="*/ 29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30">
                    <a:moveTo>
                      <a:pt x="0" y="0"/>
                    </a:moveTo>
                    <a:lnTo>
                      <a:pt x="11" y="3"/>
                    </a:lnTo>
                    <a:lnTo>
                      <a:pt x="19" y="7"/>
                    </a:lnTo>
                    <a:lnTo>
                      <a:pt x="26" y="15"/>
                    </a:lnTo>
                    <a:lnTo>
                      <a:pt x="31" y="24"/>
                    </a:lnTo>
                    <a:lnTo>
                      <a:pt x="41" y="2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9107" name="Group 63"/>
            <p:cNvGrpSpPr>
              <a:grpSpLocks/>
            </p:cNvGrpSpPr>
            <p:nvPr/>
          </p:nvGrpSpPr>
          <p:grpSpPr bwMode="auto">
            <a:xfrm>
              <a:off x="2224" y="2875"/>
              <a:ext cx="457" cy="471"/>
              <a:chOff x="3612" y="3355"/>
              <a:chExt cx="402" cy="471"/>
            </a:xfrm>
          </p:grpSpPr>
          <p:grpSp>
            <p:nvGrpSpPr>
              <p:cNvPr id="89109" name="Group 64"/>
              <p:cNvGrpSpPr>
                <a:grpSpLocks/>
              </p:cNvGrpSpPr>
              <p:nvPr/>
            </p:nvGrpSpPr>
            <p:grpSpPr bwMode="auto">
              <a:xfrm>
                <a:off x="3612" y="3355"/>
                <a:ext cx="398" cy="137"/>
                <a:chOff x="3612" y="3355"/>
                <a:chExt cx="398" cy="137"/>
              </a:xfrm>
            </p:grpSpPr>
            <p:grpSp>
              <p:nvGrpSpPr>
                <p:cNvPr id="89118" name="Group 65"/>
                <p:cNvGrpSpPr>
                  <a:grpSpLocks/>
                </p:cNvGrpSpPr>
                <p:nvPr/>
              </p:nvGrpSpPr>
              <p:grpSpPr bwMode="auto">
                <a:xfrm>
                  <a:off x="3834" y="3399"/>
                  <a:ext cx="176" cy="93"/>
                  <a:chOff x="3834" y="3399"/>
                  <a:chExt cx="176" cy="93"/>
                </a:xfrm>
              </p:grpSpPr>
              <p:sp>
                <p:nvSpPr>
                  <p:cNvPr id="89122" name="Freeform 66"/>
                  <p:cNvSpPr>
                    <a:spLocks/>
                  </p:cNvSpPr>
                  <p:nvPr/>
                </p:nvSpPr>
                <p:spPr bwMode="auto">
                  <a:xfrm>
                    <a:off x="3851" y="3399"/>
                    <a:ext cx="159" cy="93"/>
                  </a:xfrm>
                  <a:custGeom>
                    <a:avLst/>
                    <a:gdLst>
                      <a:gd name="T0" fmla="*/ 0 w 159"/>
                      <a:gd name="T1" fmla="*/ 92 h 93"/>
                      <a:gd name="T2" fmla="*/ 14 w 159"/>
                      <a:gd name="T3" fmla="*/ 28 h 93"/>
                      <a:gd name="T4" fmla="*/ 54 w 159"/>
                      <a:gd name="T5" fmla="*/ 16 h 93"/>
                      <a:gd name="T6" fmla="*/ 104 w 159"/>
                      <a:gd name="T7" fmla="*/ 6 h 93"/>
                      <a:gd name="T8" fmla="*/ 158 w 159"/>
                      <a:gd name="T9" fmla="*/ 0 h 93"/>
                      <a:gd name="T10" fmla="*/ 123 w 159"/>
                      <a:gd name="T11" fmla="*/ 84 h 93"/>
                      <a:gd name="T12" fmla="*/ 78 w 159"/>
                      <a:gd name="T13" fmla="*/ 72 h 93"/>
                      <a:gd name="T14" fmla="*/ 0 w 159"/>
                      <a:gd name="T15" fmla="*/ 92 h 9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 h="93">
                        <a:moveTo>
                          <a:pt x="0" y="92"/>
                        </a:moveTo>
                        <a:lnTo>
                          <a:pt x="14" y="28"/>
                        </a:lnTo>
                        <a:lnTo>
                          <a:pt x="54" y="16"/>
                        </a:lnTo>
                        <a:lnTo>
                          <a:pt x="104" y="6"/>
                        </a:lnTo>
                        <a:lnTo>
                          <a:pt x="158" y="0"/>
                        </a:lnTo>
                        <a:lnTo>
                          <a:pt x="123" y="84"/>
                        </a:lnTo>
                        <a:lnTo>
                          <a:pt x="78" y="72"/>
                        </a:lnTo>
                        <a:lnTo>
                          <a:pt x="0" y="92"/>
                        </a:lnTo>
                      </a:path>
                    </a:pathLst>
                  </a:custGeom>
                  <a:solidFill>
                    <a:srgbClr val="E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3" name="Freeform 67"/>
                  <p:cNvSpPr>
                    <a:spLocks/>
                  </p:cNvSpPr>
                  <p:nvPr/>
                </p:nvSpPr>
                <p:spPr bwMode="auto">
                  <a:xfrm>
                    <a:off x="3834" y="3429"/>
                    <a:ext cx="39" cy="45"/>
                  </a:xfrm>
                  <a:custGeom>
                    <a:avLst/>
                    <a:gdLst>
                      <a:gd name="T0" fmla="*/ 0 w 39"/>
                      <a:gd name="T1" fmla="*/ 29 h 45"/>
                      <a:gd name="T2" fmla="*/ 7 w 39"/>
                      <a:gd name="T3" fmla="*/ 10 h 45"/>
                      <a:gd name="T4" fmla="*/ 31 w 39"/>
                      <a:gd name="T5" fmla="*/ 0 h 45"/>
                      <a:gd name="T6" fmla="*/ 38 w 39"/>
                      <a:gd name="T7" fmla="*/ 29 h 45"/>
                      <a:gd name="T8" fmla="*/ 24 w 39"/>
                      <a:gd name="T9" fmla="*/ 44 h 45"/>
                      <a:gd name="T10" fmla="*/ 0 w 39"/>
                      <a:gd name="T11" fmla="*/ 29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45">
                        <a:moveTo>
                          <a:pt x="0" y="29"/>
                        </a:moveTo>
                        <a:lnTo>
                          <a:pt x="7" y="10"/>
                        </a:lnTo>
                        <a:lnTo>
                          <a:pt x="31" y="0"/>
                        </a:lnTo>
                        <a:lnTo>
                          <a:pt x="38" y="29"/>
                        </a:lnTo>
                        <a:lnTo>
                          <a:pt x="24" y="44"/>
                        </a:lnTo>
                        <a:lnTo>
                          <a:pt x="0" y="29"/>
                        </a:lnTo>
                      </a:path>
                    </a:pathLst>
                  </a:custGeom>
                  <a:solidFill>
                    <a:srgbClr val="000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4" name="Freeform 68"/>
                  <p:cNvSpPr>
                    <a:spLocks/>
                  </p:cNvSpPr>
                  <p:nvPr/>
                </p:nvSpPr>
                <p:spPr bwMode="auto">
                  <a:xfrm>
                    <a:off x="3865" y="3460"/>
                    <a:ext cx="11" cy="15"/>
                  </a:xfrm>
                  <a:custGeom>
                    <a:avLst/>
                    <a:gdLst>
                      <a:gd name="T0" fmla="*/ 7 w 11"/>
                      <a:gd name="T1" fmla="*/ 0 h 15"/>
                      <a:gd name="T2" fmla="*/ 10 w 11"/>
                      <a:gd name="T3" fmla="*/ 14 h 15"/>
                      <a:gd name="T4" fmla="*/ 0 w 11"/>
                      <a:gd name="T5" fmla="*/ 7 h 15"/>
                      <a:gd name="T6" fmla="*/ 7 w 11"/>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5">
                        <a:moveTo>
                          <a:pt x="7" y="0"/>
                        </a:moveTo>
                        <a:lnTo>
                          <a:pt x="10" y="14"/>
                        </a:lnTo>
                        <a:lnTo>
                          <a:pt x="0" y="7"/>
                        </a:lnTo>
                        <a:lnTo>
                          <a:pt x="7" y="0"/>
                        </a:lnTo>
                      </a:path>
                    </a:pathLst>
                  </a:custGeom>
                  <a:solidFill>
                    <a:srgbClr val="C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9119" name="Group 69"/>
                <p:cNvGrpSpPr>
                  <a:grpSpLocks/>
                </p:cNvGrpSpPr>
                <p:nvPr/>
              </p:nvGrpSpPr>
              <p:grpSpPr bwMode="auto">
                <a:xfrm>
                  <a:off x="3612" y="3355"/>
                  <a:ext cx="108" cy="127"/>
                  <a:chOff x="3612" y="3355"/>
                  <a:chExt cx="108" cy="127"/>
                </a:xfrm>
              </p:grpSpPr>
              <p:sp>
                <p:nvSpPr>
                  <p:cNvPr id="89120" name="Freeform 70"/>
                  <p:cNvSpPr>
                    <a:spLocks/>
                  </p:cNvSpPr>
                  <p:nvPr/>
                </p:nvSpPr>
                <p:spPr bwMode="auto">
                  <a:xfrm>
                    <a:off x="3612" y="3355"/>
                    <a:ext cx="108" cy="127"/>
                  </a:xfrm>
                  <a:custGeom>
                    <a:avLst/>
                    <a:gdLst>
                      <a:gd name="T0" fmla="*/ 0 w 108"/>
                      <a:gd name="T1" fmla="*/ 98 h 127"/>
                      <a:gd name="T2" fmla="*/ 18 w 108"/>
                      <a:gd name="T3" fmla="*/ 79 h 127"/>
                      <a:gd name="T4" fmla="*/ 33 w 108"/>
                      <a:gd name="T5" fmla="*/ 53 h 127"/>
                      <a:gd name="T6" fmla="*/ 44 w 108"/>
                      <a:gd name="T7" fmla="*/ 17 h 127"/>
                      <a:gd name="T8" fmla="*/ 54 w 108"/>
                      <a:gd name="T9" fmla="*/ 0 h 127"/>
                      <a:gd name="T10" fmla="*/ 66 w 108"/>
                      <a:gd name="T11" fmla="*/ 9 h 127"/>
                      <a:gd name="T12" fmla="*/ 85 w 108"/>
                      <a:gd name="T13" fmla="*/ 21 h 127"/>
                      <a:gd name="T14" fmla="*/ 107 w 108"/>
                      <a:gd name="T15" fmla="*/ 27 h 127"/>
                      <a:gd name="T16" fmla="*/ 74 w 108"/>
                      <a:gd name="T17" fmla="*/ 61 h 127"/>
                      <a:gd name="T18" fmla="*/ 65 w 108"/>
                      <a:gd name="T19" fmla="*/ 76 h 127"/>
                      <a:gd name="T20" fmla="*/ 60 w 108"/>
                      <a:gd name="T21" fmla="*/ 95 h 127"/>
                      <a:gd name="T22" fmla="*/ 48 w 108"/>
                      <a:gd name="T23" fmla="*/ 109 h 127"/>
                      <a:gd name="T24" fmla="*/ 43 w 108"/>
                      <a:gd name="T25" fmla="*/ 126 h 127"/>
                      <a:gd name="T26" fmla="*/ 33 w 108"/>
                      <a:gd name="T27" fmla="*/ 115 h 127"/>
                      <a:gd name="T28" fmla="*/ 19 w 108"/>
                      <a:gd name="T29" fmla="*/ 104 h 127"/>
                      <a:gd name="T30" fmla="*/ 0 w 108"/>
                      <a:gd name="T31" fmla="*/ 98 h 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8" h="127">
                        <a:moveTo>
                          <a:pt x="0" y="98"/>
                        </a:moveTo>
                        <a:lnTo>
                          <a:pt x="18" y="79"/>
                        </a:lnTo>
                        <a:lnTo>
                          <a:pt x="33" y="53"/>
                        </a:lnTo>
                        <a:lnTo>
                          <a:pt x="44" y="17"/>
                        </a:lnTo>
                        <a:lnTo>
                          <a:pt x="54" y="0"/>
                        </a:lnTo>
                        <a:lnTo>
                          <a:pt x="66" y="9"/>
                        </a:lnTo>
                        <a:lnTo>
                          <a:pt x="85" y="21"/>
                        </a:lnTo>
                        <a:lnTo>
                          <a:pt x="107" y="27"/>
                        </a:lnTo>
                        <a:lnTo>
                          <a:pt x="74" y="61"/>
                        </a:lnTo>
                        <a:lnTo>
                          <a:pt x="65" y="76"/>
                        </a:lnTo>
                        <a:lnTo>
                          <a:pt x="60" y="95"/>
                        </a:lnTo>
                        <a:lnTo>
                          <a:pt x="48" y="109"/>
                        </a:lnTo>
                        <a:lnTo>
                          <a:pt x="43" y="126"/>
                        </a:lnTo>
                        <a:lnTo>
                          <a:pt x="33" y="115"/>
                        </a:lnTo>
                        <a:lnTo>
                          <a:pt x="19" y="104"/>
                        </a:lnTo>
                        <a:lnTo>
                          <a:pt x="0" y="98"/>
                        </a:lnTo>
                      </a:path>
                    </a:pathLst>
                  </a:custGeom>
                  <a:solidFill>
                    <a:srgbClr val="E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1" name="Freeform 71"/>
                  <p:cNvSpPr>
                    <a:spLocks/>
                  </p:cNvSpPr>
                  <p:nvPr/>
                </p:nvSpPr>
                <p:spPr bwMode="auto">
                  <a:xfrm>
                    <a:off x="3672" y="3372"/>
                    <a:ext cx="14" cy="15"/>
                  </a:xfrm>
                  <a:custGeom>
                    <a:avLst/>
                    <a:gdLst>
                      <a:gd name="T0" fmla="*/ 8 w 14"/>
                      <a:gd name="T1" fmla="*/ 0 h 15"/>
                      <a:gd name="T2" fmla="*/ 0 w 14"/>
                      <a:gd name="T3" fmla="*/ 11 h 15"/>
                      <a:gd name="T4" fmla="*/ 6 w 14"/>
                      <a:gd name="T5" fmla="*/ 14 h 15"/>
                      <a:gd name="T6" fmla="*/ 13 w 14"/>
                      <a:gd name="T7" fmla="*/ 3 h 15"/>
                      <a:gd name="T8" fmla="*/ 8 w 14"/>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5">
                        <a:moveTo>
                          <a:pt x="8" y="0"/>
                        </a:moveTo>
                        <a:lnTo>
                          <a:pt x="0" y="11"/>
                        </a:lnTo>
                        <a:lnTo>
                          <a:pt x="6" y="14"/>
                        </a:lnTo>
                        <a:lnTo>
                          <a:pt x="13" y="3"/>
                        </a:lnTo>
                        <a:lnTo>
                          <a:pt x="8" y="0"/>
                        </a:lnTo>
                      </a:path>
                    </a:pathLst>
                  </a:custGeom>
                  <a:solidFill>
                    <a:srgbClr val="C0C0E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9110" name="Group 72"/>
              <p:cNvGrpSpPr>
                <a:grpSpLocks/>
              </p:cNvGrpSpPr>
              <p:nvPr/>
            </p:nvGrpSpPr>
            <p:grpSpPr bwMode="auto">
              <a:xfrm>
                <a:off x="3644" y="3378"/>
                <a:ext cx="370" cy="448"/>
                <a:chOff x="3644" y="3378"/>
                <a:chExt cx="370" cy="448"/>
              </a:xfrm>
            </p:grpSpPr>
            <p:sp>
              <p:nvSpPr>
                <p:cNvPr id="89111" name="Freeform 73"/>
                <p:cNvSpPr>
                  <a:spLocks/>
                </p:cNvSpPr>
                <p:nvPr/>
              </p:nvSpPr>
              <p:spPr bwMode="auto">
                <a:xfrm>
                  <a:off x="3644" y="3380"/>
                  <a:ext cx="370" cy="446"/>
                </a:xfrm>
                <a:custGeom>
                  <a:avLst/>
                  <a:gdLst>
                    <a:gd name="T0" fmla="*/ 28 w 370"/>
                    <a:gd name="T1" fmla="*/ 114 h 446"/>
                    <a:gd name="T2" fmla="*/ 5 w 370"/>
                    <a:gd name="T3" fmla="*/ 99 h 446"/>
                    <a:gd name="T4" fmla="*/ 12 w 370"/>
                    <a:gd name="T5" fmla="*/ 83 h 446"/>
                    <a:gd name="T6" fmla="*/ 27 w 370"/>
                    <a:gd name="T7" fmla="*/ 57 h 446"/>
                    <a:gd name="T8" fmla="*/ 53 w 370"/>
                    <a:gd name="T9" fmla="*/ 25 h 446"/>
                    <a:gd name="T10" fmla="*/ 76 w 370"/>
                    <a:gd name="T11" fmla="*/ 0 h 446"/>
                    <a:gd name="T12" fmla="*/ 95 w 370"/>
                    <a:gd name="T13" fmla="*/ 15 h 446"/>
                    <a:gd name="T14" fmla="*/ 125 w 370"/>
                    <a:gd name="T15" fmla="*/ 44 h 446"/>
                    <a:gd name="T16" fmla="*/ 149 w 370"/>
                    <a:gd name="T17" fmla="*/ 58 h 446"/>
                    <a:gd name="T18" fmla="*/ 181 w 370"/>
                    <a:gd name="T19" fmla="*/ 68 h 446"/>
                    <a:gd name="T20" fmla="*/ 208 w 370"/>
                    <a:gd name="T21" fmla="*/ 85 h 446"/>
                    <a:gd name="T22" fmla="*/ 235 w 370"/>
                    <a:gd name="T23" fmla="*/ 101 h 446"/>
                    <a:gd name="T24" fmla="*/ 264 w 370"/>
                    <a:gd name="T25" fmla="*/ 90 h 446"/>
                    <a:gd name="T26" fmla="*/ 292 w 370"/>
                    <a:gd name="T27" fmla="*/ 80 h 446"/>
                    <a:gd name="T28" fmla="*/ 317 w 370"/>
                    <a:gd name="T29" fmla="*/ 78 h 446"/>
                    <a:gd name="T30" fmla="*/ 339 w 370"/>
                    <a:gd name="T31" fmla="*/ 83 h 446"/>
                    <a:gd name="T32" fmla="*/ 358 w 370"/>
                    <a:gd name="T33" fmla="*/ 96 h 446"/>
                    <a:gd name="T34" fmla="*/ 367 w 370"/>
                    <a:gd name="T35" fmla="*/ 109 h 446"/>
                    <a:gd name="T36" fmla="*/ 369 w 370"/>
                    <a:gd name="T37" fmla="*/ 122 h 446"/>
                    <a:gd name="T38" fmla="*/ 366 w 370"/>
                    <a:gd name="T39" fmla="*/ 138 h 446"/>
                    <a:gd name="T40" fmla="*/ 358 w 370"/>
                    <a:gd name="T41" fmla="*/ 157 h 446"/>
                    <a:gd name="T42" fmla="*/ 349 w 370"/>
                    <a:gd name="T43" fmla="*/ 180 h 446"/>
                    <a:gd name="T44" fmla="*/ 341 w 370"/>
                    <a:gd name="T45" fmla="*/ 202 h 446"/>
                    <a:gd name="T46" fmla="*/ 334 w 370"/>
                    <a:gd name="T47" fmla="*/ 227 h 446"/>
                    <a:gd name="T48" fmla="*/ 336 w 370"/>
                    <a:gd name="T49" fmla="*/ 254 h 446"/>
                    <a:gd name="T50" fmla="*/ 334 w 370"/>
                    <a:gd name="T51" fmla="*/ 288 h 446"/>
                    <a:gd name="T52" fmla="*/ 330 w 370"/>
                    <a:gd name="T53" fmla="*/ 325 h 446"/>
                    <a:gd name="T54" fmla="*/ 320 w 370"/>
                    <a:gd name="T55" fmla="*/ 356 h 446"/>
                    <a:gd name="T56" fmla="*/ 313 w 370"/>
                    <a:gd name="T57" fmla="*/ 375 h 446"/>
                    <a:gd name="T58" fmla="*/ 306 w 370"/>
                    <a:gd name="T59" fmla="*/ 400 h 446"/>
                    <a:gd name="T60" fmla="*/ 302 w 370"/>
                    <a:gd name="T61" fmla="*/ 445 h 446"/>
                    <a:gd name="T62" fmla="*/ 283 w 370"/>
                    <a:gd name="T63" fmla="*/ 431 h 446"/>
                    <a:gd name="T64" fmla="*/ 255 w 370"/>
                    <a:gd name="T65" fmla="*/ 418 h 446"/>
                    <a:gd name="T66" fmla="*/ 233 w 370"/>
                    <a:gd name="T67" fmla="*/ 417 h 446"/>
                    <a:gd name="T68" fmla="*/ 212 w 370"/>
                    <a:gd name="T69" fmla="*/ 410 h 446"/>
                    <a:gd name="T70" fmla="*/ 181 w 370"/>
                    <a:gd name="T71" fmla="*/ 386 h 446"/>
                    <a:gd name="T72" fmla="*/ 140 w 370"/>
                    <a:gd name="T73" fmla="*/ 375 h 446"/>
                    <a:gd name="T74" fmla="*/ 110 w 370"/>
                    <a:gd name="T75" fmla="*/ 378 h 446"/>
                    <a:gd name="T76" fmla="*/ 83 w 370"/>
                    <a:gd name="T77" fmla="*/ 369 h 446"/>
                    <a:gd name="T78" fmla="*/ 62 w 370"/>
                    <a:gd name="T79" fmla="*/ 354 h 446"/>
                    <a:gd name="T80" fmla="*/ 49 w 370"/>
                    <a:gd name="T81" fmla="*/ 347 h 446"/>
                    <a:gd name="T82" fmla="*/ 25 w 370"/>
                    <a:gd name="T83" fmla="*/ 340 h 446"/>
                    <a:gd name="T84" fmla="*/ 0 w 370"/>
                    <a:gd name="T85" fmla="*/ 336 h 446"/>
                    <a:gd name="T86" fmla="*/ 24 w 370"/>
                    <a:gd name="T87" fmla="*/ 294 h 446"/>
                    <a:gd name="T88" fmla="*/ 45 w 370"/>
                    <a:gd name="T89" fmla="*/ 268 h 446"/>
                    <a:gd name="T90" fmla="*/ 64 w 370"/>
                    <a:gd name="T91" fmla="*/ 241 h 446"/>
                    <a:gd name="T92" fmla="*/ 81 w 370"/>
                    <a:gd name="T93" fmla="*/ 222 h 446"/>
                    <a:gd name="T94" fmla="*/ 97 w 370"/>
                    <a:gd name="T95" fmla="*/ 206 h 446"/>
                    <a:gd name="T96" fmla="*/ 104 w 370"/>
                    <a:gd name="T97" fmla="*/ 185 h 446"/>
                    <a:gd name="T98" fmla="*/ 92 w 370"/>
                    <a:gd name="T99" fmla="*/ 168 h 446"/>
                    <a:gd name="T100" fmla="*/ 76 w 370"/>
                    <a:gd name="T101" fmla="*/ 156 h 446"/>
                    <a:gd name="T102" fmla="*/ 49 w 370"/>
                    <a:gd name="T103" fmla="*/ 137 h 446"/>
                    <a:gd name="T104" fmla="*/ 28 w 370"/>
                    <a:gd name="T105" fmla="*/ 114 h 4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0" h="446">
                      <a:moveTo>
                        <a:pt x="28" y="114"/>
                      </a:moveTo>
                      <a:lnTo>
                        <a:pt x="5" y="99"/>
                      </a:lnTo>
                      <a:lnTo>
                        <a:pt x="12" y="83"/>
                      </a:lnTo>
                      <a:lnTo>
                        <a:pt x="27" y="57"/>
                      </a:lnTo>
                      <a:lnTo>
                        <a:pt x="53" y="25"/>
                      </a:lnTo>
                      <a:lnTo>
                        <a:pt x="76" y="0"/>
                      </a:lnTo>
                      <a:lnTo>
                        <a:pt x="95" y="15"/>
                      </a:lnTo>
                      <a:lnTo>
                        <a:pt x="125" y="44"/>
                      </a:lnTo>
                      <a:lnTo>
                        <a:pt x="149" y="58"/>
                      </a:lnTo>
                      <a:lnTo>
                        <a:pt x="181" y="68"/>
                      </a:lnTo>
                      <a:lnTo>
                        <a:pt x="208" y="85"/>
                      </a:lnTo>
                      <a:lnTo>
                        <a:pt x="235" y="101"/>
                      </a:lnTo>
                      <a:lnTo>
                        <a:pt x="264" y="90"/>
                      </a:lnTo>
                      <a:lnTo>
                        <a:pt x="292" y="80"/>
                      </a:lnTo>
                      <a:lnTo>
                        <a:pt x="317" y="78"/>
                      </a:lnTo>
                      <a:lnTo>
                        <a:pt x="339" y="83"/>
                      </a:lnTo>
                      <a:lnTo>
                        <a:pt x="358" y="96"/>
                      </a:lnTo>
                      <a:lnTo>
                        <a:pt x="367" y="109"/>
                      </a:lnTo>
                      <a:lnTo>
                        <a:pt x="369" y="122"/>
                      </a:lnTo>
                      <a:lnTo>
                        <a:pt x="366" y="138"/>
                      </a:lnTo>
                      <a:lnTo>
                        <a:pt x="358" y="157"/>
                      </a:lnTo>
                      <a:lnTo>
                        <a:pt x="349" y="180"/>
                      </a:lnTo>
                      <a:lnTo>
                        <a:pt x="341" y="202"/>
                      </a:lnTo>
                      <a:lnTo>
                        <a:pt x="334" y="227"/>
                      </a:lnTo>
                      <a:lnTo>
                        <a:pt x="336" y="254"/>
                      </a:lnTo>
                      <a:lnTo>
                        <a:pt x="334" y="288"/>
                      </a:lnTo>
                      <a:lnTo>
                        <a:pt x="330" y="325"/>
                      </a:lnTo>
                      <a:lnTo>
                        <a:pt x="320" y="356"/>
                      </a:lnTo>
                      <a:lnTo>
                        <a:pt x="313" y="375"/>
                      </a:lnTo>
                      <a:lnTo>
                        <a:pt x="306" y="400"/>
                      </a:lnTo>
                      <a:lnTo>
                        <a:pt x="302" y="445"/>
                      </a:lnTo>
                      <a:lnTo>
                        <a:pt x="283" y="431"/>
                      </a:lnTo>
                      <a:lnTo>
                        <a:pt x="255" y="418"/>
                      </a:lnTo>
                      <a:lnTo>
                        <a:pt x="233" y="417"/>
                      </a:lnTo>
                      <a:lnTo>
                        <a:pt x="212" y="410"/>
                      </a:lnTo>
                      <a:lnTo>
                        <a:pt x="181" y="386"/>
                      </a:lnTo>
                      <a:lnTo>
                        <a:pt x="140" y="375"/>
                      </a:lnTo>
                      <a:lnTo>
                        <a:pt x="110" y="378"/>
                      </a:lnTo>
                      <a:lnTo>
                        <a:pt x="83" y="369"/>
                      </a:lnTo>
                      <a:lnTo>
                        <a:pt x="62" y="354"/>
                      </a:lnTo>
                      <a:lnTo>
                        <a:pt x="49" y="347"/>
                      </a:lnTo>
                      <a:lnTo>
                        <a:pt x="25" y="340"/>
                      </a:lnTo>
                      <a:lnTo>
                        <a:pt x="0" y="336"/>
                      </a:lnTo>
                      <a:lnTo>
                        <a:pt x="24" y="294"/>
                      </a:lnTo>
                      <a:lnTo>
                        <a:pt x="45" y="268"/>
                      </a:lnTo>
                      <a:lnTo>
                        <a:pt x="64" y="241"/>
                      </a:lnTo>
                      <a:lnTo>
                        <a:pt x="81" y="222"/>
                      </a:lnTo>
                      <a:lnTo>
                        <a:pt x="97" y="206"/>
                      </a:lnTo>
                      <a:lnTo>
                        <a:pt x="104" y="185"/>
                      </a:lnTo>
                      <a:lnTo>
                        <a:pt x="92" y="168"/>
                      </a:lnTo>
                      <a:lnTo>
                        <a:pt x="76" y="156"/>
                      </a:lnTo>
                      <a:lnTo>
                        <a:pt x="49" y="137"/>
                      </a:lnTo>
                      <a:lnTo>
                        <a:pt x="28" y="114"/>
                      </a:lnTo>
                    </a:path>
                  </a:pathLst>
                </a:custGeom>
                <a:solidFill>
                  <a:srgbClr val="80FFE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9112" name="Group 74"/>
                <p:cNvGrpSpPr>
                  <a:grpSpLocks/>
                </p:cNvGrpSpPr>
                <p:nvPr/>
              </p:nvGrpSpPr>
              <p:grpSpPr bwMode="auto">
                <a:xfrm>
                  <a:off x="3652" y="3378"/>
                  <a:ext cx="329" cy="261"/>
                  <a:chOff x="3652" y="3378"/>
                  <a:chExt cx="329" cy="261"/>
                </a:xfrm>
              </p:grpSpPr>
              <p:sp>
                <p:nvSpPr>
                  <p:cNvPr id="89113" name="Freeform 75"/>
                  <p:cNvSpPr>
                    <a:spLocks/>
                  </p:cNvSpPr>
                  <p:nvPr/>
                </p:nvSpPr>
                <p:spPr bwMode="auto">
                  <a:xfrm>
                    <a:off x="3744" y="3567"/>
                    <a:ext cx="46" cy="72"/>
                  </a:xfrm>
                  <a:custGeom>
                    <a:avLst/>
                    <a:gdLst>
                      <a:gd name="T0" fmla="*/ 0 w 46"/>
                      <a:gd name="T1" fmla="*/ 0 h 72"/>
                      <a:gd name="T2" fmla="*/ 14 w 46"/>
                      <a:gd name="T3" fmla="*/ 10 h 72"/>
                      <a:gd name="T4" fmla="*/ 25 w 46"/>
                      <a:gd name="T5" fmla="*/ 19 h 72"/>
                      <a:gd name="T6" fmla="*/ 33 w 46"/>
                      <a:gd name="T7" fmla="*/ 30 h 72"/>
                      <a:gd name="T8" fmla="*/ 37 w 46"/>
                      <a:gd name="T9" fmla="*/ 42 h 72"/>
                      <a:gd name="T10" fmla="*/ 45 w 46"/>
                      <a:gd name="T11" fmla="*/ 71 h 72"/>
                      <a:gd name="T12" fmla="*/ 42 w 46"/>
                      <a:gd name="T13" fmla="*/ 42 h 72"/>
                      <a:gd name="T14" fmla="*/ 40 w 46"/>
                      <a:gd name="T15" fmla="*/ 20 h 72"/>
                      <a:gd name="T16" fmla="*/ 27 w 46"/>
                      <a:gd name="T17" fmla="*/ 15 h 72"/>
                      <a:gd name="T18" fmla="*/ 11 w 46"/>
                      <a:gd name="T19" fmla="*/ 6 h 72"/>
                      <a:gd name="T20" fmla="*/ 0 w 46"/>
                      <a:gd name="T21" fmla="*/ 0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72">
                        <a:moveTo>
                          <a:pt x="0" y="0"/>
                        </a:moveTo>
                        <a:lnTo>
                          <a:pt x="14" y="10"/>
                        </a:lnTo>
                        <a:lnTo>
                          <a:pt x="25" y="19"/>
                        </a:lnTo>
                        <a:lnTo>
                          <a:pt x="33" y="30"/>
                        </a:lnTo>
                        <a:lnTo>
                          <a:pt x="37" y="42"/>
                        </a:lnTo>
                        <a:lnTo>
                          <a:pt x="45" y="71"/>
                        </a:lnTo>
                        <a:lnTo>
                          <a:pt x="42" y="42"/>
                        </a:lnTo>
                        <a:lnTo>
                          <a:pt x="40" y="20"/>
                        </a:lnTo>
                        <a:lnTo>
                          <a:pt x="27" y="15"/>
                        </a:lnTo>
                        <a:lnTo>
                          <a:pt x="11" y="6"/>
                        </a:lnTo>
                        <a:lnTo>
                          <a:pt x="0" y="0"/>
                        </a:lnTo>
                      </a:path>
                    </a:pathLst>
                  </a:custGeom>
                  <a:solidFill>
                    <a:srgbClr val="00C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4" name="Freeform 76"/>
                  <p:cNvSpPr>
                    <a:spLocks/>
                  </p:cNvSpPr>
                  <p:nvPr/>
                </p:nvSpPr>
                <p:spPr bwMode="auto">
                  <a:xfrm>
                    <a:off x="3864" y="3469"/>
                    <a:ext cx="34" cy="43"/>
                  </a:xfrm>
                  <a:custGeom>
                    <a:avLst/>
                    <a:gdLst>
                      <a:gd name="T0" fmla="*/ 0 w 34"/>
                      <a:gd name="T1" fmla="*/ 0 h 43"/>
                      <a:gd name="T2" fmla="*/ 5 w 34"/>
                      <a:gd name="T3" fmla="*/ 6 h 43"/>
                      <a:gd name="T4" fmla="*/ 12 w 34"/>
                      <a:gd name="T5" fmla="*/ 12 h 43"/>
                      <a:gd name="T6" fmla="*/ 16 w 34"/>
                      <a:gd name="T7" fmla="*/ 19 h 43"/>
                      <a:gd name="T8" fmla="*/ 16 w 34"/>
                      <a:gd name="T9" fmla="*/ 27 h 43"/>
                      <a:gd name="T10" fmla="*/ 14 w 34"/>
                      <a:gd name="T11" fmla="*/ 42 h 43"/>
                      <a:gd name="T12" fmla="*/ 21 w 34"/>
                      <a:gd name="T13" fmla="*/ 23 h 43"/>
                      <a:gd name="T14" fmla="*/ 23 w 34"/>
                      <a:gd name="T15" fmla="*/ 12 h 43"/>
                      <a:gd name="T16" fmla="*/ 26 w 34"/>
                      <a:gd name="T17" fmla="*/ 6 h 43"/>
                      <a:gd name="T18" fmla="*/ 33 w 34"/>
                      <a:gd name="T19" fmla="*/ 0 h 43"/>
                      <a:gd name="T20" fmla="*/ 18 w 34"/>
                      <a:gd name="T21" fmla="*/ 6 h 43"/>
                      <a:gd name="T22" fmla="*/ 14 w 34"/>
                      <a:gd name="T23" fmla="*/ 9 h 43"/>
                      <a:gd name="T24" fmla="*/ 0 w 34"/>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43">
                        <a:moveTo>
                          <a:pt x="0" y="0"/>
                        </a:moveTo>
                        <a:lnTo>
                          <a:pt x="5" y="6"/>
                        </a:lnTo>
                        <a:lnTo>
                          <a:pt x="12" y="12"/>
                        </a:lnTo>
                        <a:lnTo>
                          <a:pt x="16" y="19"/>
                        </a:lnTo>
                        <a:lnTo>
                          <a:pt x="16" y="27"/>
                        </a:lnTo>
                        <a:lnTo>
                          <a:pt x="14" y="42"/>
                        </a:lnTo>
                        <a:lnTo>
                          <a:pt x="21" y="23"/>
                        </a:lnTo>
                        <a:lnTo>
                          <a:pt x="23" y="12"/>
                        </a:lnTo>
                        <a:lnTo>
                          <a:pt x="26" y="6"/>
                        </a:lnTo>
                        <a:lnTo>
                          <a:pt x="33" y="0"/>
                        </a:lnTo>
                        <a:lnTo>
                          <a:pt x="18" y="6"/>
                        </a:lnTo>
                        <a:lnTo>
                          <a:pt x="14" y="9"/>
                        </a:lnTo>
                        <a:lnTo>
                          <a:pt x="0" y="0"/>
                        </a:lnTo>
                      </a:path>
                    </a:pathLst>
                  </a:custGeom>
                  <a:solidFill>
                    <a:srgbClr val="00C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5" name="Freeform 77"/>
                  <p:cNvSpPr>
                    <a:spLocks/>
                  </p:cNvSpPr>
                  <p:nvPr/>
                </p:nvSpPr>
                <p:spPr bwMode="auto">
                  <a:xfrm>
                    <a:off x="3918" y="3580"/>
                    <a:ext cx="63" cy="51"/>
                  </a:xfrm>
                  <a:custGeom>
                    <a:avLst/>
                    <a:gdLst>
                      <a:gd name="T0" fmla="*/ 62 w 63"/>
                      <a:gd name="T1" fmla="*/ 11 h 51"/>
                      <a:gd name="T2" fmla="*/ 57 w 63"/>
                      <a:gd name="T3" fmla="*/ 15 h 51"/>
                      <a:gd name="T4" fmla="*/ 49 w 63"/>
                      <a:gd name="T5" fmla="*/ 18 h 51"/>
                      <a:gd name="T6" fmla="*/ 42 w 63"/>
                      <a:gd name="T7" fmla="*/ 15 h 51"/>
                      <a:gd name="T8" fmla="*/ 32 w 63"/>
                      <a:gd name="T9" fmla="*/ 9 h 51"/>
                      <a:gd name="T10" fmla="*/ 15 w 63"/>
                      <a:gd name="T11" fmla="*/ 2 h 51"/>
                      <a:gd name="T12" fmla="*/ 0 w 63"/>
                      <a:gd name="T13" fmla="*/ 0 h 51"/>
                      <a:gd name="T14" fmla="*/ 16 w 63"/>
                      <a:gd name="T15" fmla="*/ 4 h 51"/>
                      <a:gd name="T16" fmla="*/ 26 w 63"/>
                      <a:gd name="T17" fmla="*/ 11 h 51"/>
                      <a:gd name="T18" fmla="*/ 32 w 63"/>
                      <a:gd name="T19" fmla="*/ 17 h 51"/>
                      <a:gd name="T20" fmla="*/ 42 w 63"/>
                      <a:gd name="T21" fmla="*/ 21 h 51"/>
                      <a:gd name="T22" fmla="*/ 50 w 63"/>
                      <a:gd name="T23" fmla="*/ 24 h 51"/>
                      <a:gd name="T24" fmla="*/ 47 w 63"/>
                      <a:gd name="T25" fmla="*/ 29 h 51"/>
                      <a:gd name="T26" fmla="*/ 40 w 63"/>
                      <a:gd name="T27" fmla="*/ 32 h 51"/>
                      <a:gd name="T28" fmla="*/ 31 w 63"/>
                      <a:gd name="T29" fmla="*/ 32 h 51"/>
                      <a:gd name="T30" fmla="*/ 21 w 63"/>
                      <a:gd name="T31" fmla="*/ 35 h 51"/>
                      <a:gd name="T32" fmla="*/ 15 w 63"/>
                      <a:gd name="T33" fmla="*/ 39 h 51"/>
                      <a:gd name="T34" fmla="*/ 26 w 63"/>
                      <a:gd name="T35" fmla="*/ 37 h 51"/>
                      <a:gd name="T36" fmla="*/ 36 w 63"/>
                      <a:gd name="T37" fmla="*/ 36 h 51"/>
                      <a:gd name="T38" fmla="*/ 43 w 63"/>
                      <a:gd name="T39" fmla="*/ 37 h 51"/>
                      <a:gd name="T40" fmla="*/ 49 w 63"/>
                      <a:gd name="T41" fmla="*/ 35 h 51"/>
                      <a:gd name="T42" fmla="*/ 53 w 63"/>
                      <a:gd name="T43" fmla="*/ 31 h 51"/>
                      <a:gd name="T44" fmla="*/ 55 w 63"/>
                      <a:gd name="T45" fmla="*/ 37 h 51"/>
                      <a:gd name="T46" fmla="*/ 52 w 63"/>
                      <a:gd name="T47" fmla="*/ 44 h 51"/>
                      <a:gd name="T48" fmla="*/ 43 w 63"/>
                      <a:gd name="T49" fmla="*/ 50 h 51"/>
                      <a:gd name="T50" fmla="*/ 54 w 63"/>
                      <a:gd name="T51" fmla="*/ 45 h 51"/>
                      <a:gd name="T52" fmla="*/ 60 w 63"/>
                      <a:gd name="T53" fmla="*/ 40 h 51"/>
                      <a:gd name="T54" fmla="*/ 59 w 63"/>
                      <a:gd name="T55" fmla="*/ 26 h 51"/>
                      <a:gd name="T56" fmla="*/ 62 w 63"/>
                      <a:gd name="T57" fmla="*/ 11 h 5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3" h="51">
                        <a:moveTo>
                          <a:pt x="62" y="11"/>
                        </a:moveTo>
                        <a:lnTo>
                          <a:pt x="57" y="15"/>
                        </a:lnTo>
                        <a:lnTo>
                          <a:pt x="49" y="18"/>
                        </a:lnTo>
                        <a:lnTo>
                          <a:pt x="42" y="15"/>
                        </a:lnTo>
                        <a:lnTo>
                          <a:pt x="32" y="9"/>
                        </a:lnTo>
                        <a:lnTo>
                          <a:pt x="15" y="2"/>
                        </a:lnTo>
                        <a:lnTo>
                          <a:pt x="0" y="0"/>
                        </a:lnTo>
                        <a:lnTo>
                          <a:pt x="16" y="4"/>
                        </a:lnTo>
                        <a:lnTo>
                          <a:pt x="26" y="11"/>
                        </a:lnTo>
                        <a:lnTo>
                          <a:pt x="32" y="17"/>
                        </a:lnTo>
                        <a:lnTo>
                          <a:pt x="42" y="21"/>
                        </a:lnTo>
                        <a:lnTo>
                          <a:pt x="50" y="24"/>
                        </a:lnTo>
                        <a:lnTo>
                          <a:pt x="47" y="29"/>
                        </a:lnTo>
                        <a:lnTo>
                          <a:pt x="40" y="32"/>
                        </a:lnTo>
                        <a:lnTo>
                          <a:pt x="31" y="32"/>
                        </a:lnTo>
                        <a:lnTo>
                          <a:pt x="21" y="35"/>
                        </a:lnTo>
                        <a:lnTo>
                          <a:pt x="15" y="39"/>
                        </a:lnTo>
                        <a:lnTo>
                          <a:pt x="26" y="37"/>
                        </a:lnTo>
                        <a:lnTo>
                          <a:pt x="36" y="36"/>
                        </a:lnTo>
                        <a:lnTo>
                          <a:pt x="43" y="37"/>
                        </a:lnTo>
                        <a:lnTo>
                          <a:pt x="49" y="35"/>
                        </a:lnTo>
                        <a:lnTo>
                          <a:pt x="53" y="31"/>
                        </a:lnTo>
                        <a:lnTo>
                          <a:pt x="55" y="37"/>
                        </a:lnTo>
                        <a:lnTo>
                          <a:pt x="52" y="44"/>
                        </a:lnTo>
                        <a:lnTo>
                          <a:pt x="43" y="50"/>
                        </a:lnTo>
                        <a:lnTo>
                          <a:pt x="54" y="45"/>
                        </a:lnTo>
                        <a:lnTo>
                          <a:pt x="60" y="40"/>
                        </a:lnTo>
                        <a:lnTo>
                          <a:pt x="59" y="26"/>
                        </a:lnTo>
                        <a:lnTo>
                          <a:pt x="62" y="11"/>
                        </a:lnTo>
                      </a:path>
                    </a:pathLst>
                  </a:custGeom>
                  <a:solidFill>
                    <a:srgbClr val="00C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6" name="Freeform 78"/>
                  <p:cNvSpPr>
                    <a:spLocks/>
                  </p:cNvSpPr>
                  <p:nvPr/>
                </p:nvSpPr>
                <p:spPr bwMode="auto">
                  <a:xfrm>
                    <a:off x="3761" y="3434"/>
                    <a:ext cx="31" cy="15"/>
                  </a:xfrm>
                  <a:custGeom>
                    <a:avLst/>
                    <a:gdLst>
                      <a:gd name="T0" fmla="*/ 30 w 31"/>
                      <a:gd name="T1" fmla="*/ 2 h 15"/>
                      <a:gd name="T2" fmla="*/ 16 w 31"/>
                      <a:gd name="T3" fmla="*/ 3 h 15"/>
                      <a:gd name="T4" fmla="*/ 0 w 31"/>
                      <a:gd name="T5" fmla="*/ 14 h 15"/>
                      <a:gd name="T6" fmla="*/ 8 w 31"/>
                      <a:gd name="T7" fmla="*/ 7 h 15"/>
                      <a:gd name="T8" fmla="*/ 16 w 31"/>
                      <a:gd name="T9" fmla="*/ 0 h 15"/>
                      <a:gd name="T10" fmla="*/ 30 w 31"/>
                      <a:gd name="T11" fmla="*/ 2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5">
                        <a:moveTo>
                          <a:pt x="30" y="2"/>
                        </a:moveTo>
                        <a:lnTo>
                          <a:pt x="16" y="3"/>
                        </a:lnTo>
                        <a:lnTo>
                          <a:pt x="0" y="14"/>
                        </a:lnTo>
                        <a:lnTo>
                          <a:pt x="8" y="7"/>
                        </a:lnTo>
                        <a:lnTo>
                          <a:pt x="16" y="0"/>
                        </a:lnTo>
                        <a:lnTo>
                          <a:pt x="30" y="2"/>
                        </a:lnTo>
                      </a:path>
                    </a:pathLst>
                  </a:custGeom>
                  <a:solidFill>
                    <a:srgbClr val="00C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7" name="Freeform 79"/>
                  <p:cNvSpPr>
                    <a:spLocks/>
                  </p:cNvSpPr>
                  <p:nvPr/>
                </p:nvSpPr>
                <p:spPr bwMode="auto">
                  <a:xfrm>
                    <a:off x="3652" y="3378"/>
                    <a:ext cx="66" cy="92"/>
                  </a:xfrm>
                  <a:custGeom>
                    <a:avLst/>
                    <a:gdLst>
                      <a:gd name="T0" fmla="*/ 0 w 66"/>
                      <a:gd name="T1" fmla="*/ 91 h 92"/>
                      <a:gd name="T2" fmla="*/ 8 w 66"/>
                      <a:gd name="T3" fmla="*/ 76 h 92"/>
                      <a:gd name="T4" fmla="*/ 13 w 66"/>
                      <a:gd name="T5" fmla="*/ 68 h 92"/>
                      <a:gd name="T6" fmla="*/ 19 w 66"/>
                      <a:gd name="T7" fmla="*/ 57 h 92"/>
                      <a:gd name="T8" fmla="*/ 26 w 66"/>
                      <a:gd name="T9" fmla="*/ 48 h 92"/>
                      <a:gd name="T10" fmla="*/ 34 w 66"/>
                      <a:gd name="T11" fmla="*/ 39 h 92"/>
                      <a:gd name="T12" fmla="*/ 41 w 66"/>
                      <a:gd name="T13" fmla="*/ 32 h 92"/>
                      <a:gd name="T14" fmla="*/ 50 w 66"/>
                      <a:gd name="T15" fmla="*/ 22 h 92"/>
                      <a:gd name="T16" fmla="*/ 57 w 66"/>
                      <a:gd name="T17" fmla="*/ 12 h 92"/>
                      <a:gd name="T18" fmla="*/ 65 w 66"/>
                      <a:gd name="T19" fmla="*/ 6 h 92"/>
                      <a:gd name="T20" fmla="*/ 64 w 66"/>
                      <a:gd name="T21" fmla="*/ 0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2">
                        <a:moveTo>
                          <a:pt x="0" y="91"/>
                        </a:moveTo>
                        <a:lnTo>
                          <a:pt x="8" y="76"/>
                        </a:lnTo>
                        <a:lnTo>
                          <a:pt x="13" y="68"/>
                        </a:lnTo>
                        <a:lnTo>
                          <a:pt x="19" y="57"/>
                        </a:lnTo>
                        <a:lnTo>
                          <a:pt x="26" y="48"/>
                        </a:lnTo>
                        <a:lnTo>
                          <a:pt x="34" y="39"/>
                        </a:lnTo>
                        <a:lnTo>
                          <a:pt x="41" y="32"/>
                        </a:lnTo>
                        <a:lnTo>
                          <a:pt x="50" y="22"/>
                        </a:lnTo>
                        <a:lnTo>
                          <a:pt x="57" y="12"/>
                        </a:lnTo>
                        <a:lnTo>
                          <a:pt x="65" y="6"/>
                        </a:lnTo>
                        <a:lnTo>
                          <a:pt x="6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565331" name="AutoShape 83"/>
            <p:cNvSpPr>
              <a:spLocks noChangeArrowheads="1"/>
            </p:cNvSpPr>
            <p:nvPr/>
          </p:nvSpPr>
          <p:spPr bwMode="auto">
            <a:xfrm>
              <a:off x="2112" y="1488"/>
              <a:ext cx="960" cy="624"/>
            </a:xfrm>
            <a:prstGeom prst="wedgeRoundRectCallout">
              <a:avLst>
                <a:gd name="adj1" fmla="val -8227"/>
                <a:gd name="adj2" fmla="val 80449"/>
                <a:gd name="adj3" fmla="val 16667"/>
              </a:avLst>
            </a:prstGeom>
            <a:noFill/>
            <a:ln w="12700">
              <a:solidFill>
                <a:schemeClr val="accent2"/>
              </a:solidFill>
              <a:miter lim="800000"/>
              <a:headEnd/>
              <a:tailE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spcBef>
                  <a:spcPct val="50000"/>
                </a:spcBef>
                <a:defRPr/>
              </a:pPr>
              <a:r>
                <a:rPr lang="zh-CN" altLang="en-US" sz="1600">
                  <a:solidFill>
                    <a:schemeClr val="hlink"/>
                  </a:solidFill>
                  <a:effectLst>
                    <a:outerShdw blurRad="38100" dist="38100" dir="2700000" algn="tl">
                      <a:srgbClr val="000000"/>
                    </a:outerShdw>
                  </a:effectLst>
                </a:rPr>
                <a:t>注意：</a:t>
              </a:r>
            </a:p>
            <a:p>
              <a:pPr>
                <a:spcBef>
                  <a:spcPct val="50000"/>
                </a:spcBef>
                <a:defRPr/>
              </a:pPr>
              <a:r>
                <a:rPr lang="zh-CN" altLang="en-US" sz="1600">
                  <a:solidFill>
                    <a:schemeClr val="hlink"/>
                  </a:solidFill>
                  <a:effectLst>
                    <a:outerShdw blurRad="38100" dist="38100" dir="2700000" algn="tl">
                      <a:srgbClr val="000000"/>
                    </a:outerShdw>
                  </a:effectLst>
                </a:rPr>
                <a:t>样本方差用自由度</a:t>
              </a:r>
              <a:r>
                <a:rPr lang="en-US" altLang="zh-CN" sz="1600" i="1">
                  <a:solidFill>
                    <a:schemeClr val="hlink"/>
                  </a:solidFill>
                  <a:effectLst>
                    <a:outerShdw blurRad="38100" dist="38100" dir="2700000" algn="tl">
                      <a:srgbClr val="000000"/>
                    </a:outerShdw>
                  </a:effectLst>
                </a:rPr>
                <a:t>n</a:t>
              </a:r>
              <a:r>
                <a:rPr lang="en-US" altLang="zh-CN" sz="1600">
                  <a:solidFill>
                    <a:schemeClr val="hlink"/>
                  </a:solidFill>
                  <a:effectLst>
                    <a:outerShdw blurRad="38100" dist="38100" dir="2700000" algn="tl">
                      <a:srgbClr val="000000"/>
                    </a:outerShdw>
                  </a:effectLst>
                </a:rPr>
                <a:t>-1</a:t>
              </a:r>
              <a:r>
                <a:rPr lang="zh-CN" altLang="en-US" sz="1600">
                  <a:solidFill>
                    <a:schemeClr val="hlink"/>
                  </a:solidFill>
                  <a:effectLst>
                    <a:outerShdw blurRad="38100" dist="38100" dir="2700000" algn="tl">
                      <a:srgbClr val="000000"/>
                    </a:outerShdw>
                  </a:effectLst>
                </a:rPr>
                <a:t>去除</a:t>
              </a:r>
              <a:r>
                <a:rPr lang="en-US" altLang="zh-CN" sz="1600">
                  <a:solidFill>
                    <a:schemeClr val="hlink"/>
                  </a:solidFill>
                  <a:effectLst>
                    <a:outerShdw blurRad="38100" dist="38100" dir="2700000" algn="tl">
                      <a:srgbClr val="000000"/>
                    </a:outerShdw>
                  </a:effectLst>
                </a:rPr>
                <a:t>!</a:t>
              </a:r>
              <a:endParaRPr lang="en-US" altLang="zh-CN" sz="1600" baseline="30000">
                <a:solidFill>
                  <a:schemeClr val="hlink"/>
                </a:solidFill>
                <a:effectLst>
                  <a:outerShdw blurRad="38100" dist="38100" dir="2700000" algn="tl">
                    <a:srgbClr val="000000"/>
                  </a:outerShdw>
                </a:effectLst>
              </a:endParaRPr>
            </a:p>
          </p:txBody>
        </p:sp>
      </p:grpSp>
      <p:graphicFrame>
        <p:nvGraphicFramePr>
          <p:cNvPr id="565333" name="Object 85">
            <a:hlinkClick r:id="" action="ppaction://ole?verb=0"/>
          </p:cNvPr>
          <p:cNvGraphicFramePr>
            <a:graphicFrameLocks/>
          </p:cNvGraphicFramePr>
          <p:nvPr/>
        </p:nvGraphicFramePr>
        <p:xfrm>
          <a:off x="782638" y="2743200"/>
          <a:ext cx="2409825" cy="1447800"/>
        </p:xfrm>
        <a:graphic>
          <a:graphicData uri="http://schemas.openxmlformats.org/presentationml/2006/ole">
            <mc:AlternateContent xmlns:mc="http://schemas.openxmlformats.org/markup-compatibility/2006">
              <mc:Choice xmlns:v="urn:schemas-microsoft-com:vml" Requires="v">
                <p:oleObj spid="_x0000_s89159" name="Equation" r:id="rId3" imgW="1082192" imgH="586898" progId="Equation.3">
                  <p:embed/>
                </p:oleObj>
              </mc:Choice>
              <mc:Fallback>
                <p:oleObj name="Equation" r:id="rId3" imgW="1082192" imgH="586898" progId="Equation.3">
                  <p:embed/>
                  <p:pic>
                    <p:nvPicPr>
                      <p:cNvPr id="0" name="Object 8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638" y="2743200"/>
                        <a:ext cx="2409825" cy="1447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565335" name="Object 87">
            <a:hlinkClick r:id="" action="ppaction://ole?verb=0"/>
          </p:cNvPr>
          <p:cNvGraphicFramePr>
            <a:graphicFrameLocks/>
          </p:cNvGraphicFramePr>
          <p:nvPr/>
        </p:nvGraphicFramePr>
        <p:xfrm>
          <a:off x="812800" y="4733925"/>
          <a:ext cx="2616200" cy="1274763"/>
        </p:xfrm>
        <a:graphic>
          <a:graphicData uri="http://schemas.openxmlformats.org/presentationml/2006/ole">
            <mc:AlternateContent xmlns:mc="http://schemas.openxmlformats.org/markup-compatibility/2006">
              <mc:Choice xmlns:v="urn:schemas-microsoft-com:vml" Requires="v">
                <p:oleObj spid="_x0000_s89160" name="Equation" r:id="rId5" imgW="1287684" imgH="586898" progId="Equation.3">
                  <p:embed/>
                </p:oleObj>
              </mc:Choice>
              <mc:Fallback>
                <p:oleObj name="Equation" r:id="rId5" imgW="1287684" imgH="586898" progId="Equation.3">
                  <p:embed/>
                  <p:pic>
                    <p:nvPicPr>
                      <p:cNvPr id="0" name="Object 8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00" y="4733925"/>
                        <a:ext cx="2616200" cy="12747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565337" name="Object 89">
            <a:hlinkClick r:id="" action="ppaction://ole?verb=0"/>
          </p:cNvPr>
          <p:cNvGraphicFramePr>
            <a:graphicFrameLocks/>
          </p:cNvGraphicFramePr>
          <p:nvPr/>
        </p:nvGraphicFramePr>
        <p:xfrm>
          <a:off x="5451475" y="2667000"/>
          <a:ext cx="2493963" cy="1568450"/>
        </p:xfrm>
        <a:graphic>
          <a:graphicData uri="http://schemas.openxmlformats.org/presentationml/2006/ole">
            <mc:AlternateContent xmlns:mc="http://schemas.openxmlformats.org/markup-compatibility/2006">
              <mc:Choice xmlns:v="urn:schemas-microsoft-com:vml" Requires="v">
                <p:oleObj spid="_x0000_s89161" name="Equation" r:id="rId7" imgW="1120134" imgH="640038" progId="Equation.3">
                  <p:embed/>
                </p:oleObj>
              </mc:Choice>
              <mc:Fallback>
                <p:oleObj name="Equation" r:id="rId7" imgW="1120134" imgH="640038" progId="Equation.3">
                  <p:embed/>
                  <p:pic>
                    <p:nvPicPr>
                      <p:cNvPr id="0" name="Object 8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1475" y="2667000"/>
                        <a:ext cx="2493963" cy="15684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565338" name="Object 90">
            <a:hlinkClick r:id="" action="ppaction://ole?verb=0"/>
          </p:cNvPr>
          <p:cNvGraphicFramePr>
            <a:graphicFrameLocks/>
          </p:cNvGraphicFramePr>
          <p:nvPr/>
        </p:nvGraphicFramePr>
        <p:xfrm>
          <a:off x="5438775" y="4724400"/>
          <a:ext cx="2763838" cy="1466850"/>
        </p:xfrm>
        <a:graphic>
          <a:graphicData uri="http://schemas.openxmlformats.org/presentationml/2006/ole">
            <mc:AlternateContent xmlns:mc="http://schemas.openxmlformats.org/markup-compatibility/2006">
              <mc:Choice xmlns:v="urn:schemas-microsoft-com:vml" Requires="v">
                <p:oleObj spid="_x0000_s89162" name="Equation" r:id="rId9" imgW="1325962" imgH="640038" progId="Equation.3">
                  <p:embed/>
                </p:oleObj>
              </mc:Choice>
              <mc:Fallback>
                <p:oleObj name="Equation" r:id="rId9" imgW="1325962" imgH="640038" progId="Equation.3">
                  <p:embed/>
                  <p:pic>
                    <p:nvPicPr>
                      <p:cNvPr id="0" name="Object 9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8775" y="4724400"/>
                        <a:ext cx="2763838" cy="14668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5259">
                                            <p:txEl>
                                              <p:pRg st="0" end="0"/>
                                            </p:txEl>
                                          </p:spTgt>
                                        </p:tgtEl>
                                        <p:attrNameLst>
                                          <p:attrName>style.visibility</p:attrName>
                                        </p:attrNameLst>
                                      </p:cBhvr>
                                      <p:to>
                                        <p:strVal val="visible"/>
                                      </p:to>
                                    </p:set>
                                    <p:animEffect transition="in" filter="wipe(left)">
                                      <p:cBhvr>
                                        <p:cTn id="7" dur="500"/>
                                        <p:tgtEl>
                                          <p:spTgt spid="565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5255">
                                            <p:txEl>
                                              <p:pRg st="0" end="0"/>
                                            </p:txEl>
                                          </p:spTgt>
                                        </p:tgtEl>
                                        <p:attrNameLst>
                                          <p:attrName>style.visibility</p:attrName>
                                        </p:attrNameLst>
                                      </p:cBhvr>
                                      <p:to>
                                        <p:strVal val="visible"/>
                                      </p:to>
                                    </p:set>
                                    <p:animEffect transition="in" filter="wipe(left)">
                                      <p:cBhvr>
                                        <p:cTn id="12" dur="500"/>
                                        <p:tgtEl>
                                          <p:spTgt spid="56525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65333"/>
                                        </p:tgtEl>
                                        <p:attrNameLst>
                                          <p:attrName>style.visibility</p:attrName>
                                        </p:attrNameLst>
                                      </p:cBhvr>
                                      <p:to>
                                        <p:strVal val="visible"/>
                                      </p:to>
                                    </p:set>
                                    <p:animEffect transition="in" filter="wipe(left)">
                                      <p:cBhvr>
                                        <p:cTn id="17" dur="500"/>
                                        <p:tgtEl>
                                          <p:spTgt spid="5653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5258">
                                            <p:txEl>
                                              <p:pRg st="0" end="0"/>
                                            </p:txEl>
                                          </p:spTgt>
                                        </p:tgtEl>
                                        <p:attrNameLst>
                                          <p:attrName>style.visibility</p:attrName>
                                        </p:attrNameLst>
                                      </p:cBhvr>
                                      <p:to>
                                        <p:strVal val="visible"/>
                                      </p:to>
                                    </p:set>
                                    <p:animEffect transition="in" filter="wipe(left)">
                                      <p:cBhvr>
                                        <p:cTn id="22" dur="500"/>
                                        <p:tgtEl>
                                          <p:spTgt spid="565258">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65335"/>
                                        </p:tgtEl>
                                        <p:attrNameLst>
                                          <p:attrName>style.visibility</p:attrName>
                                        </p:attrNameLst>
                                      </p:cBhvr>
                                      <p:to>
                                        <p:strVal val="visible"/>
                                      </p:to>
                                    </p:set>
                                    <p:animEffect transition="in" filter="wipe(left)">
                                      <p:cBhvr>
                                        <p:cTn id="27" dur="500"/>
                                        <p:tgtEl>
                                          <p:spTgt spid="5653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565339"/>
                                        </p:tgtEl>
                                        <p:attrNameLst>
                                          <p:attrName>style.visibility</p:attrName>
                                        </p:attrNameLst>
                                      </p:cBhvr>
                                      <p:to>
                                        <p:strVal val="visible"/>
                                      </p:to>
                                    </p:set>
                                    <p:animEffect transition="in" filter="wipe(right)">
                                      <p:cBhvr>
                                        <p:cTn id="32" dur="500"/>
                                        <p:tgtEl>
                                          <p:spTgt spid="5653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5260">
                                            <p:txEl>
                                              <p:pRg st="0" end="0"/>
                                            </p:txEl>
                                          </p:spTgt>
                                        </p:tgtEl>
                                        <p:attrNameLst>
                                          <p:attrName>style.visibility</p:attrName>
                                        </p:attrNameLst>
                                      </p:cBhvr>
                                      <p:to>
                                        <p:strVal val="visible"/>
                                      </p:to>
                                    </p:set>
                                    <p:animEffect transition="in" filter="wipe(left)">
                                      <p:cBhvr>
                                        <p:cTn id="37" dur="500"/>
                                        <p:tgtEl>
                                          <p:spTgt spid="565260">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65251">
                                            <p:txEl>
                                              <p:pRg st="0" end="0"/>
                                            </p:txEl>
                                          </p:spTgt>
                                        </p:tgtEl>
                                        <p:attrNameLst>
                                          <p:attrName>style.visibility</p:attrName>
                                        </p:attrNameLst>
                                      </p:cBhvr>
                                      <p:to>
                                        <p:strVal val="visible"/>
                                      </p:to>
                                    </p:set>
                                    <p:animEffect transition="in" filter="wipe(left)">
                                      <p:cBhvr>
                                        <p:cTn id="42" dur="500"/>
                                        <p:tgtEl>
                                          <p:spTgt spid="565251">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65337"/>
                                        </p:tgtEl>
                                        <p:attrNameLst>
                                          <p:attrName>style.visibility</p:attrName>
                                        </p:attrNameLst>
                                      </p:cBhvr>
                                      <p:to>
                                        <p:strVal val="visible"/>
                                      </p:to>
                                    </p:set>
                                    <p:animEffect transition="in" filter="wipe(left)">
                                      <p:cBhvr>
                                        <p:cTn id="47" dur="500"/>
                                        <p:tgtEl>
                                          <p:spTgt spid="56533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65254">
                                            <p:txEl>
                                              <p:pRg st="0" end="0"/>
                                            </p:txEl>
                                          </p:spTgt>
                                        </p:tgtEl>
                                        <p:attrNameLst>
                                          <p:attrName>style.visibility</p:attrName>
                                        </p:attrNameLst>
                                      </p:cBhvr>
                                      <p:to>
                                        <p:strVal val="visible"/>
                                      </p:to>
                                    </p:set>
                                    <p:animEffect transition="in" filter="wipe(left)">
                                      <p:cBhvr>
                                        <p:cTn id="52" dur="500"/>
                                        <p:tgtEl>
                                          <p:spTgt spid="565254">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65338"/>
                                        </p:tgtEl>
                                        <p:attrNameLst>
                                          <p:attrName>style.visibility</p:attrName>
                                        </p:attrNameLst>
                                      </p:cBhvr>
                                      <p:to>
                                        <p:strVal val="visible"/>
                                      </p:to>
                                    </p:set>
                                    <p:animEffect transition="in" filter="wipe(left)">
                                      <p:cBhvr>
                                        <p:cTn id="57" dur="500"/>
                                        <p:tgtEl>
                                          <p:spTgt spid="565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1" grpId="0" build="p" autoUpdateAnimBg="0"/>
      <p:bldP spid="565254" grpId="0" build="p" autoUpdateAnimBg="0"/>
      <p:bldP spid="565255" grpId="0" build="p" autoUpdateAnimBg="0"/>
      <p:bldP spid="565258" grpId="0" build="p" autoUpdateAnimBg="0"/>
      <p:bldP spid="565259" grpId="0" build="p" autoUpdateAnimBg="0"/>
      <p:bldP spid="565260"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a:xfrm>
            <a:off x="1905000" y="260350"/>
            <a:ext cx="6781800" cy="1035050"/>
          </a:xfrm>
        </p:spPr>
        <p:txBody>
          <a:bodyPr/>
          <a:lstStyle/>
          <a:p>
            <a:pPr>
              <a:defRPr/>
            </a:pPr>
            <a:r>
              <a:rPr lang="zh-CN" altLang="en-US" sz="4000" smtClean="0">
                <a:solidFill>
                  <a:schemeClr val="tx1"/>
                </a:solidFill>
                <a:latin typeface="Arial" panose="020B0604020202020204" pitchFamily="34" charset="0"/>
              </a:rPr>
              <a:t>自由度</a:t>
            </a:r>
            <a:br>
              <a:rPr lang="zh-CN" altLang="en-US" sz="4000" smtClean="0">
                <a:solidFill>
                  <a:schemeClr val="tx1"/>
                </a:solidFill>
                <a:latin typeface="Arial" panose="020B0604020202020204" pitchFamily="34" charset="0"/>
              </a:rPr>
            </a:br>
            <a:r>
              <a:rPr lang="zh-CN" altLang="en-US" sz="3600" smtClean="0">
                <a:solidFill>
                  <a:srgbClr val="FE9904"/>
                </a:solidFill>
                <a:latin typeface="Arial" panose="020B0604020202020204" pitchFamily="34" charset="0"/>
              </a:rPr>
              <a:t> </a:t>
            </a:r>
            <a:r>
              <a:rPr lang="en-US" altLang="zh-CN" sz="3600" smtClean="0">
                <a:solidFill>
                  <a:srgbClr val="FE9904"/>
                </a:solidFill>
                <a:latin typeface="Arial" panose="020B0604020202020204" pitchFamily="34" charset="0"/>
              </a:rPr>
              <a:t>(degree of freedom)</a:t>
            </a:r>
          </a:p>
        </p:txBody>
      </p:sp>
      <p:sp>
        <p:nvSpPr>
          <p:cNvPr id="902147" name="Rectangle 3"/>
          <p:cNvSpPr>
            <a:spLocks noGrp="1" noChangeArrowheads="1"/>
          </p:cNvSpPr>
          <p:nvPr>
            <p:ph type="body" idx="1"/>
          </p:nvPr>
        </p:nvSpPr>
        <p:spPr>
          <a:xfrm>
            <a:off x="533400" y="1700213"/>
            <a:ext cx="8153400" cy="4548187"/>
          </a:xfrm>
        </p:spPr>
        <p:txBody>
          <a:bodyPr/>
          <a:lstStyle/>
          <a:p>
            <a:pPr marL="609600" indent="-609600" algn="just">
              <a:lnSpc>
                <a:spcPct val="80000"/>
              </a:lnSpc>
              <a:buFontTx/>
              <a:buAutoNum type="arabicPeriod"/>
              <a:tabLst>
                <a:tab pos="2514600" algn="ctr"/>
                <a:tab pos="3429000" algn="ctr"/>
                <a:tab pos="4343400" algn="ctr"/>
                <a:tab pos="5257800" algn="ctr"/>
                <a:tab pos="6172200" algn="ctr"/>
                <a:tab pos="7086600" algn="ctr"/>
              </a:tabLst>
              <a:defRPr/>
            </a:pPr>
            <a:r>
              <a:rPr lang="zh-CN" altLang="en-US" smtClean="0"/>
              <a:t>自由度是指数据个数与附加给独立的观测值的约束或限制的个数之差</a:t>
            </a:r>
          </a:p>
          <a:p>
            <a:pPr marL="609600" indent="-609600" algn="just">
              <a:lnSpc>
                <a:spcPct val="80000"/>
              </a:lnSpc>
              <a:buFontTx/>
              <a:buAutoNum type="arabicPeriod"/>
              <a:tabLst>
                <a:tab pos="2514600" algn="ctr"/>
                <a:tab pos="3429000" algn="ctr"/>
                <a:tab pos="4343400" algn="ctr"/>
                <a:tab pos="5257800" algn="ctr"/>
                <a:tab pos="6172200" algn="ctr"/>
                <a:tab pos="7086600" algn="ctr"/>
              </a:tabLst>
              <a:defRPr/>
            </a:pPr>
            <a:r>
              <a:rPr lang="zh-CN" altLang="en-US" smtClean="0"/>
              <a:t>从字面涵义来看，自由度是指一组数据中可以自由取值的个数</a:t>
            </a:r>
          </a:p>
          <a:p>
            <a:pPr marL="609600" indent="-609600" algn="just">
              <a:lnSpc>
                <a:spcPct val="80000"/>
              </a:lnSpc>
              <a:buFontTx/>
              <a:buAutoNum type="arabicPeriod"/>
              <a:tabLst>
                <a:tab pos="2514600" algn="ctr"/>
                <a:tab pos="3429000" algn="ctr"/>
                <a:tab pos="4343400" algn="ctr"/>
                <a:tab pos="5257800" algn="ctr"/>
                <a:tab pos="6172200" algn="ctr"/>
                <a:tab pos="7086600" algn="ctr"/>
              </a:tabLst>
              <a:defRPr/>
            </a:pPr>
            <a:r>
              <a:rPr lang="zh-CN" altLang="en-US" smtClean="0"/>
              <a:t>当样本数据的个数为</a:t>
            </a:r>
            <a:r>
              <a:rPr lang="en-US" altLang="zh-CN" i="1" smtClean="0"/>
              <a:t>n</a:t>
            </a:r>
            <a:r>
              <a:rPr lang="zh-CN" altLang="en-US" smtClean="0"/>
              <a:t>时，若样本平均数确定后，则附加给</a:t>
            </a:r>
            <a:r>
              <a:rPr lang="en-US" altLang="zh-CN" i="1" smtClean="0"/>
              <a:t>n</a:t>
            </a:r>
            <a:r>
              <a:rPr lang="zh-CN" altLang="en-US" smtClean="0"/>
              <a:t>个观测值的约束个数就是</a:t>
            </a:r>
            <a:r>
              <a:rPr lang="en-US" altLang="zh-CN" smtClean="0"/>
              <a:t>1</a:t>
            </a:r>
            <a:r>
              <a:rPr lang="zh-CN" altLang="en-US" smtClean="0"/>
              <a:t>个，因此只有</a:t>
            </a:r>
            <a:r>
              <a:rPr lang="en-US" altLang="zh-CN" i="1" smtClean="0"/>
              <a:t>n</a:t>
            </a:r>
            <a:r>
              <a:rPr lang="en-US" altLang="zh-CN" smtClean="0"/>
              <a:t>-1</a:t>
            </a:r>
            <a:r>
              <a:rPr lang="zh-CN" altLang="en-US" smtClean="0"/>
              <a:t>个数据可以自由取值，其中必有一个数据不能自由取值</a:t>
            </a:r>
          </a:p>
          <a:p>
            <a:pPr marL="609600" indent="-609600" algn="just">
              <a:lnSpc>
                <a:spcPct val="80000"/>
              </a:lnSpc>
              <a:buFontTx/>
              <a:buAutoNum type="arabicPeriod"/>
              <a:tabLst>
                <a:tab pos="2514600" algn="ctr"/>
                <a:tab pos="3429000" algn="ctr"/>
                <a:tab pos="4343400" algn="ctr"/>
                <a:tab pos="5257800" algn="ctr"/>
                <a:tab pos="6172200" algn="ctr"/>
                <a:tab pos="7086600" algn="ctr"/>
              </a:tabLst>
              <a:defRPr/>
            </a:pPr>
            <a:r>
              <a:rPr lang="zh-CN" altLang="en-US" smtClean="0"/>
              <a:t>按着这一逻辑，如果对</a:t>
            </a:r>
            <a:r>
              <a:rPr lang="en-US" altLang="zh-CN" i="1" smtClean="0"/>
              <a:t>n</a:t>
            </a:r>
            <a:r>
              <a:rPr lang="zh-CN" altLang="en-US" smtClean="0"/>
              <a:t>个观测值附加的约束个数为</a:t>
            </a:r>
            <a:r>
              <a:rPr lang="en-US" altLang="zh-CN" i="1" smtClean="0"/>
              <a:t>k</a:t>
            </a:r>
            <a:r>
              <a:rPr lang="zh-CN" altLang="en-US" smtClean="0"/>
              <a:t>个，自由度则为</a:t>
            </a:r>
            <a:r>
              <a:rPr lang="en-US" altLang="zh-CN" i="1" smtClean="0"/>
              <a:t>n</a:t>
            </a:r>
            <a:r>
              <a:rPr lang="en-US" altLang="zh-CN" smtClean="0"/>
              <a:t>-</a:t>
            </a:r>
            <a:r>
              <a:rPr lang="en-US" altLang="zh-CN" i="1" smtClean="0"/>
              <a:t>k</a:t>
            </a:r>
            <a:endParaRPr lang="en-US" altLang="zh-CN" smtClean="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2147">
                                            <p:txEl>
                                              <p:pRg st="0" end="0"/>
                                            </p:txEl>
                                          </p:spTgt>
                                        </p:tgtEl>
                                        <p:attrNameLst>
                                          <p:attrName>style.visibility</p:attrName>
                                        </p:attrNameLst>
                                      </p:cBhvr>
                                      <p:to>
                                        <p:strVal val="visible"/>
                                      </p:to>
                                    </p:set>
                                    <p:animEffect transition="in" filter="wipe(left)">
                                      <p:cBhvr>
                                        <p:cTn id="7" dur="500"/>
                                        <p:tgtEl>
                                          <p:spTgt spid="902147">
                                            <p:txEl>
                                              <p:pRg st="0" end="0"/>
                                            </p:txEl>
                                          </p:spTgt>
                                        </p:tgtEl>
                                      </p:cBhvr>
                                    </p:animEffect>
                                  </p:childTnLst>
                                  <p:subTnLst>
                                    <p:animClr clrSpc="rgb" dir="cw">
                                      <p:cBhvr override="childStyle">
                                        <p:cTn dur="1" fill="hold" display="0" masterRel="nextClick" afterEffect="1"/>
                                        <p:tgtEl>
                                          <p:spTgt spid="90214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2147">
                                            <p:txEl>
                                              <p:pRg st="1" end="1"/>
                                            </p:txEl>
                                          </p:spTgt>
                                        </p:tgtEl>
                                        <p:attrNameLst>
                                          <p:attrName>style.visibility</p:attrName>
                                        </p:attrNameLst>
                                      </p:cBhvr>
                                      <p:to>
                                        <p:strVal val="visible"/>
                                      </p:to>
                                    </p:set>
                                    <p:animEffect transition="in" filter="wipe(left)">
                                      <p:cBhvr>
                                        <p:cTn id="12" dur="500"/>
                                        <p:tgtEl>
                                          <p:spTgt spid="902147">
                                            <p:txEl>
                                              <p:pRg st="1" end="1"/>
                                            </p:txEl>
                                          </p:spTgt>
                                        </p:tgtEl>
                                      </p:cBhvr>
                                    </p:animEffect>
                                  </p:childTnLst>
                                  <p:subTnLst>
                                    <p:animClr clrSpc="rgb" dir="cw">
                                      <p:cBhvr override="childStyle">
                                        <p:cTn dur="1" fill="hold" display="0" masterRel="nextClick" afterEffect="1"/>
                                        <p:tgtEl>
                                          <p:spTgt spid="902147">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2147">
                                            <p:txEl>
                                              <p:pRg st="2" end="2"/>
                                            </p:txEl>
                                          </p:spTgt>
                                        </p:tgtEl>
                                        <p:attrNameLst>
                                          <p:attrName>style.visibility</p:attrName>
                                        </p:attrNameLst>
                                      </p:cBhvr>
                                      <p:to>
                                        <p:strVal val="visible"/>
                                      </p:to>
                                    </p:set>
                                    <p:animEffect transition="in" filter="wipe(left)">
                                      <p:cBhvr>
                                        <p:cTn id="17" dur="500"/>
                                        <p:tgtEl>
                                          <p:spTgt spid="902147">
                                            <p:txEl>
                                              <p:pRg st="2" end="2"/>
                                            </p:txEl>
                                          </p:spTgt>
                                        </p:tgtEl>
                                      </p:cBhvr>
                                    </p:animEffect>
                                  </p:childTnLst>
                                  <p:subTnLst>
                                    <p:animClr clrSpc="rgb" dir="cw">
                                      <p:cBhvr override="childStyle">
                                        <p:cTn dur="1" fill="hold" display="0" masterRel="nextClick" afterEffect="1"/>
                                        <p:tgtEl>
                                          <p:spTgt spid="902147">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02147">
                                            <p:txEl>
                                              <p:pRg st="3" end="3"/>
                                            </p:txEl>
                                          </p:spTgt>
                                        </p:tgtEl>
                                        <p:attrNameLst>
                                          <p:attrName>style.visibility</p:attrName>
                                        </p:attrNameLst>
                                      </p:cBhvr>
                                      <p:to>
                                        <p:strVal val="visible"/>
                                      </p:to>
                                    </p:set>
                                    <p:animEffect transition="in" filter="wipe(left)">
                                      <p:cBhvr>
                                        <p:cTn id="22" dur="500"/>
                                        <p:tgtEl>
                                          <p:spTgt spid="902147">
                                            <p:txEl>
                                              <p:pRg st="3" end="3"/>
                                            </p:txEl>
                                          </p:spTgt>
                                        </p:tgtEl>
                                      </p:cBhvr>
                                    </p:animEffect>
                                  </p:childTnLst>
                                  <p:subTnLst>
                                    <p:animClr clrSpc="rgb" dir="cw">
                                      <p:cBhvr override="childStyle">
                                        <p:cTn dur="1" fill="hold" display="0" masterRel="nextClick" afterEffect="1"/>
                                        <p:tgtEl>
                                          <p:spTgt spid="902147">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47"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a:xfrm>
            <a:off x="1905000" y="260350"/>
            <a:ext cx="6781800" cy="1035050"/>
          </a:xfrm>
        </p:spPr>
        <p:txBody>
          <a:bodyPr/>
          <a:lstStyle/>
          <a:p>
            <a:pPr>
              <a:defRPr/>
            </a:pPr>
            <a:r>
              <a:rPr lang="zh-CN" altLang="en-US" sz="4000" smtClean="0">
                <a:solidFill>
                  <a:schemeClr val="tx1"/>
                </a:solidFill>
                <a:latin typeface="Arial" panose="020B0604020202020204" pitchFamily="34" charset="0"/>
              </a:rPr>
              <a:t>自由度</a:t>
            </a:r>
            <a:br>
              <a:rPr lang="zh-CN" altLang="en-US" sz="4000" smtClean="0">
                <a:solidFill>
                  <a:schemeClr val="tx1"/>
                </a:solidFill>
                <a:latin typeface="Arial" panose="020B0604020202020204" pitchFamily="34" charset="0"/>
              </a:rPr>
            </a:br>
            <a:r>
              <a:rPr lang="zh-CN" altLang="en-US" sz="3600" smtClean="0">
                <a:solidFill>
                  <a:srgbClr val="FE9904"/>
                </a:solidFill>
                <a:latin typeface="Arial" panose="020B0604020202020204" pitchFamily="34" charset="0"/>
              </a:rPr>
              <a:t> </a:t>
            </a:r>
            <a:r>
              <a:rPr lang="en-US" altLang="zh-CN" sz="3600" smtClean="0">
                <a:solidFill>
                  <a:srgbClr val="FE9904"/>
                </a:solidFill>
                <a:latin typeface="Arial" panose="020B0604020202020204" pitchFamily="34" charset="0"/>
              </a:rPr>
              <a:t>(degree of freedom)</a:t>
            </a:r>
          </a:p>
        </p:txBody>
      </p:sp>
      <p:sp>
        <p:nvSpPr>
          <p:cNvPr id="517123" name="Rectangle 3"/>
          <p:cNvSpPr>
            <a:spLocks noGrp="1" noChangeArrowheads="1"/>
          </p:cNvSpPr>
          <p:nvPr>
            <p:ph type="body" idx="1"/>
          </p:nvPr>
        </p:nvSpPr>
        <p:spPr>
          <a:xfrm>
            <a:off x="395288" y="1700213"/>
            <a:ext cx="8353425" cy="4548187"/>
          </a:xfrm>
        </p:spPr>
        <p:txBody>
          <a:bodyPr/>
          <a:lstStyle/>
          <a:p>
            <a:pPr marL="609600" indent="-609600" algn="just">
              <a:lnSpc>
                <a:spcPct val="90000"/>
              </a:lnSpc>
              <a:buFontTx/>
              <a:buAutoNum type="arabicPeriod"/>
              <a:tabLst>
                <a:tab pos="2514600" algn="ctr"/>
                <a:tab pos="3429000" algn="ctr"/>
                <a:tab pos="4343400" algn="ctr"/>
                <a:tab pos="5257800" algn="ctr"/>
                <a:tab pos="6172200" algn="ctr"/>
                <a:tab pos="7086600" algn="ctr"/>
              </a:tabLst>
              <a:defRPr/>
            </a:pPr>
            <a:r>
              <a:rPr lang="zh-CN" altLang="en-US" sz="2600" smtClean="0">
                <a:solidFill>
                  <a:schemeClr val="tx1"/>
                </a:solidFill>
              </a:rPr>
              <a:t>样</a:t>
            </a:r>
            <a:r>
              <a:rPr lang="zh-CN" altLang="en-US" sz="2600" smtClean="0">
                <a:solidFill>
                  <a:schemeClr val="tx1"/>
                </a:solidFill>
                <a:latin typeface="Times New Roman" panose="02020603050405020304" pitchFamily="18" charset="0"/>
              </a:rPr>
              <a:t>本有</a:t>
            </a:r>
            <a:r>
              <a:rPr lang="en-US" altLang="zh-CN" sz="2600" smtClean="0">
                <a:solidFill>
                  <a:schemeClr val="tx1"/>
                </a:solidFill>
                <a:cs typeface="Times New Roman" panose="02020603050405020304" pitchFamily="18" charset="0"/>
              </a:rPr>
              <a:t>3</a:t>
            </a:r>
            <a:r>
              <a:rPr lang="zh-CN" altLang="en-US" sz="2600" smtClean="0">
                <a:solidFill>
                  <a:schemeClr val="tx1"/>
                </a:solidFill>
                <a:latin typeface="Times New Roman" panose="02020603050405020304" pitchFamily="18" charset="0"/>
              </a:rPr>
              <a:t>个数值，即</a:t>
            </a:r>
            <a:r>
              <a:rPr lang="en-US" altLang="zh-CN" sz="2600" b="1" i="1" smtClean="0">
                <a:solidFill>
                  <a:srgbClr val="FFFFB9"/>
                </a:solidFill>
                <a:latin typeface="Times New Roman" panose="02020603050405020304" pitchFamily="18" charset="0"/>
                <a:cs typeface="Times New Roman" panose="02020603050405020304" pitchFamily="18" charset="0"/>
              </a:rPr>
              <a:t>x</a:t>
            </a:r>
            <a:r>
              <a:rPr lang="en-US" altLang="zh-CN" sz="2600" b="1" baseline="-30000" smtClean="0">
                <a:solidFill>
                  <a:srgbClr val="FFFFB9"/>
                </a:solidFill>
                <a:latin typeface="Times New Roman" panose="02020603050405020304" pitchFamily="18" charset="0"/>
                <a:cs typeface="Times New Roman" panose="02020603050405020304" pitchFamily="18" charset="0"/>
              </a:rPr>
              <a:t>1</a:t>
            </a:r>
            <a:r>
              <a:rPr lang="en-US" altLang="zh-CN" sz="2600" b="1" smtClean="0">
                <a:solidFill>
                  <a:srgbClr val="FFFFB9"/>
                </a:solidFill>
                <a:latin typeface="Times New Roman" panose="02020603050405020304" pitchFamily="18" charset="0"/>
                <a:cs typeface="Times New Roman" panose="02020603050405020304" pitchFamily="18" charset="0"/>
              </a:rPr>
              <a:t>=2</a:t>
            </a:r>
            <a:r>
              <a:rPr lang="zh-CN" altLang="en-US" sz="2600" smtClean="0">
                <a:solidFill>
                  <a:srgbClr val="FFFFB9"/>
                </a:solidFill>
                <a:latin typeface="Times New Roman" panose="02020603050405020304" pitchFamily="18" charset="0"/>
              </a:rPr>
              <a:t>，</a:t>
            </a:r>
            <a:r>
              <a:rPr lang="en-US" altLang="zh-CN" sz="2600" b="1" i="1" smtClean="0">
                <a:solidFill>
                  <a:srgbClr val="FFFFB9"/>
                </a:solidFill>
                <a:latin typeface="Times New Roman" panose="02020603050405020304" pitchFamily="18" charset="0"/>
                <a:cs typeface="Times New Roman" panose="02020603050405020304" pitchFamily="18" charset="0"/>
              </a:rPr>
              <a:t>x</a:t>
            </a:r>
            <a:r>
              <a:rPr lang="en-US" altLang="zh-CN" sz="2600" b="1" baseline="-30000" smtClean="0">
                <a:solidFill>
                  <a:srgbClr val="FFFFB9"/>
                </a:solidFill>
                <a:latin typeface="Times New Roman" panose="02020603050405020304" pitchFamily="18" charset="0"/>
                <a:cs typeface="Times New Roman" panose="02020603050405020304" pitchFamily="18" charset="0"/>
              </a:rPr>
              <a:t>2</a:t>
            </a:r>
            <a:r>
              <a:rPr lang="en-US" altLang="zh-CN" sz="2600" b="1" smtClean="0">
                <a:solidFill>
                  <a:srgbClr val="FFFFB9"/>
                </a:solidFill>
                <a:latin typeface="Times New Roman" panose="02020603050405020304" pitchFamily="18" charset="0"/>
                <a:cs typeface="Times New Roman" panose="02020603050405020304" pitchFamily="18" charset="0"/>
              </a:rPr>
              <a:t>=4</a:t>
            </a:r>
            <a:r>
              <a:rPr lang="zh-CN" altLang="en-US" sz="2600" smtClean="0">
                <a:solidFill>
                  <a:srgbClr val="FFFFB9"/>
                </a:solidFill>
                <a:latin typeface="Times New Roman" panose="02020603050405020304" pitchFamily="18" charset="0"/>
              </a:rPr>
              <a:t>，</a:t>
            </a:r>
            <a:r>
              <a:rPr lang="en-US" altLang="zh-CN" sz="2600" b="1" i="1" smtClean="0">
                <a:solidFill>
                  <a:srgbClr val="FFFFB9"/>
                </a:solidFill>
                <a:latin typeface="Times New Roman" panose="02020603050405020304" pitchFamily="18" charset="0"/>
                <a:cs typeface="Times New Roman" panose="02020603050405020304" pitchFamily="18" charset="0"/>
              </a:rPr>
              <a:t>x</a:t>
            </a:r>
            <a:r>
              <a:rPr lang="en-US" altLang="zh-CN" sz="2600" b="1" baseline="-30000" smtClean="0">
                <a:solidFill>
                  <a:srgbClr val="FFFFB9"/>
                </a:solidFill>
                <a:latin typeface="Times New Roman" panose="02020603050405020304" pitchFamily="18" charset="0"/>
                <a:cs typeface="Times New Roman" panose="02020603050405020304" pitchFamily="18" charset="0"/>
              </a:rPr>
              <a:t>3</a:t>
            </a:r>
            <a:r>
              <a:rPr lang="en-US" altLang="zh-CN" sz="2600" b="1" smtClean="0">
                <a:solidFill>
                  <a:srgbClr val="FFFFB9"/>
                </a:solidFill>
                <a:latin typeface="Times New Roman" panose="02020603050405020304" pitchFamily="18" charset="0"/>
                <a:cs typeface="Times New Roman" panose="02020603050405020304" pitchFamily="18" charset="0"/>
              </a:rPr>
              <a:t>=9</a:t>
            </a:r>
            <a:r>
              <a:rPr lang="zh-CN" altLang="en-US" sz="2600" smtClean="0">
                <a:solidFill>
                  <a:srgbClr val="FFFFB9"/>
                </a:solidFill>
                <a:latin typeface="Times New Roman" panose="02020603050405020304" pitchFamily="18" charset="0"/>
              </a:rPr>
              <a:t>，</a:t>
            </a:r>
            <a:r>
              <a:rPr lang="zh-CN" altLang="en-US" sz="2600" smtClean="0">
                <a:solidFill>
                  <a:schemeClr val="tx1"/>
                </a:solidFill>
                <a:latin typeface="Times New Roman" panose="02020603050405020304" pitchFamily="18" charset="0"/>
              </a:rPr>
              <a:t>则</a:t>
            </a:r>
            <a:r>
              <a:rPr lang="zh-CN" altLang="en-US" sz="2600" smtClean="0">
                <a:latin typeface="Times New Roman" panose="02020603050405020304" pitchFamily="18" charset="0"/>
              </a:rPr>
              <a:t> </a:t>
            </a:r>
            <a:r>
              <a:rPr lang="zh-CN" altLang="en-US" sz="2600" smtClean="0">
                <a:solidFill>
                  <a:srgbClr val="FFFFB9"/>
                </a:solidFill>
                <a:latin typeface="Times New Roman" panose="02020603050405020304" pitchFamily="18" charset="0"/>
                <a:sym typeface="Symbol" panose="05050102010706020507" pitchFamily="18" charset="2"/>
              </a:rPr>
              <a:t></a:t>
            </a:r>
            <a:r>
              <a:rPr lang="en-US" altLang="zh-CN" sz="2600" b="1" i="1" smtClean="0">
                <a:solidFill>
                  <a:srgbClr val="FFFFB9"/>
                </a:solidFill>
                <a:latin typeface="Times New Roman" panose="02020603050405020304" pitchFamily="18" charset="0"/>
              </a:rPr>
              <a:t>x</a:t>
            </a:r>
            <a:r>
              <a:rPr lang="en-US" altLang="zh-CN" sz="2600" b="1" i="1" smtClean="0">
                <a:solidFill>
                  <a:srgbClr val="FFFF9B"/>
                </a:solidFill>
                <a:latin typeface="Times New Roman" panose="02020603050405020304" pitchFamily="18" charset="0"/>
              </a:rPr>
              <a:t> </a:t>
            </a:r>
            <a:r>
              <a:rPr lang="en-US" altLang="zh-CN" sz="2600" b="1" smtClean="0">
                <a:solidFill>
                  <a:srgbClr val="FFFFB9"/>
                </a:solidFill>
                <a:latin typeface="Times New Roman" panose="02020603050405020304" pitchFamily="18" charset="0"/>
                <a:cs typeface="Times New Roman" panose="02020603050405020304" pitchFamily="18" charset="0"/>
              </a:rPr>
              <a:t>= 5</a:t>
            </a:r>
            <a:r>
              <a:rPr lang="zh-CN" altLang="en-US" sz="2600" smtClean="0">
                <a:solidFill>
                  <a:schemeClr val="tx1"/>
                </a:solidFill>
                <a:latin typeface="Times New Roman" panose="02020603050405020304" pitchFamily="18" charset="0"/>
              </a:rPr>
              <a:t>。当</a:t>
            </a:r>
            <a:r>
              <a:rPr lang="zh-CN" altLang="en-US" sz="2600" smtClean="0">
                <a:latin typeface="Times New Roman" panose="02020603050405020304" pitchFamily="18" charset="0"/>
              </a:rPr>
              <a:t> </a:t>
            </a:r>
            <a:r>
              <a:rPr lang="zh-CN" altLang="en-US" sz="2600" smtClean="0">
                <a:solidFill>
                  <a:srgbClr val="FFFFB9"/>
                </a:solidFill>
                <a:latin typeface="Times New Roman" panose="02020603050405020304" pitchFamily="18" charset="0"/>
                <a:sym typeface="Symbol" panose="05050102010706020507" pitchFamily="18" charset="2"/>
              </a:rPr>
              <a:t></a:t>
            </a:r>
            <a:r>
              <a:rPr lang="en-US" altLang="zh-CN" sz="2600" b="1" i="1" smtClean="0">
                <a:solidFill>
                  <a:srgbClr val="FFFFB9"/>
                </a:solidFill>
                <a:latin typeface="Times New Roman" panose="02020603050405020304" pitchFamily="18" charset="0"/>
              </a:rPr>
              <a:t>x</a:t>
            </a:r>
            <a:r>
              <a:rPr lang="en-US" altLang="zh-CN" sz="2600" b="1" smtClean="0">
                <a:solidFill>
                  <a:srgbClr val="FFFFB9"/>
                </a:solidFill>
                <a:latin typeface="Times New Roman" panose="02020603050405020304" pitchFamily="18" charset="0"/>
              </a:rPr>
              <a:t> </a:t>
            </a:r>
            <a:r>
              <a:rPr lang="en-US" altLang="zh-CN" sz="2600" b="1" smtClean="0">
                <a:solidFill>
                  <a:srgbClr val="FFFFB9"/>
                </a:solidFill>
                <a:latin typeface="Times New Roman" panose="02020603050405020304" pitchFamily="18" charset="0"/>
                <a:cs typeface="Times New Roman" panose="02020603050405020304" pitchFamily="18" charset="0"/>
              </a:rPr>
              <a:t>= 5</a:t>
            </a:r>
            <a:r>
              <a:rPr lang="en-US" altLang="zh-CN" sz="2600" smtClean="0">
                <a:latin typeface="Times New Roman" panose="02020603050405020304" pitchFamily="18" charset="0"/>
                <a:cs typeface="Times New Roman" panose="02020603050405020304" pitchFamily="18" charset="0"/>
              </a:rPr>
              <a:t> </a:t>
            </a:r>
            <a:r>
              <a:rPr lang="zh-CN" altLang="en-US" sz="2600" smtClean="0">
                <a:solidFill>
                  <a:schemeClr val="tx1"/>
                </a:solidFill>
                <a:latin typeface="Times New Roman" panose="02020603050405020304" pitchFamily="18" charset="0"/>
              </a:rPr>
              <a:t>确定后，</a:t>
            </a:r>
            <a:r>
              <a:rPr lang="en-US" altLang="zh-CN" sz="2600" b="1" i="1" smtClean="0">
                <a:solidFill>
                  <a:srgbClr val="FFFFB9"/>
                </a:solidFill>
                <a:latin typeface="Times New Roman" panose="02020603050405020304" pitchFamily="18" charset="0"/>
                <a:cs typeface="Times New Roman" panose="02020603050405020304" pitchFamily="18" charset="0"/>
              </a:rPr>
              <a:t>x</a:t>
            </a:r>
            <a:r>
              <a:rPr lang="en-US" altLang="zh-CN" sz="2600" b="1" baseline="-30000" smtClean="0">
                <a:solidFill>
                  <a:srgbClr val="FFFFB9"/>
                </a:solidFill>
                <a:latin typeface="Times New Roman" panose="02020603050405020304" pitchFamily="18" charset="0"/>
                <a:cs typeface="Times New Roman" panose="02020603050405020304" pitchFamily="18" charset="0"/>
              </a:rPr>
              <a:t>1</a:t>
            </a:r>
            <a:r>
              <a:rPr lang="zh-CN" altLang="en-US" sz="2600" smtClean="0">
                <a:solidFill>
                  <a:srgbClr val="FFFFB9"/>
                </a:solidFill>
                <a:latin typeface="Times New Roman" panose="02020603050405020304" pitchFamily="18" charset="0"/>
              </a:rPr>
              <a:t>，</a:t>
            </a:r>
            <a:r>
              <a:rPr lang="en-US" altLang="zh-CN" sz="2600" b="1" i="1" smtClean="0">
                <a:solidFill>
                  <a:srgbClr val="FFFFB9"/>
                </a:solidFill>
                <a:latin typeface="Times New Roman" panose="02020603050405020304" pitchFamily="18" charset="0"/>
                <a:cs typeface="Times New Roman" panose="02020603050405020304" pitchFamily="18" charset="0"/>
              </a:rPr>
              <a:t>x</a:t>
            </a:r>
            <a:r>
              <a:rPr lang="en-US" altLang="zh-CN" sz="2600" b="1" baseline="-30000" smtClean="0">
                <a:solidFill>
                  <a:srgbClr val="FFFFB9"/>
                </a:solidFill>
                <a:latin typeface="Times New Roman" panose="02020603050405020304" pitchFamily="18" charset="0"/>
                <a:cs typeface="Times New Roman" panose="02020603050405020304" pitchFamily="18" charset="0"/>
              </a:rPr>
              <a:t>2</a:t>
            </a:r>
            <a:r>
              <a:rPr lang="zh-CN" altLang="en-US" sz="2600" smtClean="0">
                <a:solidFill>
                  <a:schemeClr val="tx1"/>
                </a:solidFill>
                <a:latin typeface="Times New Roman" panose="02020603050405020304" pitchFamily="18" charset="0"/>
              </a:rPr>
              <a:t>和</a:t>
            </a:r>
            <a:r>
              <a:rPr lang="en-US" altLang="zh-CN" sz="2600" b="1" i="1" smtClean="0">
                <a:solidFill>
                  <a:srgbClr val="FFFFB9"/>
                </a:solidFill>
                <a:latin typeface="Times New Roman" panose="02020603050405020304" pitchFamily="18" charset="0"/>
                <a:cs typeface="Times New Roman" panose="02020603050405020304" pitchFamily="18" charset="0"/>
              </a:rPr>
              <a:t>x</a:t>
            </a:r>
            <a:r>
              <a:rPr lang="en-US" altLang="zh-CN" sz="2600" b="1" baseline="-30000" smtClean="0">
                <a:solidFill>
                  <a:srgbClr val="FFFFB9"/>
                </a:solidFill>
                <a:latin typeface="Times New Roman" panose="02020603050405020304" pitchFamily="18" charset="0"/>
                <a:cs typeface="Times New Roman" panose="02020603050405020304" pitchFamily="18" charset="0"/>
              </a:rPr>
              <a:t>3</a:t>
            </a:r>
            <a:r>
              <a:rPr lang="zh-CN" altLang="en-US" sz="2600" smtClean="0">
                <a:solidFill>
                  <a:schemeClr val="tx1"/>
                </a:solidFill>
                <a:latin typeface="Times New Roman" panose="02020603050405020304" pitchFamily="18" charset="0"/>
              </a:rPr>
              <a:t>有两个数据可以自由取值，另一个则不能自由取值，比如</a:t>
            </a:r>
            <a:r>
              <a:rPr lang="en-US" altLang="zh-CN" sz="2600" b="1" i="1" smtClean="0">
                <a:solidFill>
                  <a:srgbClr val="FFFFB9"/>
                </a:solidFill>
                <a:latin typeface="Times New Roman" panose="02020603050405020304" pitchFamily="18" charset="0"/>
                <a:cs typeface="Times New Roman" panose="02020603050405020304" pitchFamily="18" charset="0"/>
              </a:rPr>
              <a:t>x</a:t>
            </a:r>
            <a:r>
              <a:rPr lang="en-US" altLang="zh-CN" sz="2600" b="1" baseline="-30000" smtClean="0">
                <a:solidFill>
                  <a:srgbClr val="FFFFB9"/>
                </a:solidFill>
                <a:latin typeface="Times New Roman" panose="02020603050405020304" pitchFamily="18" charset="0"/>
                <a:cs typeface="Times New Roman" panose="02020603050405020304" pitchFamily="18" charset="0"/>
              </a:rPr>
              <a:t>1</a:t>
            </a:r>
            <a:r>
              <a:rPr lang="en-US" altLang="zh-CN" sz="2600" b="1" smtClean="0">
                <a:solidFill>
                  <a:srgbClr val="FFFFB9"/>
                </a:solidFill>
                <a:latin typeface="Times New Roman" panose="02020603050405020304" pitchFamily="18" charset="0"/>
                <a:cs typeface="Times New Roman" panose="02020603050405020304" pitchFamily="18" charset="0"/>
              </a:rPr>
              <a:t>=6</a:t>
            </a:r>
            <a:r>
              <a:rPr lang="zh-CN" altLang="en-US" sz="2600" smtClean="0">
                <a:solidFill>
                  <a:srgbClr val="FFFFB9"/>
                </a:solidFill>
                <a:latin typeface="Times New Roman" panose="02020603050405020304" pitchFamily="18" charset="0"/>
              </a:rPr>
              <a:t>，</a:t>
            </a:r>
            <a:r>
              <a:rPr lang="en-US" altLang="zh-CN" sz="2600" b="1" i="1" smtClean="0">
                <a:solidFill>
                  <a:srgbClr val="FFFFB9"/>
                </a:solidFill>
                <a:latin typeface="Times New Roman" panose="02020603050405020304" pitchFamily="18" charset="0"/>
                <a:cs typeface="Times New Roman" panose="02020603050405020304" pitchFamily="18" charset="0"/>
              </a:rPr>
              <a:t>x</a:t>
            </a:r>
            <a:r>
              <a:rPr lang="en-US" altLang="zh-CN" sz="2600" b="1" baseline="-30000" smtClean="0">
                <a:solidFill>
                  <a:srgbClr val="FFFFB9"/>
                </a:solidFill>
                <a:latin typeface="Times New Roman" panose="02020603050405020304" pitchFamily="18" charset="0"/>
                <a:cs typeface="Times New Roman" panose="02020603050405020304" pitchFamily="18" charset="0"/>
              </a:rPr>
              <a:t>2</a:t>
            </a:r>
            <a:r>
              <a:rPr lang="en-US" altLang="zh-CN" sz="2600" b="1" smtClean="0">
                <a:solidFill>
                  <a:srgbClr val="FFFFB9"/>
                </a:solidFill>
                <a:latin typeface="Times New Roman" panose="02020603050405020304" pitchFamily="18" charset="0"/>
                <a:cs typeface="Times New Roman" panose="02020603050405020304" pitchFamily="18" charset="0"/>
              </a:rPr>
              <a:t>=7</a:t>
            </a:r>
            <a:r>
              <a:rPr lang="zh-CN" altLang="en-US" sz="2600" smtClean="0">
                <a:solidFill>
                  <a:schemeClr val="tx1"/>
                </a:solidFill>
                <a:latin typeface="Times New Roman" panose="02020603050405020304" pitchFamily="18" charset="0"/>
              </a:rPr>
              <a:t>，那么</a:t>
            </a:r>
            <a:r>
              <a:rPr lang="en-US" altLang="zh-CN" sz="2600" b="1" i="1" smtClean="0">
                <a:solidFill>
                  <a:srgbClr val="FFFF9B"/>
                </a:solidFill>
                <a:latin typeface="Times New Roman" panose="02020603050405020304" pitchFamily="18" charset="0"/>
                <a:cs typeface="Times New Roman" panose="02020603050405020304" pitchFamily="18" charset="0"/>
              </a:rPr>
              <a:t>x</a:t>
            </a:r>
            <a:r>
              <a:rPr lang="en-US" altLang="zh-CN" sz="2600" b="1" baseline="-30000" smtClean="0">
                <a:solidFill>
                  <a:srgbClr val="FFFF9B"/>
                </a:solidFill>
                <a:latin typeface="Times New Roman" panose="02020603050405020304" pitchFamily="18" charset="0"/>
                <a:cs typeface="Times New Roman" panose="02020603050405020304" pitchFamily="18" charset="0"/>
              </a:rPr>
              <a:t>3</a:t>
            </a:r>
            <a:r>
              <a:rPr lang="zh-CN" altLang="en-US" sz="2600" smtClean="0">
                <a:solidFill>
                  <a:schemeClr val="tx1"/>
                </a:solidFill>
                <a:latin typeface="Times New Roman" panose="02020603050405020304" pitchFamily="18" charset="0"/>
              </a:rPr>
              <a:t>则必然取</a:t>
            </a:r>
            <a:r>
              <a:rPr lang="en-US" altLang="zh-CN" sz="2600" b="1" smtClean="0">
                <a:solidFill>
                  <a:srgbClr val="FFFFB9"/>
                </a:solidFill>
                <a:cs typeface="Times New Roman" panose="02020603050405020304" pitchFamily="18" charset="0"/>
              </a:rPr>
              <a:t>2</a:t>
            </a:r>
            <a:r>
              <a:rPr lang="zh-CN" altLang="en-US" sz="2600" smtClean="0">
                <a:solidFill>
                  <a:schemeClr val="tx1"/>
                </a:solidFill>
                <a:latin typeface="Times New Roman" panose="02020603050405020304" pitchFamily="18" charset="0"/>
              </a:rPr>
              <a:t>，而不能取其他值</a:t>
            </a:r>
          </a:p>
          <a:p>
            <a:pPr marL="609600" indent="-609600" algn="just">
              <a:lnSpc>
                <a:spcPct val="90000"/>
              </a:lnSpc>
              <a:buFontTx/>
              <a:buAutoNum type="arabicPeriod"/>
              <a:tabLst>
                <a:tab pos="2514600" algn="ctr"/>
                <a:tab pos="3429000" algn="ctr"/>
                <a:tab pos="4343400" algn="ctr"/>
                <a:tab pos="5257800" algn="ctr"/>
                <a:tab pos="6172200" algn="ctr"/>
                <a:tab pos="7086600" algn="ctr"/>
              </a:tabLst>
              <a:defRPr/>
            </a:pPr>
            <a:r>
              <a:rPr lang="zh-CN" altLang="en-US" sz="2600" smtClean="0"/>
              <a:t>为什么样本方差的自由度为什么是</a:t>
            </a:r>
            <a:r>
              <a:rPr lang="en-US" altLang="zh-CN" sz="2600" i="1" smtClean="0"/>
              <a:t>n</a:t>
            </a:r>
            <a:r>
              <a:rPr lang="en-US" altLang="zh-CN" sz="2600" smtClean="0"/>
              <a:t>-1</a:t>
            </a:r>
            <a:r>
              <a:rPr lang="zh-CN" altLang="en-US" sz="2600" smtClean="0"/>
              <a:t>呢？因为在计算离差平方和时，必须先求出样本均值</a:t>
            </a:r>
            <a:r>
              <a:rPr lang="zh-CN" altLang="en-US" sz="2600" smtClean="0">
                <a:solidFill>
                  <a:srgbClr val="FFFFB9"/>
                </a:solidFill>
                <a:latin typeface="Times New Roman" panose="02020603050405020304" pitchFamily="18" charset="0"/>
                <a:sym typeface="Symbol" panose="05050102010706020507" pitchFamily="18" charset="2"/>
              </a:rPr>
              <a:t></a:t>
            </a:r>
            <a:r>
              <a:rPr lang="en-US" altLang="zh-CN" sz="2600" b="1" i="1" smtClean="0">
                <a:solidFill>
                  <a:srgbClr val="FFFFB9"/>
                </a:solidFill>
                <a:latin typeface="Times New Roman" panose="02020603050405020304" pitchFamily="18" charset="0"/>
              </a:rPr>
              <a:t>x</a:t>
            </a:r>
            <a:r>
              <a:rPr lang="en-US" altLang="zh-CN" sz="2600" b="1" smtClean="0">
                <a:solidFill>
                  <a:srgbClr val="FFFFB9"/>
                </a:solidFill>
                <a:latin typeface="Times New Roman" panose="02020603050405020304" pitchFamily="18" charset="0"/>
              </a:rPr>
              <a:t> </a:t>
            </a:r>
            <a:r>
              <a:rPr lang="zh-CN" altLang="en-US" sz="2600" smtClean="0"/>
              <a:t>，而</a:t>
            </a:r>
            <a:r>
              <a:rPr lang="zh-CN" altLang="en-US" sz="2600" smtClean="0">
                <a:solidFill>
                  <a:srgbClr val="FFFFB9"/>
                </a:solidFill>
                <a:latin typeface="Times New Roman" panose="02020603050405020304" pitchFamily="18" charset="0"/>
                <a:sym typeface="Symbol" panose="05050102010706020507" pitchFamily="18" charset="2"/>
              </a:rPr>
              <a:t></a:t>
            </a:r>
            <a:r>
              <a:rPr lang="en-US" altLang="zh-CN" sz="2600" b="1" i="1" smtClean="0">
                <a:solidFill>
                  <a:srgbClr val="FFFFB9"/>
                </a:solidFill>
                <a:latin typeface="Times New Roman" panose="02020603050405020304" pitchFamily="18" charset="0"/>
              </a:rPr>
              <a:t>x</a:t>
            </a:r>
            <a:r>
              <a:rPr lang="zh-CN" altLang="en-US" sz="2600" smtClean="0"/>
              <a:t>则是附件给离差平方和的一个约束，因此，计算离差平方和时只有</a:t>
            </a:r>
            <a:r>
              <a:rPr lang="en-US" altLang="zh-CN" sz="2600" i="1" smtClean="0"/>
              <a:t>n</a:t>
            </a:r>
            <a:r>
              <a:rPr lang="en-US" altLang="zh-CN" sz="2600" smtClean="0"/>
              <a:t>-1</a:t>
            </a:r>
            <a:r>
              <a:rPr lang="zh-CN" altLang="en-US" sz="2600" smtClean="0"/>
              <a:t>个独立的观测值，而不是</a:t>
            </a:r>
            <a:r>
              <a:rPr lang="en-US" altLang="zh-CN" sz="2600" i="1" smtClean="0"/>
              <a:t>n</a:t>
            </a:r>
            <a:r>
              <a:rPr lang="zh-CN" altLang="en-US" sz="2600" smtClean="0"/>
              <a:t>个 </a:t>
            </a:r>
            <a:endParaRPr lang="zh-CN" altLang="en-US" sz="2600" smtClean="0">
              <a:solidFill>
                <a:schemeClr val="tx1"/>
              </a:solidFill>
              <a:latin typeface="Times New Roman" panose="02020603050405020304" pitchFamily="18" charset="0"/>
            </a:endParaRPr>
          </a:p>
          <a:p>
            <a:pPr marL="609600" indent="-609600" algn="just">
              <a:lnSpc>
                <a:spcPct val="90000"/>
              </a:lnSpc>
              <a:buFontTx/>
              <a:buAutoNum type="arabicPeriod"/>
              <a:tabLst>
                <a:tab pos="2514600" algn="ctr"/>
                <a:tab pos="3429000" algn="ctr"/>
                <a:tab pos="4343400" algn="ctr"/>
                <a:tab pos="5257800" algn="ctr"/>
                <a:tab pos="6172200" algn="ctr"/>
                <a:tab pos="7086600" algn="ctr"/>
              </a:tabLst>
              <a:defRPr/>
            </a:pPr>
            <a:r>
              <a:rPr lang="zh-CN" altLang="en-US" sz="2600" smtClean="0">
                <a:solidFill>
                  <a:schemeClr val="tx1"/>
                </a:solidFill>
              </a:rPr>
              <a:t>样</a:t>
            </a:r>
            <a:r>
              <a:rPr lang="zh-CN" altLang="en-US" sz="2600" smtClean="0">
                <a:solidFill>
                  <a:schemeClr val="tx1"/>
                </a:solidFill>
                <a:latin typeface="Times New Roman" panose="02020603050405020304" pitchFamily="18" charset="0"/>
              </a:rPr>
              <a:t>本方差用自由度去除，其原因可从多方面解释，从实际应用角度看，在抽样估计中，当用样本方差</a:t>
            </a:r>
            <a:r>
              <a:rPr lang="en-US" altLang="zh-CN" sz="2600" i="1" smtClean="0">
                <a:solidFill>
                  <a:schemeClr val="tx1"/>
                </a:solidFill>
                <a:latin typeface="Times New Roman" panose="02020603050405020304" pitchFamily="18" charset="0"/>
              </a:rPr>
              <a:t>s</a:t>
            </a:r>
            <a:r>
              <a:rPr lang="en-US" altLang="zh-CN" sz="2600" baseline="30000" smtClean="0">
                <a:solidFill>
                  <a:schemeClr val="tx1"/>
                </a:solidFill>
                <a:latin typeface="Times New Roman" panose="02020603050405020304" pitchFamily="18" charset="0"/>
              </a:rPr>
              <a:t>2</a:t>
            </a:r>
            <a:r>
              <a:rPr lang="zh-CN" altLang="en-US" sz="2600" smtClean="0">
                <a:solidFill>
                  <a:schemeClr val="tx1"/>
                </a:solidFill>
                <a:latin typeface="Times New Roman" panose="02020603050405020304" pitchFamily="18" charset="0"/>
              </a:rPr>
              <a:t>去估计总体方差</a:t>
            </a:r>
            <a:r>
              <a:rPr lang="en-US" altLang="zh-CN" sz="2600" b="1" i="1" smtClean="0">
                <a:solidFill>
                  <a:srgbClr val="FFFFB9"/>
                </a:solidFill>
                <a:latin typeface="Times New Roman" panose="02020603050405020304" pitchFamily="18" charset="0"/>
              </a:rPr>
              <a:t>σ</a:t>
            </a:r>
            <a:r>
              <a:rPr lang="en-US" altLang="zh-CN" sz="2600" b="1" baseline="30000" smtClean="0">
                <a:solidFill>
                  <a:srgbClr val="FFFFB9"/>
                </a:solidFill>
                <a:latin typeface="Times New Roman" panose="02020603050405020304" pitchFamily="18" charset="0"/>
                <a:cs typeface="Times New Roman" panose="02020603050405020304" pitchFamily="18" charset="0"/>
              </a:rPr>
              <a:t>2</a:t>
            </a:r>
            <a:r>
              <a:rPr lang="zh-CN" altLang="en-US" sz="2600" smtClean="0">
                <a:solidFill>
                  <a:schemeClr val="tx1"/>
                </a:solidFill>
                <a:latin typeface="Times New Roman" panose="02020603050405020304" pitchFamily="18" charset="0"/>
              </a:rPr>
              <a:t>时，它是</a:t>
            </a:r>
            <a:r>
              <a:rPr lang="en-US" altLang="zh-CN" sz="2600" b="1" i="1" smtClean="0">
                <a:solidFill>
                  <a:srgbClr val="FFFF9B"/>
                </a:solidFill>
                <a:latin typeface="Times New Roman" panose="02020603050405020304" pitchFamily="18" charset="0"/>
              </a:rPr>
              <a:t>σ</a:t>
            </a:r>
            <a:r>
              <a:rPr lang="en-US" altLang="zh-CN" sz="2600" b="1" baseline="30000" smtClean="0">
                <a:solidFill>
                  <a:srgbClr val="FFFF9B"/>
                </a:solidFill>
                <a:latin typeface="Times New Roman" panose="02020603050405020304" pitchFamily="18" charset="0"/>
                <a:cs typeface="Times New Roman" panose="02020603050405020304" pitchFamily="18" charset="0"/>
              </a:rPr>
              <a:t>2</a:t>
            </a:r>
            <a:r>
              <a:rPr lang="zh-CN" altLang="en-US" sz="2600" smtClean="0">
                <a:solidFill>
                  <a:schemeClr val="tx1"/>
                </a:solidFill>
                <a:latin typeface="Times New Roman" panose="02020603050405020304" pitchFamily="18" charset="0"/>
              </a:rPr>
              <a:t>的无偏估计量</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7123">
                                            <p:txEl>
                                              <p:pRg st="0" end="0"/>
                                            </p:txEl>
                                          </p:spTgt>
                                        </p:tgtEl>
                                        <p:attrNameLst>
                                          <p:attrName>style.visibility</p:attrName>
                                        </p:attrNameLst>
                                      </p:cBhvr>
                                      <p:to>
                                        <p:strVal val="visible"/>
                                      </p:to>
                                    </p:set>
                                    <p:animEffect transition="in" filter="wipe(left)">
                                      <p:cBhvr>
                                        <p:cTn id="7" dur="500"/>
                                        <p:tgtEl>
                                          <p:spTgt spid="517123">
                                            <p:txEl>
                                              <p:pRg st="0" end="0"/>
                                            </p:txEl>
                                          </p:spTgt>
                                        </p:tgtEl>
                                      </p:cBhvr>
                                    </p:animEffect>
                                  </p:childTnLst>
                                  <p:subTnLst>
                                    <p:animClr clrSpc="rgb" dir="cw">
                                      <p:cBhvr override="childStyle">
                                        <p:cTn dur="1" fill="hold" display="0" masterRel="nextClick" afterEffect="1"/>
                                        <p:tgtEl>
                                          <p:spTgt spid="51712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7123">
                                            <p:txEl>
                                              <p:pRg st="1" end="1"/>
                                            </p:txEl>
                                          </p:spTgt>
                                        </p:tgtEl>
                                        <p:attrNameLst>
                                          <p:attrName>style.visibility</p:attrName>
                                        </p:attrNameLst>
                                      </p:cBhvr>
                                      <p:to>
                                        <p:strVal val="visible"/>
                                      </p:to>
                                    </p:set>
                                    <p:animEffect transition="in" filter="wipe(left)">
                                      <p:cBhvr>
                                        <p:cTn id="12" dur="500"/>
                                        <p:tgtEl>
                                          <p:spTgt spid="517123">
                                            <p:txEl>
                                              <p:pRg st="1" end="1"/>
                                            </p:txEl>
                                          </p:spTgt>
                                        </p:tgtEl>
                                      </p:cBhvr>
                                    </p:animEffect>
                                  </p:childTnLst>
                                  <p:subTnLst>
                                    <p:animClr clrSpc="rgb" dir="cw">
                                      <p:cBhvr override="childStyle">
                                        <p:cTn dur="1" fill="hold" display="0" masterRel="nextClick" afterEffect="1"/>
                                        <p:tgtEl>
                                          <p:spTgt spid="51712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7123">
                                            <p:txEl>
                                              <p:pRg st="2" end="2"/>
                                            </p:txEl>
                                          </p:spTgt>
                                        </p:tgtEl>
                                        <p:attrNameLst>
                                          <p:attrName>style.visibility</p:attrName>
                                        </p:attrNameLst>
                                      </p:cBhvr>
                                      <p:to>
                                        <p:strVal val="visible"/>
                                      </p:to>
                                    </p:set>
                                    <p:animEffect transition="in" filter="wipe(left)">
                                      <p:cBhvr>
                                        <p:cTn id="17" dur="500"/>
                                        <p:tgtEl>
                                          <p:spTgt spid="517123">
                                            <p:txEl>
                                              <p:pRg st="2" end="2"/>
                                            </p:txEl>
                                          </p:spTgt>
                                        </p:tgtEl>
                                      </p:cBhvr>
                                    </p:animEffect>
                                  </p:childTnLst>
                                  <p:subTnLst>
                                    <p:animClr clrSpc="rgb" dir="cw">
                                      <p:cBhvr override="childStyle">
                                        <p:cTn dur="1" fill="hold" display="0" masterRel="nextClick" afterEffect="1"/>
                                        <p:tgtEl>
                                          <p:spTgt spid="517123">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3"/>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785410" name="Rectangle 2"/>
          <p:cNvSpPr>
            <a:spLocks noGrp="1" noChangeArrowheads="1"/>
          </p:cNvSpPr>
          <p:nvPr>
            <p:ph type="title"/>
          </p:nvPr>
        </p:nvSpPr>
        <p:spPr/>
        <p:txBody>
          <a:bodyPr/>
          <a:lstStyle/>
          <a:p>
            <a:pPr>
              <a:defRPr/>
            </a:pPr>
            <a:r>
              <a:rPr lang="zh-CN" altLang="en-US" sz="4000" smtClean="0">
                <a:solidFill>
                  <a:schemeClr val="tx1"/>
                </a:solidFill>
              </a:rPr>
              <a:t>样本标准差</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785443" name="Group 35"/>
          <p:cNvGraphicFramePr>
            <a:graphicFrameLocks noGrp="1"/>
          </p:cNvGraphicFramePr>
          <p:nvPr/>
        </p:nvGraphicFramePr>
        <p:xfrm>
          <a:off x="609600" y="1697038"/>
          <a:ext cx="8077200" cy="4532312"/>
        </p:xfrm>
        <a:graphic>
          <a:graphicData uri="http://schemas.openxmlformats.org/drawingml/2006/table">
            <a:tbl>
              <a:tblPr/>
              <a:tblGrid>
                <a:gridCol w="1900238"/>
                <a:gridCol w="1663700"/>
                <a:gridCol w="1266825"/>
                <a:gridCol w="1662112"/>
                <a:gridCol w="1584325"/>
              </a:tblGrid>
              <a:tr h="436548">
                <a:tc gridSpan="5">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某电脑公司销售量数据平均差计算表 </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01624">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按销售量分组</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组中值</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M</a:t>
                      </a:r>
                      <a:r>
                        <a:rPr kumimoji="1" lang="en-US" altLang="zh-CN" sz="1800" b="1" i="1" u="none" strike="noStrike" cap="none" normalizeH="0" baseline="-30000" smtClean="0">
                          <a:ln>
                            <a:noFill/>
                          </a:ln>
                          <a:solidFill>
                            <a:schemeClr val="bg2"/>
                          </a:solidFill>
                          <a:effectLst/>
                          <a:latin typeface="Arial" panose="020B0604020202020204" pitchFamily="34" charset="0"/>
                          <a:ea typeface="宋体" panose="02010600030101010101" pitchFamily="2" charset="-122"/>
                        </a:rPr>
                        <a:t>i</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频数</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f</a:t>
                      </a:r>
                      <a:r>
                        <a:rPr kumimoji="1" lang="en-US" altLang="zh-CN" sz="1800" b="1" i="1" u="none" strike="noStrike" cap="none" normalizeH="0" baseline="-30000" smtClean="0">
                          <a:ln>
                            <a:noFill/>
                          </a:ln>
                          <a:solidFill>
                            <a:schemeClr val="bg2"/>
                          </a:solidFill>
                          <a:effectLst/>
                          <a:latin typeface="Arial" panose="020B0604020202020204" pitchFamily="34" charset="0"/>
                          <a:ea typeface="宋体" panose="02010600030101010101" pitchFamily="2" charset="-122"/>
                        </a:rPr>
                        <a:t>i</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30000" smtClean="0">
                        <a:ln>
                          <a:noFill/>
                        </a:ln>
                        <a:solidFill>
                          <a:schemeClr val="bg2"/>
                        </a:solidFill>
                        <a:effectLst/>
                        <a:latin typeface="Arial" panose="020B0604020202020204" pitchFamily="34" charset="0"/>
                        <a:ea typeface="宋体" panose="02010600030101010101" pitchFamily="2" charset="-122"/>
                      </a:endParaRP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3328385">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140~150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150 ~ 160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160 ~170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170 ~180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180 ~ 190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190 ~ 200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200 ~ 210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210 ~220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220 ~230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230 ~240</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145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155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175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185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195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215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225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235</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5</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50</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    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250</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365755">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合计</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120</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55400</a:t>
                      </a:r>
                      <a:endPar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endParaRPr>
                    </a:p>
                  </a:txBody>
                  <a:tcPr marT="45719" marB="45719"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bl>
          </a:graphicData>
        </a:graphic>
      </p:graphicFrame>
      <p:graphicFrame>
        <p:nvGraphicFramePr>
          <p:cNvPr id="94240" name="Object 73"/>
          <p:cNvGraphicFramePr>
            <a:graphicFrameLocks noChangeAspect="1"/>
          </p:cNvGraphicFramePr>
          <p:nvPr>
            <p:ph sz="quarter" idx="3"/>
          </p:nvPr>
        </p:nvGraphicFramePr>
        <p:xfrm>
          <a:off x="5507038" y="2133600"/>
          <a:ext cx="1296987" cy="431800"/>
        </p:xfrm>
        <a:graphic>
          <a:graphicData uri="http://schemas.openxmlformats.org/presentationml/2006/ole">
            <mc:AlternateContent xmlns:mc="http://schemas.openxmlformats.org/markup-compatibility/2006">
              <mc:Choice xmlns:v="urn:schemas-microsoft-com:vml" Requires="v">
                <p:oleObj spid="_x0000_s94242" name="公式" r:id="rId4" imgW="634725" imgH="241195" progId="Equation.3">
                  <p:embed/>
                </p:oleObj>
              </mc:Choice>
              <mc:Fallback>
                <p:oleObj name="公式" r:id="rId4" imgW="634725" imgH="241195" progId="Equation.3">
                  <p:embed/>
                  <p:pic>
                    <p:nvPicPr>
                      <p:cNvPr id="0" name="Object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7038" y="2133600"/>
                        <a:ext cx="1296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41" name="Object 71"/>
          <p:cNvGraphicFramePr>
            <a:graphicFrameLocks noChangeAspect="1"/>
          </p:cNvGraphicFramePr>
          <p:nvPr>
            <p:ph sz="quarter" idx="2"/>
          </p:nvPr>
        </p:nvGraphicFramePr>
        <p:xfrm>
          <a:off x="7294563" y="2133600"/>
          <a:ext cx="1238250" cy="438150"/>
        </p:xfrm>
        <a:graphic>
          <a:graphicData uri="http://schemas.openxmlformats.org/presentationml/2006/ole">
            <mc:AlternateContent xmlns:mc="http://schemas.openxmlformats.org/markup-compatibility/2006">
              <mc:Choice xmlns:v="urn:schemas-microsoft-com:vml" Requires="v">
                <p:oleObj spid="_x0000_s94243" name="公式" r:id="rId6" imgW="774364" imgH="241195" progId="Equation.3">
                  <p:embed/>
                </p:oleObj>
              </mc:Choice>
              <mc:Fallback>
                <p:oleObj name="公式" r:id="rId6" imgW="774364" imgH="241195" progId="Equation.3">
                  <p:embed/>
                  <p:pic>
                    <p:nvPicPr>
                      <p:cNvPr id="0" name="Object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4563" y="2133600"/>
                        <a:ext cx="123825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样本标准差</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787460" name="Rectangle 4"/>
          <p:cNvSpPr>
            <a:spLocks noChangeArrowheads="1"/>
          </p:cNvSpPr>
          <p:nvPr/>
        </p:nvSpPr>
        <p:spPr bwMode="auto">
          <a:xfrm>
            <a:off x="533400" y="19812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defRPr kumimoji="1" sz="2400">
                <a:solidFill>
                  <a:schemeClr val="tx1"/>
                </a:solidFill>
                <a:latin typeface="Times New Roman" panose="02020603050405020304" pitchFamily="18" charset="0"/>
                <a:ea typeface="宋体" panose="02010600030101010101" pitchFamily="2" charset="-122"/>
              </a:defRPr>
            </a:lvl1pPr>
            <a:lvl2pPr marL="971550" indent="-285750">
              <a:defRPr kumimoji="1" sz="2400">
                <a:solidFill>
                  <a:schemeClr val="tx1"/>
                </a:solidFill>
                <a:latin typeface="Times New Roman" panose="02020603050405020304" pitchFamily="18" charset="0"/>
                <a:ea typeface="宋体" panose="02010600030101010101" pitchFamily="2" charset="-122"/>
              </a:defRPr>
            </a:lvl2pPr>
            <a:lvl3pPr marL="1314450" indent="-228600">
              <a:defRPr kumimoji="1" sz="2400">
                <a:solidFill>
                  <a:schemeClr val="tx1"/>
                </a:solidFill>
                <a:latin typeface="Times New Roman" panose="02020603050405020304" pitchFamily="18" charset="0"/>
                <a:ea typeface="宋体" panose="02010600030101010101" pitchFamily="2" charset="-122"/>
              </a:defRPr>
            </a:lvl3pPr>
            <a:lvl4pPr marL="165735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en-US" altLang="zh-CN" sz="6600" smtClean="0">
              <a:effectLst>
                <a:outerShdw blurRad="38100" dist="38100" dir="2700000" algn="tl">
                  <a:srgbClr val="000000"/>
                </a:outerShdw>
              </a:effectLst>
              <a:latin typeface="Arial" panose="020B0604020202020204" pitchFamily="34" charset="0"/>
            </a:endParaRPr>
          </a:p>
          <a:p>
            <a:pPr algn="just">
              <a:spcBef>
                <a:spcPct val="20000"/>
              </a:spcBef>
              <a:defRPr/>
            </a:pPr>
            <a:endParaRPr lang="en-US" altLang="zh-CN" sz="3200" smtClean="0">
              <a:effectLst>
                <a:outerShdw blurRad="38100" dist="38100" dir="2700000" algn="tl">
                  <a:srgbClr val="000000"/>
                </a:outerShdw>
              </a:effectLst>
              <a:latin typeface="Arial" panose="020B0604020202020204" pitchFamily="34" charset="0"/>
            </a:endParaRPr>
          </a:p>
          <a:p>
            <a:pPr algn="just">
              <a:spcBef>
                <a:spcPct val="20000"/>
              </a:spcBef>
              <a:defRPr/>
            </a:pPr>
            <a:r>
              <a:rPr lang="en-US" altLang="zh-CN" sz="3200" b="1" smtClean="0">
                <a:effectLst>
                  <a:outerShdw blurRad="38100" dist="38100" dir="2700000" algn="tl">
                    <a:srgbClr val="000000"/>
                  </a:outerShdw>
                </a:effectLst>
                <a:latin typeface="Arial" panose="020B0604020202020204" pitchFamily="34" charset="0"/>
              </a:rPr>
              <a:t>      </a:t>
            </a:r>
          </a:p>
          <a:p>
            <a:pPr algn="just">
              <a:spcBef>
                <a:spcPct val="20000"/>
              </a:spcBef>
              <a:defRPr/>
            </a:pPr>
            <a:r>
              <a:rPr lang="en-US" altLang="zh-CN" sz="3200" b="1" smtClean="0">
                <a:solidFill>
                  <a:srgbClr val="FFFF7F"/>
                </a:solidFill>
                <a:effectLst>
                  <a:outerShdw blurRad="38100" dist="38100" dir="2700000" algn="tl">
                    <a:srgbClr val="000000"/>
                  </a:outerShdw>
                </a:effectLst>
                <a:latin typeface="Arial" panose="020B0604020202020204" pitchFamily="34" charset="0"/>
              </a:rPr>
              <a:t>      </a:t>
            </a:r>
          </a:p>
          <a:p>
            <a:pPr algn="just">
              <a:spcBef>
                <a:spcPct val="20000"/>
              </a:spcBef>
              <a:defRPr/>
            </a:pPr>
            <a:r>
              <a:rPr lang="en-US" altLang="zh-CN" sz="3200" b="1" smtClean="0">
                <a:solidFill>
                  <a:srgbClr val="FFFF7F"/>
                </a:solidFill>
                <a:effectLst>
                  <a:outerShdw blurRad="38100" dist="38100" dir="2700000" algn="tl">
                    <a:srgbClr val="000000"/>
                  </a:outerShdw>
                </a:effectLst>
                <a:latin typeface="Arial" panose="020B0604020202020204" pitchFamily="34" charset="0"/>
              </a:rPr>
              <a:t>       </a:t>
            </a:r>
            <a:r>
              <a:rPr lang="zh-CN" altLang="en-US" sz="3200" b="1" smtClean="0">
                <a:solidFill>
                  <a:srgbClr val="FFFF7F"/>
                </a:solidFill>
                <a:effectLst>
                  <a:outerShdw blurRad="38100" dist="38100" dir="2700000" algn="tl">
                    <a:srgbClr val="000000"/>
                  </a:outerShdw>
                </a:effectLst>
                <a:latin typeface="Arial" panose="020B0604020202020204" pitchFamily="34" charset="0"/>
              </a:rPr>
              <a:t>含义：</a:t>
            </a:r>
            <a:r>
              <a:rPr lang="zh-CN" altLang="en-US" sz="3200" smtClean="0">
                <a:effectLst>
                  <a:outerShdw blurRad="38100" dist="38100" dir="2700000" algn="tl">
                    <a:srgbClr val="000000"/>
                  </a:outerShdw>
                </a:effectLst>
                <a:latin typeface="Arial" panose="020B0604020202020204" pitchFamily="34" charset="0"/>
              </a:rPr>
              <a:t>每一天的销售量与平均数相比，</a:t>
            </a:r>
          </a:p>
          <a:p>
            <a:pPr algn="just">
              <a:spcBef>
                <a:spcPct val="20000"/>
              </a:spcBef>
              <a:defRPr/>
            </a:pPr>
            <a:r>
              <a:rPr lang="zh-CN" altLang="en-US" sz="3200" smtClean="0">
                <a:effectLst>
                  <a:outerShdw blurRad="38100" dist="38100" dir="2700000" algn="tl">
                    <a:srgbClr val="000000"/>
                  </a:outerShdw>
                </a:effectLst>
                <a:latin typeface="Arial" panose="020B0604020202020204" pitchFamily="34" charset="0"/>
              </a:rPr>
              <a:t>                 平均相差</a:t>
            </a:r>
            <a:r>
              <a:rPr lang="en-US" altLang="zh-CN" sz="3200" smtClean="0">
                <a:effectLst>
                  <a:outerShdw blurRad="38100" dist="38100" dir="2700000" algn="tl">
                    <a:srgbClr val="000000"/>
                  </a:outerShdw>
                </a:effectLst>
                <a:latin typeface="Arial" panose="020B0604020202020204" pitchFamily="34" charset="0"/>
              </a:rPr>
              <a:t>21.58</a:t>
            </a:r>
            <a:r>
              <a:rPr lang="zh-CN" altLang="en-US" sz="3200" smtClean="0">
                <a:effectLst>
                  <a:outerShdw blurRad="38100" dist="38100" dir="2700000" algn="tl">
                    <a:srgbClr val="000000"/>
                  </a:outerShdw>
                </a:effectLst>
                <a:latin typeface="Arial" panose="020B0604020202020204" pitchFamily="34" charset="0"/>
              </a:rPr>
              <a:t>台</a:t>
            </a:r>
          </a:p>
        </p:txBody>
      </p:sp>
      <p:graphicFrame>
        <p:nvGraphicFramePr>
          <p:cNvPr id="96260" name="Object 5"/>
          <p:cNvGraphicFramePr>
            <a:graphicFrameLocks noChangeAspect="1"/>
          </p:cNvGraphicFramePr>
          <p:nvPr/>
        </p:nvGraphicFramePr>
        <p:xfrm>
          <a:off x="1524000" y="1752600"/>
          <a:ext cx="4343400" cy="2936875"/>
        </p:xfrm>
        <a:graphic>
          <a:graphicData uri="http://schemas.openxmlformats.org/presentationml/2006/ole">
            <mc:AlternateContent xmlns:mc="http://schemas.openxmlformats.org/markup-compatibility/2006">
              <mc:Choice xmlns:v="urn:schemas-microsoft-com:vml" Requires="v">
                <p:oleObj spid="_x0000_s96262" name="Equation" r:id="rId4" imgW="1524067" imgH="1097448" progId="Equation.3">
                  <p:embed/>
                </p:oleObj>
              </mc:Choice>
              <mc:Fallback>
                <p:oleObj name="Equation" r:id="rId4" imgW="1524067" imgH="1097448"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752600"/>
                        <a:ext cx="4343400" cy="2936875"/>
                      </a:xfrm>
                      <a:prstGeom prst="rect">
                        <a:avLst/>
                      </a:prstGeom>
                      <a:noFill/>
                      <a:ln>
                        <a:noFill/>
                      </a:ln>
                      <a:effectLst>
                        <a:outerShdw dist="12700" dir="54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7463" name="Rectangle 7"/>
          <p:cNvSpPr>
            <a:spLocks noChangeArrowheads="1"/>
          </p:cNvSpPr>
          <p:nvPr/>
        </p:nvSpPr>
        <p:spPr bwMode="auto">
          <a:xfrm>
            <a:off x="7162800" y="2079625"/>
            <a:ext cx="137795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0000" b="1">
                <a:solidFill>
                  <a:schemeClr val="tx2"/>
                </a:solidFill>
                <a:effectLst>
                  <a:outerShdw blurRad="38100" dist="38100" dir="2700000" algn="tl">
                    <a:srgbClr val="000000"/>
                  </a:outerShdw>
                </a:effectLst>
                <a:sym typeface="Wingdings" panose="05000000000000000000" pitchFamily="2" charset="2"/>
              </a:rPr>
              <a:t></a:t>
            </a:r>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Grp="1" noChangeArrowheads="1"/>
          </p:cNvSpPr>
          <p:nvPr>
            <p:ph type="title"/>
          </p:nvPr>
        </p:nvSpPr>
        <p:spPr>
          <a:xfrm>
            <a:off x="1676400" y="304800"/>
            <a:ext cx="7239000" cy="990600"/>
          </a:xfrm>
        </p:spPr>
        <p:txBody>
          <a:bodyPr/>
          <a:lstStyle/>
          <a:p>
            <a:pPr>
              <a:defRPr/>
            </a:pPr>
            <a:r>
              <a:rPr lang="zh-CN" altLang="en-US" sz="4000" smtClean="0">
                <a:solidFill>
                  <a:schemeClr val="tx1"/>
                </a:solidFill>
              </a:rPr>
              <a:t>总体方差和标准差</a:t>
            </a:r>
            <a:r>
              <a:rPr lang="zh-CN" altLang="en-US" sz="4000" smtClean="0"/>
              <a:t/>
            </a:r>
            <a:br>
              <a:rPr lang="zh-CN" altLang="en-US" sz="4000" smtClean="0"/>
            </a:br>
            <a:r>
              <a:rPr lang="zh-CN" altLang="en-US" sz="4000" smtClean="0"/>
              <a:t> </a:t>
            </a:r>
            <a:r>
              <a:rPr lang="en-US" altLang="zh-CN" sz="2400" smtClean="0">
                <a:solidFill>
                  <a:schemeClr val="hlink"/>
                </a:solidFill>
                <a:latin typeface="Arial" panose="020B0604020202020204" pitchFamily="34" charset="0"/>
              </a:rPr>
              <a:t>(Population </a:t>
            </a:r>
            <a:r>
              <a:rPr lang="en-US" altLang="zh-CN" sz="2400" smtClean="0">
                <a:solidFill>
                  <a:schemeClr val="hlink"/>
                </a:solidFill>
                <a:latin typeface="Arial" panose="020B0604020202020204" pitchFamily="34" charset="0"/>
                <a:cs typeface="Times New Roman" panose="02020603050405020304" pitchFamily="18" charset="0"/>
              </a:rPr>
              <a:t>variance</a:t>
            </a:r>
            <a:r>
              <a:rPr lang="en-US" altLang="zh-CN" sz="2400" smtClean="0">
                <a:solidFill>
                  <a:schemeClr val="hlink"/>
                </a:solidFill>
                <a:latin typeface="Arial" panose="020B0604020202020204" pitchFamily="34" charset="0"/>
              </a:rPr>
              <a:t> and </a:t>
            </a:r>
            <a:r>
              <a:rPr lang="en-US" altLang="zh-CN" sz="2400" smtClean="0">
                <a:solidFill>
                  <a:schemeClr val="hlink"/>
                </a:solidFill>
                <a:latin typeface="Arial" panose="020B0604020202020204" pitchFamily="34" charset="0"/>
                <a:cs typeface="Times New Roman" panose="02020603050405020304" pitchFamily="18" charset="0"/>
              </a:rPr>
              <a:t>Standard deviation</a:t>
            </a:r>
            <a:r>
              <a:rPr lang="en-US" altLang="zh-CN" sz="2400" smtClean="0">
                <a:solidFill>
                  <a:schemeClr val="hlink"/>
                </a:solidFill>
                <a:latin typeface="Arial" panose="020B0604020202020204" pitchFamily="34" charset="0"/>
              </a:rPr>
              <a:t>)</a:t>
            </a:r>
          </a:p>
        </p:txBody>
      </p:sp>
      <p:sp>
        <p:nvSpPr>
          <p:cNvPr id="911363" name="Rectangle 3"/>
          <p:cNvSpPr>
            <a:spLocks noGrp="1" noChangeArrowheads="1"/>
          </p:cNvSpPr>
          <p:nvPr>
            <p:ph type="body" sz="half" idx="1"/>
          </p:nvPr>
        </p:nvSpPr>
        <p:spPr>
          <a:xfrm>
            <a:off x="4643438" y="2209800"/>
            <a:ext cx="1766887" cy="533400"/>
          </a:xfrm>
        </p:spPr>
        <p:txBody>
          <a:bodyPr/>
          <a:lstStyle/>
          <a:p>
            <a:pPr marL="0" indent="0">
              <a:lnSpc>
                <a:spcPct val="90000"/>
              </a:lnSpc>
              <a:defRPr/>
            </a:pPr>
            <a:r>
              <a:rPr lang="zh-CN" altLang="en-US" sz="2200" smtClean="0">
                <a:solidFill>
                  <a:srgbClr val="FFFFB1"/>
                </a:solidFill>
              </a:rPr>
              <a:t>未分组数据</a:t>
            </a:r>
          </a:p>
        </p:txBody>
      </p:sp>
      <p:sp>
        <p:nvSpPr>
          <p:cNvPr id="911364" name="Text Box 4"/>
          <p:cNvSpPr txBox="1">
            <a:spLocks noChangeArrowheads="1"/>
          </p:cNvSpPr>
          <p:nvPr/>
        </p:nvSpPr>
        <p:spPr bwMode="auto">
          <a:xfrm>
            <a:off x="4643438" y="4114800"/>
            <a:ext cx="2286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200">
                <a:solidFill>
                  <a:srgbClr val="FFFFB1"/>
                </a:solidFill>
                <a:effectLst>
                  <a:outerShdw blurRad="38100" dist="38100" dir="2700000" algn="tl">
                    <a:srgbClr val="000000"/>
                  </a:outerShdw>
                </a:effectLst>
                <a:latin typeface="Times New Roman" panose="02020603050405020304" pitchFamily="18" charset="0"/>
              </a:rPr>
              <a:t>组距分组数据</a:t>
            </a:r>
          </a:p>
        </p:txBody>
      </p:sp>
      <p:sp>
        <p:nvSpPr>
          <p:cNvPr id="911365" name="Rectangle 5"/>
          <p:cNvSpPr>
            <a:spLocks noChangeArrowheads="1"/>
          </p:cNvSpPr>
          <p:nvPr/>
        </p:nvSpPr>
        <p:spPr bwMode="auto">
          <a:xfrm>
            <a:off x="468313" y="2286000"/>
            <a:ext cx="1905000"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defRPr kumimoji="1" sz="2400">
                <a:solidFill>
                  <a:schemeClr val="tx1"/>
                </a:solidFill>
                <a:latin typeface="Times New Roman" panose="02020603050405020304" pitchFamily="18" charset="0"/>
                <a:ea typeface="宋体" panose="02010600030101010101" pitchFamily="2" charset="-122"/>
              </a:defRPr>
            </a:lvl1pPr>
            <a:lvl2pPr marL="971550" indent="-285750">
              <a:defRPr kumimoji="1" sz="2400">
                <a:solidFill>
                  <a:schemeClr val="tx1"/>
                </a:solidFill>
                <a:latin typeface="Times New Roman" panose="02020603050405020304" pitchFamily="18" charset="0"/>
                <a:ea typeface="宋体" panose="02010600030101010101" pitchFamily="2" charset="-122"/>
              </a:defRPr>
            </a:lvl2pPr>
            <a:lvl3pPr marL="1314450" indent="-228600">
              <a:defRPr kumimoji="1" sz="2400">
                <a:solidFill>
                  <a:schemeClr val="tx1"/>
                </a:solidFill>
                <a:latin typeface="Times New Roman" panose="02020603050405020304" pitchFamily="18" charset="0"/>
                <a:ea typeface="宋体" panose="02010600030101010101" pitchFamily="2" charset="-122"/>
              </a:defRPr>
            </a:lvl3pPr>
            <a:lvl4pPr marL="165735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zh-CN" altLang="en-US" sz="2200" smtClean="0">
                <a:solidFill>
                  <a:srgbClr val="FFFFB1"/>
                </a:solidFill>
                <a:effectLst>
                  <a:outerShdw blurRad="38100" dist="38100" dir="2700000" algn="tl">
                    <a:srgbClr val="000000"/>
                  </a:outerShdw>
                </a:effectLst>
                <a:latin typeface="Arial" panose="020B0604020202020204" pitchFamily="34" charset="0"/>
              </a:rPr>
              <a:t>未分组数据</a:t>
            </a:r>
          </a:p>
        </p:txBody>
      </p:sp>
      <p:sp>
        <p:nvSpPr>
          <p:cNvPr id="911366" name="Text Box 6"/>
          <p:cNvSpPr txBox="1">
            <a:spLocks noChangeArrowheads="1"/>
          </p:cNvSpPr>
          <p:nvPr/>
        </p:nvSpPr>
        <p:spPr bwMode="auto">
          <a:xfrm>
            <a:off x="468313" y="4191000"/>
            <a:ext cx="2209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200">
                <a:solidFill>
                  <a:srgbClr val="FFFFB1"/>
                </a:solidFill>
                <a:effectLst>
                  <a:outerShdw blurRad="38100" dist="38100" dir="2700000" algn="tl">
                    <a:srgbClr val="000000"/>
                  </a:outerShdw>
                </a:effectLst>
                <a:latin typeface="Times New Roman" panose="02020603050405020304" pitchFamily="18" charset="0"/>
              </a:rPr>
              <a:t>组距分组数据</a:t>
            </a:r>
          </a:p>
        </p:txBody>
      </p:sp>
      <p:sp>
        <p:nvSpPr>
          <p:cNvPr id="911367" name="Text Box 7"/>
          <p:cNvSpPr txBox="1">
            <a:spLocks noChangeArrowheads="1"/>
          </p:cNvSpPr>
          <p:nvPr/>
        </p:nvSpPr>
        <p:spPr bwMode="auto">
          <a:xfrm>
            <a:off x="468313" y="1676400"/>
            <a:ext cx="289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a:effectLst>
                  <a:outerShdw blurRad="38100" dist="38100" dir="2700000" algn="tl">
                    <a:srgbClr val="000000"/>
                  </a:outerShdw>
                </a:effectLst>
                <a:latin typeface="Times New Roman" panose="02020603050405020304" pitchFamily="18" charset="0"/>
              </a:rPr>
              <a:t>方差的计算公式</a:t>
            </a:r>
          </a:p>
        </p:txBody>
      </p:sp>
      <p:sp>
        <p:nvSpPr>
          <p:cNvPr id="911368" name="Text Box 8"/>
          <p:cNvSpPr txBox="1">
            <a:spLocks noChangeArrowheads="1"/>
          </p:cNvSpPr>
          <p:nvPr/>
        </p:nvSpPr>
        <p:spPr bwMode="auto">
          <a:xfrm>
            <a:off x="4643438" y="1676400"/>
            <a:ext cx="342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a:effectLst>
                  <a:outerShdw blurRad="38100" dist="38100" dir="2700000" algn="tl">
                    <a:srgbClr val="000000"/>
                  </a:outerShdw>
                </a:effectLst>
                <a:latin typeface="Times New Roman" panose="02020603050405020304" pitchFamily="18" charset="0"/>
              </a:rPr>
              <a:t>标准差的计算公式</a:t>
            </a:r>
          </a:p>
        </p:txBody>
      </p:sp>
      <p:sp>
        <p:nvSpPr>
          <p:cNvPr id="911369" name="Line 9"/>
          <p:cNvSpPr>
            <a:spLocks noChangeShapeType="1"/>
          </p:cNvSpPr>
          <p:nvPr/>
        </p:nvSpPr>
        <p:spPr bwMode="auto">
          <a:xfrm>
            <a:off x="4495800" y="1828800"/>
            <a:ext cx="0" cy="4419600"/>
          </a:xfrm>
          <a:prstGeom prst="line">
            <a:avLst/>
          </a:prstGeom>
          <a:noFill/>
          <a:ln w="38100">
            <a:solidFill>
              <a:srgbClr val="E1A1C6"/>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911370" name="Object 10">
            <a:hlinkClick r:id="" action="ppaction://ole?verb=0"/>
          </p:cNvPr>
          <p:cNvGraphicFramePr>
            <a:graphicFrameLocks/>
          </p:cNvGraphicFramePr>
          <p:nvPr/>
        </p:nvGraphicFramePr>
        <p:xfrm>
          <a:off x="1149350" y="2819400"/>
          <a:ext cx="2520950" cy="1330325"/>
        </p:xfrm>
        <a:graphic>
          <a:graphicData uri="http://schemas.openxmlformats.org/presentationml/2006/ole">
            <mc:AlternateContent xmlns:mc="http://schemas.openxmlformats.org/markup-compatibility/2006">
              <mc:Choice xmlns:v="urn:schemas-microsoft-com:vml" Requires="v">
                <p:oleObj spid="_x0000_s98318" name="Equation" r:id="rId3" imgW="1135244" imgH="586898" progId="Equation.3">
                  <p:embed/>
                </p:oleObj>
              </mc:Choice>
              <mc:Fallback>
                <p:oleObj name="Equation" r:id="rId3" imgW="1135244" imgH="586898" progId="Equation.3">
                  <p:embed/>
                  <p:pic>
                    <p:nvPicPr>
                      <p:cNvPr id="0"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50" y="2819400"/>
                        <a:ext cx="2520950" cy="13303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911371" name="Object 11">
            <a:hlinkClick r:id="" action="ppaction://ole?verb=0"/>
          </p:cNvPr>
          <p:cNvGraphicFramePr>
            <a:graphicFrameLocks/>
          </p:cNvGraphicFramePr>
          <p:nvPr/>
        </p:nvGraphicFramePr>
        <p:xfrm>
          <a:off x="1116013" y="4724400"/>
          <a:ext cx="2962275" cy="1363663"/>
        </p:xfrm>
        <a:graphic>
          <a:graphicData uri="http://schemas.openxmlformats.org/presentationml/2006/ole">
            <mc:AlternateContent xmlns:mc="http://schemas.openxmlformats.org/markup-compatibility/2006">
              <mc:Choice xmlns:v="urn:schemas-microsoft-com:vml" Requires="v">
                <p:oleObj spid="_x0000_s98319" name="Equation" r:id="rId5" imgW="1333349" imgH="586898" progId="Equation.3">
                  <p:embed/>
                </p:oleObj>
              </mc:Choice>
              <mc:Fallback>
                <p:oleObj name="Equation" r:id="rId5" imgW="1333349" imgH="586898"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724400"/>
                        <a:ext cx="2962275" cy="13636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911372" name="Object 12">
            <a:hlinkClick r:id="" action="ppaction://ole?verb=0"/>
          </p:cNvPr>
          <p:cNvGraphicFramePr>
            <a:graphicFrameLocks/>
          </p:cNvGraphicFramePr>
          <p:nvPr/>
        </p:nvGraphicFramePr>
        <p:xfrm>
          <a:off x="5041900" y="2708275"/>
          <a:ext cx="2601913" cy="1441450"/>
        </p:xfrm>
        <a:graphic>
          <a:graphicData uri="http://schemas.openxmlformats.org/presentationml/2006/ole">
            <mc:AlternateContent xmlns:mc="http://schemas.openxmlformats.org/markup-compatibility/2006">
              <mc:Choice xmlns:v="urn:schemas-microsoft-com:vml" Requires="v">
                <p:oleObj spid="_x0000_s98320" name="Equation" r:id="rId7" imgW="1173522" imgH="640038" progId="Equation.3">
                  <p:embed/>
                </p:oleObj>
              </mc:Choice>
              <mc:Fallback>
                <p:oleObj name="Equation" r:id="rId7" imgW="1173522" imgH="640038" progId="Equation.3">
                  <p:embed/>
                  <p:pic>
                    <p:nvPicPr>
                      <p:cNvPr id="0" name="Object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1900" y="2708275"/>
                        <a:ext cx="2601913" cy="14414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911373" name="Object 13">
            <a:hlinkClick r:id="" action="ppaction://ole?verb=0"/>
          </p:cNvPr>
          <p:cNvGraphicFramePr>
            <a:graphicFrameLocks/>
          </p:cNvGraphicFramePr>
          <p:nvPr/>
        </p:nvGraphicFramePr>
        <p:xfrm>
          <a:off x="5076825" y="4652963"/>
          <a:ext cx="2943225" cy="1392237"/>
        </p:xfrm>
        <a:graphic>
          <a:graphicData uri="http://schemas.openxmlformats.org/presentationml/2006/ole">
            <mc:AlternateContent xmlns:mc="http://schemas.openxmlformats.org/markup-compatibility/2006">
              <mc:Choice xmlns:v="urn:schemas-microsoft-com:vml" Requires="v">
                <p:oleObj spid="_x0000_s98321" name="Equation" r:id="rId9" imgW="1371627" imgH="640038" progId="Equation.3">
                  <p:embed/>
                </p:oleObj>
              </mc:Choice>
              <mc:Fallback>
                <p:oleObj name="Equation" r:id="rId9" imgW="1371627" imgH="640038" progId="Equation.3">
                  <p:embed/>
                  <p:pic>
                    <p:nvPicPr>
                      <p:cNvPr id="0" name="Object 1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825" y="4652963"/>
                        <a:ext cx="2943225" cy="139223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367">
                                            <p:txEl>
                                              <p:pRg st="0" end="0"/>
                                            </p:txEl>
                                          </p:spTgt>
                                        </p:tgtEl>
                                        <p:attrNameLst>
                                          <p:attrName>style.visibility</p:attrName>
                                        </p:attrNameLst>
                                      </p:cBhvr>
                                      <p:to>
                                        <p:strVal val="visible"/>
                                      </p:to>
                                    </p:set>
                                    <p:animEffect transition="in" filter="wipe(left)">
                                      <p:cBhvr>
                                        <p:cTn id="7" dur="500"/>
                                        <p:tgtEl>
                                          <p:spTgt spid="9113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1365">
                                            <p:txEl>
                                              <p:pRg st="0" end="0"/>
                                            </p:txEl>
                                          </p:spTgt>
                                        </p:tgtEl>
                                        <p:attrNameLst>
                                          <p:attrName>style.visibility</p:attrName>
                                        </p:attrNameLst>
                                      </p:cBhvr>
                                      <p:to>
                                        <p:strVal val="visible"/>
                                      </p:to>
                                    </p:set>
                                    <p:animEffect transition="in" filter="wipe(left)">
                                      <p:cBhvr>
                                        <p:cTn id="12" dur="500"/>
                                        <p:tgtEl>
                                          <p:spTgt spid="91136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11370"/>
                                        </p:tgtEl>
                                        <p:attrNameLst>
                                          <p:attrName>style.visibility</p:attrName>
                                        </p:attrNameLst>
                                      </p:cBhvr>
                                      <p:to>
                                        <p:strVal val="visible"/>
                                      </p:to>
                                    </p:set>
                                    <p:animEffect transition="in" filter="wipe(left)">
                                      <p:cBhvr>
                                        <p:cTn id="17" dur="500"/>
                                        <p:tgtEl>
                                          <p:spTgt spid="9113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11366">
                                            <p:txEl>
                                              <p:pRg st="0" end="0"/>
                                            </p:txEl>
                                          </p:spTgt>
                                        </p:tgtEl>
                                        <p:attrNameLst>
                                          <p:attrName>style.visibility</p:attrName>
                                        </p:attrNameLst>
                                      </p:cBhvr>
                                      <p:to>
                                        <p:strVal val="visible"/>
                                      </p:to>
                                    </p:set>
                                    <p:animEffect transition="in" filter="wipe(left)">
                                      <p:cBhvr>
                                        <p:cTn id="22" dur="500"/>
                                        <p:tgtEl>
                                          <p:spTgt spid="911366">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11371"/>
                                        </p:tgtEl>
                                        <p:attrNameLst>
                                          <p:attrName>style.visibility</p:attrName>
                                        </p:attrNameLst>
                                      </p:cBhvr>
                                      <p:to>
                                        <p:strVal val="visible"/>
                                      </p:to>
                                    </p:set>
                                    <p:animEffect transition="in" filter="wipe(left)">
                                      <p:cBhvr>
                                        <p:cTn id="27" dur="500"/>
                                        <p:tgtEl>
                                          <p:spTgt spid="9113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11369"/>
                                        </p:tgtEl>
                                        <p:attrNameLst>
                                          <p:attrName>style.visibility</p:attrName>
                                        </p:attrNameLst>
                                      </p:cBhvr>
                                      <p:to>
                                        <p:strVal val="visible"/>
                                      </p:to>
                                    </p:set>
                                    <p:animEffect transition="in" filter="wipe(up)">
                                      <p:cBhvr>
                                        <p:cTn id="32" dur="500"/>
                                        <p:tgtEl>
                                          <p:spTgt spid="9113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11368">
                                            <p:txEl>
                                              <p:pRg st="0" end="0"/>
                                            </p:txEl>
                                          </p:spTgt>
                                        </p:tgtEl>
                                        <p:attrNameLst>
                                          <p:attrName>style.visibility</p:attrName>
                                        </p:attrNameLst>
                                      </p:cBhvr>
                                      <p:to>
                                        <p:strVal val="visible"/>
                                      </p:to>
                                    </p:set>
                                    <p:animEffect transition="in" filter="wipe(left)">
                                      <p:cBhvr>
                                        <p:cTn id="37" dur="500"/>
                                        <p:tgtEl>
                                          <p:spTgt spid="911368">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11363">
                                            <p:txEl>
                                              <p:pRg st="0" end="0"/>
                                            </p:txEl>
                                          </p:spTgt>
                                        </p:tgtEl>
                                        <p:attrNameLst>
                                          <p:attrName>style.visibility</p:attrName>
                                        </p:attrNameLst>
                                      </p:cBhvr>
                                      <p:to>
                                        <p:strVal val="visible"/>
                                      </p:to>
                                    </p:set>
                                    <p:animEffect transition="in" filter="wipe(left)">
                                      <p:cBhvr>
                                        <p:cTn id="42" dur="500"/>
                                        <p:tgtEl>
                                          <p:spTgt spid="911363">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11372"/>
                                        </p:tgtEl>
                                        <p:attrNameLst>
                                          <p:attrName>style.visibility</p:attrName>
                                        </p:attrNameLst>
                                      </p:cBhvr>
                                      <p:to>
                                        <p:strVal val="visible"/>
                                      </p:to>
                                    </p:set>
                                    <p:animEffect transition="in" filter="wipe(left)">
                                      <p:cBhvr>
                                        <p:cTn id="47" dur="500"/>
                                        <p:tgtEl>
                                          <p:spTgt spid="91137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11364">
                                            <p:txEl>
                                              <p:pRg st="0" end="0"/>
                                            </p:txEl>
                                          </p:spTgt>
                                        </p:tgtEl>
                                        <p:attrNameLst>
                                          <p:attrName>style.visibility</p:attrName>
                                        </p:attrNameLst>
                                      </p:cBhvr>
                                      <p:to>
                                        <p:strVal val="visible"/>
                                      </p:to>
                                    </p:set>
                                    <p:animEffect transition="in" filter="wipe(left)">
                                      <p:cBhvr>
                                        <p:cTn id="52" dur="500"/>
                                        <p:tgtEl>
                                          <p:spTgt spid="911364">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911373"/>
                                        </p:tgtEl>
                                        <p:attrNameLst>
                                          <p:attrName>style.visibility</p:attrName>
                                        </p:attrNameLst>
                                      </p:cBhvr>
                                      <p:to>
                                        <p:strVal val="visible"/>
                                      </p:to>
                                    </p:set>
                                    <p:animEffect transition="in" filter="wipe(left)">
                                      <p:cBhvr>
                                        <p:cTn id="57" dur="500"/>
                                        <p:tgtEl>
                                          <p:spTgt spid="91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63" grpId="0" build="p" autoUpdateAnimBg="0"/>
      <p:bldP spid="911364" grpId="0" build="p" autoUpdateAnimBg="0"/>
      <p:bldP spid="911365" grpId="0" build="p" autoUpdateAnimBg="0"/>
      <p:bldP spid="911366" grpId="0" build="p" autoUpdateAnimBg="0"/>
      <p:bldP spid="911367" grpId="0" build="p" autoUpdateAnimBg="0"/>
      <p:bldP spid="911368" grpId="0" build="p" autoUpdateAnimBg="0"/>
      <p:bldP spid="91136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ctrTitle"/>
          </p:nvPr>
        </p:nvSpPr>
        <p:spPr>
          <a:xfrm>
            <a:off x="1560513" y="228600"/>
            <a:ext cx="7467600" cy="1066800"/>
          </a:xfrm>
        </p:spPr>
        <p:txBody>
          <a:bodyPr anchor="ctr" anchorCtr="0"/>
          <a:lstStyle/>
          <a:p>
            <a:pPr>
              <a:defRPr/>
            </a:pPr>
            <a:r>
              <a:rPr lang="zh-CN" altLang="en-US" sz="4000" smtClean="0">
                <a:solidFill>
                  <a:schemeClr val="tx1"/>
                </a:solidFill>
              </a:rPr>
              <a:t>集中趋势</a:t>
            </a:r>
            <a:r>
              <a:rPr lang="zh-CN" altLang="en-US" sz="4000" smtClean="0"/>
              <a:t/>
            </a:r>
            <a:br>
              <a:rPr lang="zh-CN" altLang="en-US" sz="4000" smtClean="0"/>
            </a:br>
            <a:r>
              <a:rPr lang="en-US" altLang="zh-CN" sz="3600" smtClean="0">
                <a:solidFill>
                  <a:schemeClr val="hlink"/>
                </a:solidFill>
                <a:latin typeface="Arial" panose="020B0604020202020204" pitchFamily="34" charset="0"/>
                <a:cs typeface="Times New Roman" panose="02020603050405020304" pitchFamily="18" charset="0"/>
              </a:rPr>
              <a:t>(central tendency)</a:t>
            </a:r>
          </a:p>
        </p:txBody>
      </p:sp>
      <p:sp>
        <p:nvSpPr>
          <p:cNvPr id="523283" name="Text Box 19"/>
          <p:cNvSpPr txBox="1">
            <a:spLocks noChangeArrowheads="1"/>
          </p:cNvSpPr>
          <p:nvPr/>
        </p:nvSpPr>
        <p:spPr bwMode="auto">
          <a:xfrm>
            <a:off x="381000" y="1676400"/>
            <a:ext cx="8458200" cy="267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a:defRPr/>
            </a:pPr>
            <a:r>
              <a:rPr lang="zh-CN" altLang="en-US" sz="2600" smtClean="0">
                <a:effectLst>
                  <a:outerShdw blurRad="38100" dist="38100" dir="2700000" algn="tl">
                    <a:srgbClr val="000000"/>
                  </a:outerShdw>
                </a:effectLst>
                <a:latin typeface="Arial" panose="020B0604020202020204" pitchFamily="34" charset="0"/>
              </a:rPr>
              <a:t>一</a:t>
            </a:r>
            <a:r>
              <a:rPr lang="zh-CN" altLang="en-US" sz="2600" smtClean="0">
                <a:effectLst>
                  <a:outerShdw blurRad="38100" dist="38100" dir="2700000" algn="tl">
                    <a:srgbClr val="000000"/>
                  </a:outerShdw>
                </a:effectLst>
              </a:rPr>
              <a:t>组数据向其中心值靠拢的倾向和程度</a:t>
            </a:r>
          </a:p>
          <a:p>
            <a:pPr>
              <a:spcBef>
                <a:spcPct val="50000"/>
              </a:spcBef>
              <a:buFontTx/>
              <a:buAutoNum type="arabicPeriod"/>
              <a:defRPr/>
            </a:pPr>
            <a:r>
              <a:rPr lang="zh-CN" altLang="en-US" sz="2600" smtClean="0">
                <a:effectLst>
                  <a:outerShdw blurRad="38100" dist="38100" dir="2700000" algn="tl">
                    <a:srgbClr val="000000"/>
                  </a:outerShdw>
                </a:effectLst>
              </a:rPr>
              <a:t>测度集中趋势就是寻找数据水平的代表值或中心值</a:t>
            </a:r>
          </a:p>
          <a:p>
            <a:pPr>
              <a:spcBef>
                <a:spcPct val="50000"/>
              </a:spcBef>
              <a:buFontTx/>
              <a:buAutoNum type="arabicPeriod"/>
              <a:defRPr/>
            </a:pPr>
            <a:r>
              <a:rPr lang="zh-CN" altLang="en-US" sz="2600" smtClean="0">
                <a:effectLst>
                  <a:outerShdw blurRad="38100" dist="38100" dir="2700000" algn="tl">
                    <a:srgbClr val="000000"/>
                  </a:outerShdw>
                </a:effectLst>
              </a:rPr>
              <a:t>不同类型的数据用不同的集中趋势测度值</a:t>
            </a:r>
          </a:p>
          <a:p>
            <a:pPr>
              <a:spcBef>
                <a:spcPct val="50000"/>
              </a:spcBef>
              <a:buFontTx/>
              <a:buAutoNum type="arabicPeriod"/>
              <a:defRPr/>
            </a:pPr>
            <a:r>
              <a:rPr lang="zh-CN" altLang="en-US" sz="2600" smtClean="0">
                <a:effectLst>
                  <a:outerShdw blurRad="38100" dist="38100" dir="2700000" algn="tl">
                    <a:srgbClr val="000000"/>
                  </a:outerShdw>
                </a:effectLst>
              </a:rPr>
              <a:t>低层次数据的测度值适用于高层次的测量数据，但高层次数据的测度值并不适用于低层次的测量数据</a:t>
            </a:r>
          </a:p>
        </p:txBody>
      </p:sp>
      <p:grpSp>
        <p:nvGrpSpPr>
          <p:cNvPr id="523313" name="Group 49"/>
          <p:cNvGrpSpPr>
            <a:grpSpLocks/>
          </p:cNvGrpSpPr>
          <p:nvPr/>
        </p:nvGrpSpPr>
        <p:grpSpPr bwMode="auto">
          <a:xfrm>
            <a:off x="2286000" y="4495800"/>
            <a:ext cx="4953000" cy="1676400"/>
            <a:chOff x="1488" y="2784"/>
            <a:chExt cx="2952" cy="1152"/>
          </a:xfrm>
        </p:grpSpPr>
        <p:sp>
          <p:nvSpPr>
            <p:cNvPr id="11269" name="Line 43"/>
            <p:cNvSpPr>
              <a:spLocks noChangeShapeType="1"/>
            </p:cNvSpPr>
            <p:nvPr/>
          </p:nvSpPr>
          <p:spPr bwMode="auto">
            <a:xfrm flipH="1" flipV="1">
              <a:off x="2928" y="3744"/>
              <a:ext cx="624" cy="0"/>
            </a:xfrm>
            <a:prstGeom prst="line">
              <a:avLst/>
            </a:prstGeom>
            <a:noFill/>
            <a:ln w="19050">
              <a:solidFill>
                <a:schemeClr val="tx2"/>
              </a:solidFill>
              <a:round/>
              <a:headEnd/>
              <a:tailEnd type="arrow"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nvGrpSpPr>
            <p:cNvPr id="11270" name="Group 48"/>
            <p:cNvGrpSpPr>
              <a:grpSpLocks/>
            </p:cNvGrpSpPr>
            <p:nvPr/>
          </p:nvGrpSpPr>
          <p:grpSpPr bwMode="auto">
            <a:xfrm>
              <a:off x="1488" y="2784"/>
              <a:ext cx="2952" cy="1152"/>
              <a:chOff x="1488" y="2784"/>
              <a:chExt cx="2952" cy="1152"/>
            </a:xfrm>
          </p:grpSpPr>
          <p:sp>
            <p:nvSpPr>
              <p:cNvPr id="11272" name="Line 41"/>
              <p:cNvSpPr>
                <a:spLocks noChangeShapeType="1"/>
              </p:cNvSpPr>
              <p:nvPr/>
            </p:nvSpPr>
            <p:spPr bwMode="auto">
              <a:xfrm flipV="1">
                <a:off x="1488" y="3936"/>
                <a:ext cx="2952" cy="0"/>
              </a:xfrm>
              <a:prstGeom prst="line">
                <a:avLst/>
              </a:prstGeom>
              <a:noFill/>
              <a:ln w="57150">
                <a:solidFill>
                  <a:srgbClr val="E8E8E8"/>
                </a:solidFill>
                <a:round/>
                <a:headEnd/>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1273" name="Line 42"/>
              <p:cNvSpPr>
                <a:spLocks noChangeShapeType="1"/>
              </p:cNvSpPr>
              <p:nvPr/>
            </p:nvSpPr>
            <p:spPr bwMode="auto">
              <a:xfrm>
                <a:off x="2880" y="2832"/>
                <a:ext cx="0" cy="1104"/>
              </a:xfrm>
              <a:prstGeom prst="line">
                <a:avLst/>
              </a:prstGeom>
              <a:noFill/>
              <a:ln w="38100">
                <a:solidFill>
                  <a:schemeClr val="folHlink"/>
                </a:solidFill>
                <a:prstDash val="dash"/>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nvGrpSpPr>
              <p:cNvPr id="11274" name="Group 44"/>
              <p:cNvGrpSpPr>
                <a:grpSpLocks/>
              </p:cNvGrpSpPr>
              <p:nvPr/>
            </p:nvGrpSpPr>
            <p:grpSpPr bwMode="auto">
              <a:xfrm>
                <a:off x="1584" y="2784"/>
                <a:ext cx="2613" cy="1056"/>
                <a:chOff x="1152" y="2496"/>
                <a:chExt cx="2613" cy="1056"/>
              </a:xfrm>
            </p:grpSpPr>
            <p:sp>
              <p:nvSpPr>
                <p:cNvPr id="11275" name="Freeform 45"/>
                <p:cNvSpPr>
                  <a:spLocks/>
                </p:cNvSpPr>
                <p:nvPr/>
              </p:nvSpPr>
              <p:spPr bwMode="auto">
                <a:xfrm>
                  <a:off x="2448" y="2496"/>
                  <a:ext cx="1317" cy="1038"/>
                </a:xfrm>
                <a:custGeom>
                  <a:avLst/>
                  <a:gdLst>
                    <a:gd name="T0" fmla="*/ 7019 w 570"/>
                    <a:gd name="T1" fmla="*/ 2450 h 675"/>
                    <a:gd name="T2" fmla="*/ 6268 w 570"/>
                    <a:gd name="T3" fmla="*/ 2427 h 675"/>
                    <a:gd name="T4" fmla="*/ 5894 w 570"/>
                    <a:gd name="T5" fmla="*/ 2396 h 675"/>
                    <a:gd name="T6" fmla="*/ 5536 w 570"/>
                    <a:gd name="T7" fmla="*/ 2356 h 675"/>
                    <a:gd name="T8" fmla="*/ 5169 w 570"/>
                    <a:gd name="T9" fmla="*/ 2301 h 675"/>
                    <a:gd name="T10" fmla="*/ 4799 w 570"/>
                    <a:gd name="T11" fmla="*/ 2225 h 675"/>
                    <a:gd name="T12" fmla="*/ 4415 w 570"/>
                    <a:gd name="T13" fmla="*/ 2121 h 675"/>
                    <a:gd name="T14" fmla="*/ 3699 w 570"/>
                    <a:gd name="T15" fmla="*/ 1839 h 675"/>
                    <a:gd name="T16" fmla="*/ 2946 w 570"/>
                    <a:gd name="T17" fmla="*/ 1441 h 675"/>
                    <a:gd name="T18" fmla="*/ 2195 w 570"/>
                    <a:gd name="T19" fmla="*/ 955 h 675"/>
                    <a:gd name="T20" fmla="*/ 1853 w 570"/>
                    <a:gd name="T21" fmla="*/ 717 h 675"/>
                    <a:gd name="T22" fmla="*/ 1479 w 570"/>
                    <a:gd name="T23" fmla="*/ 484 h 675"/>
                    <a:gd name="T24" fmla="*/ 1100 w 570"/>
                    <a:gd name="T25" fmla="*/ 284 h 675"/>
                    <a:gd name="T26" fmla="*/ 726 w 570"/>
                    <a:gd name="T27" fmla="*/ 131 h 675"/>
                    <a:gd name="T28" fmla="*/ 358 w 570"/>
                    <a:gd name="T29" fmla="*/ 35 h 675"/>
                    <a:gd name="T30" fmla="*/ 0 w 570"/>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0" h="675">
                      <a:moveTo>
                        <a:pt x="569" y="674"/>
                      </a:moveTo>
                      <a:lnTo>
                        <a:pt x="508" y="667"/>
                      </a:lnTo>
                      <a:lnTo>
                        <a:pt x="478" y="659"/>
                      </a:lnTo>
                      <a:lnTo>
                        <a:pt x="449" y="648"/>
                      </a:lnTo>
                      <a:lnTo>
                        <a:pt x="419" y="633"/>
                      </a:lnTo>
                      <a:lnTo>
                        <a:pt x="389" y="612"/>
                      </a:lnTo>
                      <a:lnTo>
                        <a:pt x="358" y="583"/>
                      </a:lnTo>
                      <a:lnTo>
                        <a:pt x="300" y="506"/>
                      </a:lnTo>
                      <a:lnTo>
                        <a:pt x="239" y="396"/>
                      </a:lnTo>
                      <a:lnTo>
                        <a:pt x="178" y="263"/>
                      </a:lnTo>
                      <a:lnTo>
                        <a:pt x="150" y="197"/>
                      </a:lnTo>
                      <a:lnTo>
                        <a:pt x="120" y="133"/>
                      </a:lnTo>
                      <a:lnTo>
                        <a:pt x="89" y="78"/>
                      </a:lnTo>
                      <a:lnTo>
                        <a:pt x="59" y="36"/>
                      </a:lnTo>
                      <a:lnTo>
                        <a:pt x="29" y="10"/>
                      </a:lnTo>
                      <a:lnTo>
                        <a:pt x="0" y="0"/>
                      </a:lnTo>
                    </a:path>
                  </a:pathLst>
                </a:custGeom>
                <a:noFill/>
                <a:ln w="57150" cap="rnd" cmpd="sng">
                  <a:solidFill>
                    <a:srgbClr val="FFFF7F"/>
                  </a:solidFill>
                  <a:prstDash val="solid"/>
                  <a:round/>
                  <a:headEnd type="none" w="med" len="med"/>
                  <a:tailEnd type="none" w="med" len="med"/>
                </a:ln>
                <a:effectLst>
                  <a:outerShdw dist="45791" dir="2021404"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11276" name="Freeform 46"/>
                <p:cNvSpPr>
                  <a:spLocks/>
                </p:cNvSpPr>
                <p:nvPr/>
              </p:nvSpPr>
              <p:spPr bwMode="auto">
                <a:xfrm>
                  <a:off x="1152" y="2496"/>
                  <a:ext cx="1294" cy="1056"/>
                </a:xfrm>
                <a:custGeom>
                  <a:avLst/>
                  <a:gdLst>
                    <a:gd name="T0" fmla="*/ 0 w 569"/>
                    <a:gd name="T1" fmla="*/ 2580 h 675"/>
                    <a:gd name="T2" fmla="*/ 694 w 569"/>
                    <a:gd name="T3" fmla="*/ 2553 h 675"/>
                    <a:gd name="T4" fmla="*/ 1044 w 569"/>
                    <a:gd name="T5" fmla="*/ 2523 h 675"/>
                    <a:gd name="T6" fmla="*/ 1412 w 569"/>
                    <a:gd name="T7" fmla="*/ 2481 h 675"/>
                    <a:gd name="T8" fmla="*/ 1762 w 569"/>
                    <a:gd name="T9" fmla="*/ 2423 h 675"/>
                    <a:gd name="T10" fmla="*/ 2095 w 569"/>
                    <a:gd name="T11" fmla="*/ 2342 h 675"/>
                    <a:gd name="T12" fmla="*/ 2456 w 569"/>
                    <a:gd name="T13" fmla="*/ 2232 h 675"/>
                    <a:gd name="T14" fmla="*/ 3166 w 569"/>
                    <a:gd name="T15" fmla="*/ 1938 h 675"/>
                    <a:gd name="T16" fmla="*/ 3859 w 569"/>
                    <a:gd name="T17" fmla="*/ 1518 h 675"/>
                    <a:gd name="T18" fmla="*/ 4578 w 569"/>
                    <a:gd name="T19" fmla="*/ 1006 h 675"/>
                    <a:gd name="T20" fmla="*/ 4928 w 569"/>
                    <a:gd name="T21" fmla="*/ 754 h 675"/>
                    <a:gd name="T22" fmla="*/ 5281 w 569"/>
                    <a:gd name="T23" fmla="*/ 508 h 675"/>
                    <a:gd name="T24" fmla="*/ 5622 w 569"/>
                    <a:gd name="T25" fmla="*/ 299 h 675"/>
                    <a:gd name="T26" fmla="*/ 5974 w 569"/>
                    <a:gd name="T27" fmla="*/ 138 h 675"/>
                    <a:gd name="T28" fmla="*/ 6331 w 569"/>
                    <a:gd name="T29" fmla="*/ 39 h 675"/>
                    <a:gd name="T30" fmla="*/ 6681 w 569"/>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9" h="675">
                      <a:moveTo>
                        <a:pt x="0" y="674"/>
                      </a:moveTo>
                      <a:lnTo>
                        <a:pt x="59" y="667"/>
                      </a:lnTo>
                      <a:lnTo>
                        <a:pt x="89" y="659"/>
                      </a:lnTo>
                      <a:lnTo>
                        <a:pt x="120" y="648"/>
                      </a:lnTo>
                      <a:lnTo>
                        <a:pt x="150" y="633"/>
                      </a:lnTo>
                      <a:lnTo>
                        <a:pt x="178" y="612"/>
                      </a:lnTo>
                      <a:lnTo>
                        <a:pt x="209" y="583"/>
                      </a:lnTo>
                      <a:lnTo>
                        <a:pt x="269" y="506"/>
                      </a:lnTo>
                      <a:lnTo>
                        <a:pt x="328" y="396"/>
                      </a:lnTo>
                      <a:lnTo>
                        <a:pt x="389" y="263"/>
                      </a:lnTo>
                      <a:lnTo>
                        <a:pt x="419" y="197"/>
                      </a:lnTo>
                      <a:lnTo>
                        <a:pt x="449" y="133"/>
                      </a:lnTo>
                      <a:lnTo>
                        <a:pt x="478" y="78"/>
                      </a:lnTo>
                      <a:lnTo>
                        <a:pt x="508" y="36"/>
                      </a:lnTo>
                      <a:lnTo>
                        <a:pt x="538" y="10"/>
                      </a:lnTo>
                      <a:lnTo>
                        <a:pt x="568" y="0"/>
                      </a:lnTo>
                    </a:path>
                  </a:pathLst>
                </a:custGeom>
                <a:noFill/>
                <a:ln w="57150" cap="rnd" cmpd="sng">
                  <a:solidFill>
                    <a:srgbClr val="FFFF7F"/>
                  </a:solidFill>
                  <a:prstDash val="solid"/>
                  <a:round/>
                  <a:headEnd type="none" w="med" len="med"/>
                  <a:tailEnd type="none" w="med" len="med"/>
                </a:ln>
                <a:effectLst>
                  <a:outerShdw dist="28398" dir="6993903"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grpSp>
        <p:sp>
          <p:nvSpPr>
            <p:cNvPr id="11271" name="Line 47"/>
            <p:cNvSpPr>
              <a:spLocks noChangeShapeType="1"/>
            </p:cNvSpPr>
            <p:nvPr/>
          </p:nvSpPr>
          <p:spPr bwMode="auto">
            <a:xfrm flipH="1" flipV="1">
              <a:off x="2160" y="3744"/>
              <a:ext cx="624" cy="0"/>
            </a:xfrm>
            <a:prstGeom prst="line">
              <a:avLst/>
            </a:prstGeom>
            <a:noFill/>
            <a:ln w="19050">
              <a:solidFill>
                <a:schemeClr val="tx2"/>
              </a:solidFill>
              <a:round/>
              <a:headEnd type="arrow" w="med" len="me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3283">
                                            <p:txEl>
                                              <p:pRg st="0" end="0"/>
                                            </p:txEl>
                                          </p:spTgt>
                                        </p:tgtEl>
                                        <p:attrNameLst>
                                          <p:attrName>style.visibility</p:attrName>
                                        </p:attrNameLst>
                                      </p:cBhvr>
                                      <p:to>
                                        <p:strVal val="visible"/>
                                      </p:to>
                                    </p:set>
                                    <p:animEffect transition="in" filter="wipe(left)">
                                      <p:cBhvr>
                                        <p:cTn id="7" dur="500"/>
                                        <p:tgtEl>
                                          <p:spTgt spid="523283">
                                            <p:txEl>
                                              <p:pRg st="0" end="0"/>
                                            </p:txEl>
                                          </p:spTgt>
                                        </p:tgtEl>
                                      </p:cBhvr>
                                    </p:animEffect>
                                  </p:childTnLst>
                                  <p:subTnLst>
                                    <p:animClr clrSpc="rgb" dir="cw">
                                      <p:cBhvr override="childStyle">
                                        <p:cTn dur="1" fill="hold" display="0" masterRel="nextClick" afterEffect="1"/>
                                        <p:tgtEl>
                                          <p:spTgt spid="52328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3283">
                                            <p:txEl>
                                              <p:pRg st="1" end="1"/>
                                            </p:txEl>
                                          </p:spTgt>
                                        </p:tgtEl>
                                        <p:attrNameLst>
                                          <p:attrName>style.visibility</p:attrName>
                                        </p:attrNameLst>
                                      </p:cBhvr>
                                      <p:to>
                                        <p:strVal val="visible"/>
                                      </p:to>
                                    </p:set>
                                    <p:animEffect transition="in" filter="wipe(left)">
                                      <p:cBhvr>
                                        <p:cTn id="12" dur="500"/>
                                        <p:tgtEl>
                                          <p:spTgt spid="523283">
                                            <p:txEl>
                                              <p:pRg st="1" end="1"/>
                                            </p:txEl>
                                          </p:spTgt>
                                        </p:tgtEl>
                                      </p:cBhvr>
                                    </p:animEffect>
                                  </p:childTnLst>
                                  <p:subTnLst>
                                    <p:animClr clrSpc="rgb" dir="cw">
                                      <p:cBhvr override="childStyle">
                                        <p:cTn dur="1" fill="hold" display="0" masterRel="nextClick" afterEffect="1"/>
                                        <p:tgtEl>
                                          <p:spTgt spid="52328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3283">
                                            <p:txEl>
                                              <p:pRg st="2" end="2"/>
                                            </p:txEl>
                                          </p:spTgt>
                                        </p:tgtEl>
                                        <p:attrNameLst>
                                          <p:attrName>style.visibility</p:attrName>
                                        </p:attrNameLst>
                                      </p:cBhvr>
                                      <p:to>
                                        <p:strVal val="visible"/>
                                      </p:to>
                                    </p:set>
                                    <p:animEffect transition="in" filter="wipe(left)">
                                      <p:cBhvr>
                                        <p:cTn id="17" dur="500"/>
                                        <p:tgtEl>
                                          <p:spTgt spid="523283">
                                            <p:txEl>
                                              <p:pRg st="2" end="2"/>
                                            </p:txEl>
                                          </p:spTgt>
                                        </p:tgtEl>
                                      </p:cBhvr>
                                    </p:animEffect>
                                  </p:childTnLst>
                                  <p:subTnLst>
                                    <p:animClr clrSpc="rgb" dir="cw">
                                      <p:cBhvr override="childStyle">
                                        <p:cTn dur="1" fill="hold" display="0" masterRel="nextClick" afterEffect="1"/>
                                        <p:tgtEl>
                                          <p:spTgt spid="523283">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3283">
                                            <p:txEl>
                                              <p:pRg st="3" end="3"/>
                                            </p:txEl>
                                          </p:spTgt>
                                        </p:tgtEl>
                                        <p:attrNameLst>
                                          <p:attrName>style.visibility</p:attrName>
                                        </p:attrNameLst>
                                      </p:cBhvr>
                                      <p:to>
                                        <p:strVal val="visible"/>
                                      </p:to>
                                    </p:set>
                                    <p:animEffect transition="in" filter="wipe(left)">
                                      <p:cBhvr>
                                        <p:cTn id="22" dur="500"/>
                                        <p:tgtEl>
                                          <p:spTgt spid="523283">
                                            <p:txEl>
                                              <p:pRg st="3" end="3"/>
                                            </p:txEl>
                                          </p:spTgt>
                                        </p:tgtEl>
                                      </p:cBhvr>
                                    </p:animEffect>
                                  </p:childTnLst>
                                  <p:subTnLst>
                                    <p:animClr clrSpc="rgb" dir="cw">
                                      <p:cBhvr override="childStyle">
                                        <p:cTn dur="1" fill="hold" display="0" masterRel="nextClick" afterEffect="1"/>
                                        <p:tgtEl>
                                          <p:spTgt spid="523283">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523313"/>
                                        </p:tgtEl>
                                        <p:attrNameLst>
                                          <p:attrName>style.visibility</p:attrName>
                                        </p:attrNameLst>
                                      </p:cBhvr>
                                      <p:to>
                                        <p:strVal val="visible"/>
                                      </p:to>
                                    </p:set>
                                    <p:animEffect transition="in" filter="barn(inVertical)">
                                      <p:cBhvr>
                                        <p:cTn id="27" dur="500"/>
                                        <p:tgtEl>
                                          <p:spTgt spid="523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83"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70402" name="Rectangle 2"/>
          <p:cNvSpPr>
            <a:spLocks noGrp="1" noChangeArrowheads="1"/>
          </p:cNvSpPr>
          <p:nvPr>
            <p:ph type="ctrTitle"/>
          </p:nvPr>
        </p:nvSpPr>
        <p:spPr>
          <a:xfrm>
            <a:off x="533400" y="2286000"/>
            <a:ext cx="8153400" cy="1143000"/>
          </a:xfrm>
        </p:spPr>
        <p:txBody>
          <a:bodyPr anchor="ctr" anchorCtr="0"/>
          <a:lstStyle/>
          <a:p>
            <a:pPr>
              <a:defRPr/>
            </a:pPr>
            <a:r>
              <a:rPr lang="zh-CN" altLang="en-US" sz="4400" smtClean="0">
                <a:solidFill>
                  <a:schemeClr val="tx1"/>
                </a:solidFill>
              </a:rPr>
              <a:t>相对位置的度量：标准分数</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标准分数</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standard score</a:t>
            </a:r>
            <a:r>
              <a:rPr lang="en-US" altLang="zh-CN" sz="4000" smtClean="0">
                <a:solidFill>
                  <a:srgbClr val="FE9904"/>
                </a:solidFill>
                <a:latin typeface="Arial" panose="020B0604020202020204" pitchFamily="34" charset="0"/>
              </a:rPr>
              <a:t>)</a:t>
            </a:r>
          </a:p>
        </p:txBody>
      </p:sp>
      <p:sp>
        <p:nvSpPr>
          <p:cNvPr id="393219" name="Rectangle 3"/>
          <p:cNvSpPr>
            <a:spLocks noGrp="1" noChangeArrowheads="1"/>
          </p:cNvSpPr>
          <p:nvPr>
            <p:ph type="body" idx="1"/>
          </p:nvPr>
        </p:nvSpPr>
        <p:spPr>
          <a:xfrm>
            <a:off x="533400" y="1700213"/>
            <a:ext cx="8215313" cy="4319587"/>
          </a:xfrm>
        </p:spPr>
        <p:txBody>
          <a:bodyPr/>
          <a:lstStyle/>
          <a:p>
            <a:pPr>
              <a:defRPr/>
            </a:pPr>
            <a:r>
              <a:rPr lang="en-US" altLang="zh-CN" sz="3000" smtClean="0">
                <a:solidFill>
                  <a:schemeClr val="tx1"/>
                </a:solidFill>
              </a:rPr>
              <a:t>1.  </a:t>
            </a:r>
            <a:r>
              <a:rPr lang="zh-CN" altLang="en-US" sz="3000" smtClean="0">
                <a:solidFill>
                  <a:schemeClr val="tx1"/>
                </a:solidFill>
              </a:rPr>
              <a:t>也称标准化值</a:t>
            </a:r>
          </a:p>
          <a:p>
            <a:pPr>
              <a:defRPr/>
            </a:pPr>
            <a:r>
              <a:rPr lang="en-US" altLang="zh-CN" sz="3000" smtClean="0">
                <a:solidFill>
                  <a:schemeClr val="tx1"/>
                </a:solidFill>
              </a:rPr>
              <a:t>2.	</a:t>
            </a:r>
            <a:r>
              <a:rPr lang="zh-CN" altLang="en-US" sz="3000" smtClean="0">
                <a:solidFill>
                  <a:schemeClr val="tx1"/>
                </a:solidFill>
              </a:rPr>
              <a:t>对某一个值在一组数据中相对位置的度量</a:t>
            </a:r>
          </a:p>
          <a:p>
            <a:pPr>
              <a:spcBef>
                <a:spcPct val="33000"/>
              </a:spcBef>
              <a:defRPr/>
            </a:pPr>
            <a:r>
              <a:rPr lang="en-US" altLang="zh-CN" sz="3000" smtClean="0">
                <a:solidFill>
                  <a:schemeClr val="tx1"/>
                </a:solidFill>
              </a:rPr>
              <a:t>3.	</a:t>
            </a:r>
            <a:r>
              <a:rPr lang="zh-CN" altLang="en-US" sz="3000" smtClean="0">
                <a:solidFill>
                  <a:schemeClr val="tx1"/>
                </a:solidFill>
              </a:rPr>
              <a:t>可用于判断一组数据是否有离群点</a:t>
            </a:r>
            <a:r>
              <a:rPr lang="en-US" altLang="zh-CN" sz="3000" smtClean="0">
                <a:solidFill>
                  <a:schemeClr val="tx1"/>
                </a:solidFill>
              </a:rPr>
              <a:t>(outlier)</a:t>
            </a:r>
          </a:p>
          <a:p>
            <a:pPr>
              <a:spcBef>
                <a:spcPct val="33000"/>
              </a:spcBef>
              <a:defRPr/>
            </a:pPr>
            <a:r>
              <a:rPr lang="en-US" altLang="zh-CN" sz="3000" smtClean="0">
                <a:solidFill>
                  <a:schemeClr val="tx1"/>
                </a:solidFill>
              </a:rPr>
              <a:t>4.	</a:t>
            </a:r>
            <a:r>
              <a:rPr lang="zh-CN" altLang="en-US" sz="3000" smtClean="0">
                <a:solidFill>
                  <a:schemeClr val="tx1"/>
                </a:solidFill>
              </a:rPr>
              <a:t>用于对变量的标准化处理</a:t>
            </a:r>
          </a:p>
          <a:p>
            <a:pPr>
              <a:spcBef>
                <a:spcPct val="33000"/>
              </a:spcBef>
              <a:defRPr/>
            </a:pPr>
            <a:r>
              <a:rPr lang="en-US" altLang="zh-CN" sz="3000" smtClean="0">
                <a:solidFill>
                  <a:schemeClr val="tx1"/>
                </a:solidFill>
              </a:rPr>
              <a:t>5.   </a:t>
            </a:r>
            <a:r>
              <a:rPr lang="zh-CN" altLang="en-US" sz="3000" smtClean="0">
                <a:solidFill>
                  <a:schemeClr val="tx1"/>
                </a:solidFill>
              </a:rPr>
              <a:t>计算公式为</a:t>
            </a:r>
          </a:p>
          <a:p>
            <a:pPr>
              <a:spcBef>
                <a:spcPct val="33000"/>
              </a:spcBef>
              <a:defRPr/>
            </a:pPr>
            <a:endParaRPr lang="en-US" altLang="zh-CN" sz="3000" smtClean="0">
              <a:solidFill>
                <a:schemeClr val="tx1"/>
              </a:solidFill>
            </a:endParaRPr>
          </a:p>
        </p:txBody>
      </p:sp>
      <p:graphicFrame>
        <p:nvGraphicFramePr>
          <p:cNvPr id="393221" name="Object 5">
            <a:hlinkClick r:id="" action="ppaction://ole?verb=0"/>
          </p:cNvPr>
          <p:cNvGraphicFramePr>
            <a:graphicFrameLocks/>
          </p:cNvGraphicFramePr>
          <p:nvPr/>
        </p:nvGraphicFramePr>
        <p:xfrm>
          <a:off x="3167063" y="4724400"/>
          <a:ext cx="1801812" cy="1219200"/>
        </p:xfrm>
        <a:graphic>
          <a:graphicData uri="http://schemas.openxmlformats.org/presentationml/2006/ole">
            <mc:AlternateContent xmlns:mc="http://schemas.openxmlformats.org/markup-compatibility/2006">
              <mc:Choice xmlns:v="urn:schemas-microsoft-com:vml" Requires="v">
                <p:oleObj spid="_x0000_s101381" name="Equation" r:id="rId4" imgW="685646" imgH="381063" progId="Equation.3">
                  <p:embed/>
                </p:oleObj>
              </mc:Choice>
              <mc:Fallback>
                <p:oleObj name="Equation" r:id="rId4" imgW="685646" imgH="381063"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7063" y="4724400"/>
                        <a:ext cx="1801812" cy="1219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3219">
                                            <p:txEl>
                                              <p:pRg st="0" end="0"/>
                                            </p:txEl>
                                          </p:spTgt>
                                        </p:tgtEl>
                                        <p:attrNameLst>
                                          <p:attrName>style.visibility</p:attrName>
                                        </p:attrNameLst>
                                      </p:cBhvr>
                                      <p:to>
                                        <p:strVal val="visible"/>
                                      </p:to>
                                    </p:set>
                                    <p:animEffect transition="in" filter="wipe(left)">
                                      <p:cBhvr>
                                        <p:cTn id="7" dur="500"/>
                                        <p:tgtEl>
                                          <p:spTgt spid="393219">
                                            <p:txEl>
                                              <p:pRg st="0" end="0"/>
                                            </p:txEl>
                                          </p:spTgt>
                                        </p:tgtEl>
                                      </p:cBhvr>
                                    </p:animEffect>
                                  </p:childTnLst>
                                  <p:subTnLst>
                                    <p:animClr clrSpc="rgb" dir="cw">
                                      <p:cBhvr override="childStyle">
                                        <p:cTn dur="1" fill="hold" display="0" masterRel="nextClick" afterEffect="1"/>
                                        <p:tgtEl>
                                          <p:spTgt spid="39321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3219">
                                            <p:txEl>
                                              <p:pRg st="1" end="1"/>
                                            </p:txEl>
                                          </p:spTgt>
                                        </p:tgtEl>
                                        <p:attrNameLst>
                                          <p:attrName>style.visibility</p:attrName>
                                        </p:attrNameLst>
                                      </p:cBhvr>
                                      <p:to>
                                        <p:strVal val="visible"/>
                                      </p:to>
                                    </p:set>
                                    <p:animEffect transition="in" filter="wipe(left)">
                                      <p:cBhvr>
                                        <p:cTn id="12" dur="500"/>
                                        <p:tgtEl>
                                          <p:spTgt spid="393219">
                                            <p:txEl>
                                              <p:pRg st="1" end="1"/>
                                            </p:txEl>
                                          </p:spTgt>
                                        </p:tgtEl>
                                      </p:cBhvr>
                                    </p:animEffect>
                                  </p:childTnLst>
                                  <p:subTnLst>
                                    <p:animClr clrSpc="rgb" dir="cw">
                                      <p:cBhvr override="childStyle">
                                        <p:cTn dur="1" fill="hold" display="0" masterRel="nextClick" afterEffect="1"/>
                                        <p:tgtEl>
                                          <p:spTgt spid="39321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3219">
                                            <p:txEl>
                                              <p:pRg st="2" end="2"/>
                                            </p:txEl>
                                          </p:spTgt>
                                        </p:tgtEl>
                                        <p:attrNameLst>
                                          <p:attrName>style.visibility</p:attrName>
                                        </p:attrNameLst>
                                      </p:cBhvr>
                                      <p:to>
                                        <p:strVal val="visible"/>
                                      </p:to>
                                    </p:set>
                                    <p:animEffect transition="in" filter="wipe(left)">
                                      <p:cBhvr>
                                        <p:cTn id="17" dur="500"/>
                                        <p:tgtEl>
                                          <p:spTgt spid="393219">
                                            <p:txEl>
                                              <p:pRg st="2" end="2"/>
                                            </p:txEl>
                                          </p:spTgt>
                                        </p:tgtEl>
                                      </p:cBhvr>
                                    </p:animEffect>
                                  </p:childTnLst>
                                  <p:subTnLst>
                                    <p:animClr clrSpc="rgb" dir="cw">
                                      <p:cBhvr override="childStyle">
                                        <p:cTn dur="1" fill="hold" display="0" masterRel="nextClick" afterEffect="1"/>
                                        <p:tgtEl>
                                          <p:spTgt spid="393219">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3219">
                                            <p:txEl>
                                              <p:pRg st="3" end="3"/>
                                            </p:txEl>
                                          </p:spTgt>
                                        </p:tgtEl>
                                        <p:attrNameLst>
                                          <p:attrName>style.visibility</p:attrName>
                                        </p:attrNameLst>
                                      </p:cBhvr>
                                      <p:to>
                                        <p:strVal val="visible"/>
                                      </p:to>
                                    </p:set>
                                    <p:animEffect transition="in" filter="wipe(left)">
                                      <p:cBhvr>
                                        <p:cTn id="22" dur="500"/>
                                        <p:tgtEl>
                                          <p:spTgt spid="393219">
                                            <p:txEl>
                                              <p:pRg st="3" end="3"/>
                                            </p:txEl>
                                          </p:spTgt>
                                        </p:tgtEl>
                                      </p:cBhvr>
                                    </p:animEffect>
                                  </p:childTnLst>
                                  <p:subTnLst>
                                    <p:animClr clrSpc="rgb" dir="cw">
                                      <p:cBhvr override="childStyle">
                                        <p:cTn dur="1" fill="hold" display="0" masterRel="nextClick" afterEffect="1"/>
                                        <p:tgtEl>
                                          <p:spTgt spid="393219">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3219">
                                            <p:txEl>
                                              <p:pRg st="4" end="4"/>
                                            </p:txEl>
                                          </p:spTgt>
                                        </p:tgtEl>
                                        <p:attrNameLst>
                                          <p:attrName>style.visibility</p:attrName>
                                        </p:attrNameLst>
                                      </p:cBhvr>
                                      <p:to>
                                        <p:strVal val="visible"/>
                                      </p:to>
                                    </p:set>
                                    <p:animEffect transition="in" filter="wipe(left)">
                                      <p:cBhvr>
                                        <p:cTn id="27" dur="500"/>
                                        <p:tgtEl>
                                          <p:spTgt spid="393219">
                                            <p:txEl>
                                              <p:pRg st="4" end="4"/>
                                            </p:txEl>
                                          </p:spTgt>
                                        </p:tgtEl>
                                      </p:cBhvr>
                                    </p:animEffect>
                                  </p:childTnLst>
                                  <p:subTnLst>
                                    <p:animClr clrSpc="rgb" dir="cw">
                                      <p:cBhvr override="childStyle">
                                        <p:cTn dur="1" fill="hold" display="0" masterRel="nextClick" afterEffect="1"/>
                                        <p:tgtEl>
                                          <p:spTgt spid="393219">
                                            <p:txEl>
                                              <p:pRg st="4" end="4"/>
                                            </p:txEl>
                                          </p:spTgt>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93221"/>
                                        </p:tgtEl>
                                        <p:attrNameLst>
                                          <p:attrName>style.visibility</p:attrName>
                                        </p:attrNameLst>
                                      </p:cBhvr>
                                      <p:to>
                                        <p:strVal val="visible"/>
                                      </p:to>
                                    </p:set>
                                    <p:animEffect transition="in" filter="wipe(left)">
                                      <p:cBhvr>
                                        <p:cTn id="32" dur="500"/>
                                        <p:tgtEl>
                                          <p:spTgt spid="393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19"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标准分数</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cs typeface="Times New Roman" panose="02020603050405020304" pitchFamily="18" charset="0"/>
              </a:rPr>
              <a:t>性质</a:t>
            </a:r>
            <a:r>
              <a:rPr lang="en-US" altLang="zh-CN" sz="4000" smtClean="0">
                <a:solidFill>
                  <a:srgbClr val="FE9904"/>
                </a:solidFill>
                <a:latin typeface="Arial" panose="020B0604020202020204" pitchFamily="34" charset="0"/>
              </a:rPr>
              <a:t>)</a:t>
            </a:r>
          </a:p>
        </p:txBody>
      </p:sp>
      <p:sp>
        <p:nvSpPr>
          <p:cNvPr id="868355" name="Rectangle 3"/>
          <p:cNvSpPr>
            <a:spLocks noGrp="1" noChangeArrowheads="1"/>
          </p:cNvSpPr>
          <p:nvPr>
            <p:ph type="body" idx="1"/>
          </p:nvPr>
        </p:nvSpPr>
        <p:spPr>
          <a:xfrm>
            <a:off x="228600" y="1628775"/>
            <a:ext cx="8229600" cy="4162425"/>
          </a:xfrm>
        </p:spPr>
        <p:txBody>
          <a:bodyPr/>
          <a:lstStyle/>
          <a:p>
            <a:pPr marL="609600" indent="-609600" algn="just">
              <a:defRPr/>
            </a:pPr>
            <a:r>
              <a:rPr lang="en-US" altLang="zh-CN" sz="2600" i="1" smtClean="0">
                <a:solidFill>
                  <a:schemeClr val="tx1"/>
                </a:solidFill>
                <a:cs typeface="Times New Roman" panose="02020603050405020304" pitchFamily="18" charset="0"/>
              </a:rPr>
              <a:t>       z</a:t>
            </a:r>
            <a:r>
              <a:rPr lang="zh-CN" altLang="en-US" sz="2600" smtClean="0">
                <a:solidFill>
                  <a:schemeClr val="tx1"/>
                </a:solidFill>
              </a:rPr>
              <a:t>分数只是将原始数据进行了线性变换，它并没有改变一个数据在该组数据中的位置，也没有改变该组数分布的形状，而只是使该组数据均值为</a:t>
            </a:r>
            <a:r>
              <a:rPr lang="en-US" altLang="zh-CN" sz="2600" smtClean="0">
                <a:solidFill>
                  <a:schemeClr val="tx1"/>
                </a:solidFill>
                <a:cs typeface="Times New Roman" panose="02020603050405020304" pitchFamily="18" charset="0"/>
              </a:rPr>
              <a:t>0</a:t>
            </a:r>
            <a:r>
              <a:rPr lang="zh-CN" altLang="en-US" sz="2600" smtClean="0">
                <a:solidFill>
                  <a:schemeClr val="tx1"/>
                </a:solidFill>
              </a:rPr>
              <a:t>，标准差为</a:t>
            </a:r>
            <a:r>
              <a:rPr lang="en-US" altLang="zh-CN" sz="2600" smtClean="0">
                <a:solidFill>
                  <a:schemeClr val="tx1"/>
                </a:solidFill>
                <a:cs typeface="Times New Roman" panose="02020603050405020304" pitchFamily="18" charset="0"/>
              </a:rPr>
              <a:t>1</a:t>
            </a:r>
            <a:r>
              <a:rPr lang="en-US" altLang="zh-CN" sz="2600" smtClean="0">
                <a:solidFill>
                  <a:schemeClr val="tx1"/>
                </a:solidFill>
              </a:rPr>
              <a:t> </a:t>
            </a:r>
          </a:p>
          <a:p>
            <a:pPr marL="609600" indent="-609600" algn="just">
              <a:spcBef>
                <a:spcPct val="33000"/>
              </a:spcBef>
              <a:defRPr/>
            </a:pPr>
            <a:endParaRPr lang="en-US" altLang="zh-CN" sz="2600" smtClean="0">
              <a:solidFill>
                <a:schemeClr val="tx1"/>
              </a:solidFill>
            </a:endParaRPr>
          </a:p>
        </p:txBody>
      </p:sp>
      <p:graphicFrame>
        <p:nvGraphicFramePr>
          <p:cNvPr id="103428" name="Object 6"/>
          <p:cNvGraphicFramePr>
            <a:graphicFrameLocks noChangeAspect="1"/>
          </p:cNvGraphicFramePr>
          <p:nvPr/>
        </p:nvGraphicFramePr>
        <p:xfrm>
          <a:off x="762000" y="3352800"/>
          <a:ext cx="7696200" cy="2819400"/>
        </p:xfrm>
        <a:graphic>
          <a:graphicData uri="http://schemas.openxmlformats.org/presentationml/2006/ole">
            <mc:AlternateContent xmlns:mc="http://schemas.openxmlformats.org/markup-compatibility/2006">
              <mc:Choice xmlns:v="urn:schemas-microsoft-com:vml" Requires="v">
                <p:oleObj spid="_x0000_s103429" name="BMP 图象" r:id="rId4" imgW="4009524" imgH="1438095" progId="Paint.Picture">
                  <p:embed/>
                </p:oleObj>
              </mc:Choice>
              <mc:Fallback>
                <p:oleObj name="BMP 图象" r:id="rId4" imgW="4009524" imgH="1438095"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52800"/>
                        <a:ext cx="76962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9"/>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789506"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标准分数</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789552" name="Group 48"/>
          <p:cNvGraphicFramePr>
            <a:graphicFrameLocks noGrp="1"/>
          </p:cNvGraphicFramePr>
          <p:nvPr/>
        </p:nvGraphicFramePr>
        <p:xfrm>
          <a:off x="611188" y="1747838"/>
          <a:ext cx="7848600" cy="4498975"/>
        </p:xfrm>
        <a:graphic>
          <a:graphicData uri="http://schemas.openxmlformats.org/drawingml/2006/table">
            <a:tbl>
              <a:tblPr/>
              <a:tblGrid>
                <a:gridCol w="1752600"/>
                <a:gridCol w="3048000"/>
                <a:gridCol w="3048000"/>
              </a:tblGrid>
              <a:tr h="426732">
                <a:tc gridSpan="3">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9</a:t>
                      </a:r>
                      <a:r>
                        <a:rPr kumimoji="1" lang="zh-CN" altLang="en-US" sz="2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个家庭人均月收入标准化值计算表 </a:t>
                      </a:r>
                    </a:p>
                  </a:txBody>
                  <a:tcPr marT="45721" marB="4572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r>
              <a:tr h="426732">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家庭编号</a:t>
                      </a:r>
                    </a:p>
                  </a:txBody>
                  <a:tcPr marT="45721" marB="4572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人均月收入（元） </a:t>
                      </a:r>
                    </a:p>
                  </a:txBody>
                  <a:tcPr marT="45721" marB="4572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标准化值 </a:t>
                      </a:r>
                      <a:r>
                        <a:rPr kumimoji="1" lang="en-US" altLang="zh-CN" sz="2200" b="1"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z</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a:t>
                      </a:r>
                    </a:p>
                  </a:txBody>
                  <a:tcPr marT="45721" marB="4572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3645511">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9</a:t>
                      </a:r>
                    </a:p>
                  </a:txBody>
                  <a:tcPr marT="45721" marB="4572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1500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750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780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1080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850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960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1250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1630</a:t>
                      </a:r>
                      <a:endPar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endParaRPr>
                    </a:p>
                  </a:txBody>
                  <a:tcPr marT="45721" marB="4572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0.695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-1.042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-0.973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-0.278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-0.811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-0.556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1.853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0.116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0.996</a:t>
                      </a:r>
                    </a:p>
                  </a:txBody>
                  <a:tcPr marT="45721" marB="4572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经验法则</a:t>
            </a:r>
            <a:endParaRPr lang="zh-CN" altLang="en-US" sz="4000" smtClean="0">
              <a:solidFill>
                <a:srgbClr val="FE9904"/>
              </a:solidFill>
              <a:latin typeface="Arial" panose="020B0604020202020204" pitchFamily="34" charset="0"/>
            </a:endParaRPr>
          </a:p>
        </p:txBody>
      </p:sp>
      <p:sp>
        <p:nvSpPr>
          <p:cNvPr id="874499" name="Rectangle 3"/>
          <p:cNvSpPr>
            <a:spLocks noGrp="1" noChangeArrowheads="1"/>
          </p:cNvSpPr>
          <p:nvPr>
            <p:ph type="body" idx="1"/>
          </p:nvPr>
        </p:nvSpPr>
        <p:spPr>
          <a:xfrm>
            <a:off x="533400" y="1700213"/>
            <a:ext cx="8286750" cy="4319587"/>
          </a:xfrm>
        </p:spPr>
        <p:txBody>
          <a:bodyPr/>
          <a:lstStyle/>
          <a:p>
            <a:pPr marL="609600" indent="-609600">
              <a:defRPr/>
            </a:pPr>
            <a:r>
              <a:rPr lang="en-US" altLang="zh-CN" smtClean="0">
                <a:solidFill>
                  <a:schemeClr val="tx2"/>
                </a:solidFill>
                <a:sym typeface="Wingdings 3" panose="05040102010807070707" pitchFamily="18" charset="2"/>
              </a:rPr>
              <a:t></a:t>
            </a:r>
            <a:r>
              <a:rPr lang="zh-CN" altLang="en-US" smtClean="0">
                <a:solidFill>
                  <a:schemeClr val="tx1"/>
                </a:solidFill>
              </a:rPr>
              <a:t>经验法则表明：当一组数据对称分布时</a:t>
            </a:r>
            <a:endParaRPr lang="zh-CN" altLang="en-US" smtClean="0">
              <a:solidFill>
                <a:schemeClr val="tx1"/>
              </a:solidFill>
              <a:cs typeface="Times New Roman" panose="02020603050405020304" pitchFamily="18" charset="0"/>
            </a:endParaRPr>
          </a:p>
          <a:p>
            <a:pPr marL="609600" indent="-609600">
              <a:buFontTx/>
              <a:buChar char="•"/>
              <a:defRPr/>
            </a:pPr>
            <a:r>
              <a:rPr lang="zh-CN" altLang="en-US" smtClean="0">
                <a:solidFill>
                  <a:schemeClr val="tx1"/>
                </a:solidFill>
              </a:rPr>
              <a:t>约有</a:t>
            </a:r>
            <a:r>
              <a:rPr lang="en-US" altLang="zh-CN" smtClean="0">
                <a:solidFill>
                  <a:srgbClr val="FFFF99"/>
                </a:solidFill>
                <a:cs typeface="Times New Roman" panose="02020603050405020304" pitchFamily="18" charset="0"/>
              </a:rPr>
              <a:t>68%</a:t>
            </a:r>
            <a:r>
              <a:rPr lang="zh-CN" altLang="en-US" smtClean="0">
                <a:solidFill>
                  <a:schemeClr val="tx1"/>
                </a:solidFill>
              </a:rPr>
              <a:t>的数据在平均数加减</a:t>
            </a:r>
            <a:r>
              <a:rPr lang="en-US" altLang="zh-CN" smtClean="0">
                <a:solidFill>
                  <a:schemeClr val="tx1"/>
                </a:solidFill>
                <a:cs typeface="Times New Roman" panose="02020603050405020304" pitchFamily="18" charset="0"/>
              </a:rPr>
              <a:t>1</a:t>
            </a:r>
            <a:r>
              <a:rPr lang="zh-CN" altLang="en-US" smtClean="0">
                <a:solidFill>
                  <a:schemeClr val="tx1"/>
                </a:solidFill>
              </a:rPr>
              <a:t>个标准差的范围之内</a:t>
            </a:r>
            <a:endParaRPr lang="zh-CN" altLang="en-US" smtClean="0">
              <a:solidFill>
                <a:schemeClr val="tx1"/>
              </a:solidFill>
              <a:cs typeface="Times New Roman" panose="02020603050405020304" pitchFamily="18" charset="0"/>
            </a:endParaRPr>
          </a:p>
          <a:p>
            <a:pPr marL="609600" indent="-609600">
              <a:buFontTx/>
              <a:buChar char="•"/>
              <a:defRPr/>
            </a:pPr>
            <a:r>
              <a:rPr lang="zh-CN" altLang="en-US" smtClean="0">
                <a:solidFill>
                  <a:schemeClr val="tx1"/>
                </a:solidFill>
              </a:rPr>
              <a:t>约有</a:t>
            </a:r>
            <a:r>
              <a:rPr lang="en-US" altLang="zh-CN" smtClean="0">
                <a:solidFill>
                  <a:srgbClr val="FFFF99"/>
                </a:solidFill>
                <a:cs typeface="Times New Roman" panose="02020603050405020304" pitchFamily="18" charset="0"/>
              </a:rPr>
              <a:t>95%</a:t>
            </a:r>
            <a:r>
              <a:rPr lang="zh-CN" altLang="en-US" smtClean="0">
                <a:solidFill>
                  <a:schemeClr val="tx1"/>
                </a:solidFill>
              </a:rPr>
              <a:t>的数据在平均数加减</a:t>
            </a:r>
            <a:r>
              <a:rPr lang="en-US" altLang="zh-CN" smtClean="0">
                <a:solidFill>
                  <a:schemeClr val="tx1"/>
                </a:solidFill>
                <a:cs typeface="Times New Roman" panose="02020603050405020304" pitchFamily="18" charset="0"/>
              </a:rPr>
              <a:t>2</a:t>
            </a:r>
            <a:r>
              <a:rPr lang="zh-CN" altLang="en-US" smtClean="0">
                <a:solidFill>
                  <a:schemeClr val="tx1"/>
                </a:solidFill>
              </a:rPr>
              <a:t>个标准差的范围之内</a:t>
            </a:r>
            <a:endParaRPr lang="zh-CN" altLang="en-US" smtClean="0">
              <a:solidFill>
                <a:schemeClr val="tx1"/>
              </a:solidFill>
              <a:cs typeface="Times New Roman" panose="02020603050405020304" pitchFamily="18" charset="0"/>
            </a:endParaRPr>
          </a:p>
          <a:p>
            <a:pPr marL="609600" indent="-609600">
              <a:buFontTx/>
              <a:buChar char="•"/>
              <a:defRPr/>
            </a:pPr>
            <a:r>
              <a:rPr lang="zh-CN" altLang="en-US" smtClean="0">
                <a:solidFill>
                  <a:schemeClr val="tx1"/>
                </a:solidFill>
              </a:rPr>
              <a:t>约有</a:t>
            </a:r>
            <a:r>
              <a:rPr lang="en-US" altLang="zh-CN" smtClean="0">
                <a:solidFill>
                  <a:srgbClr val="FFFF99"/>
                </a:solidFill>
                <a:cs typeface="Times New Roman" panose="02020603050405020304" pitchFamily="18" charset="0"/>
              </a:rPr>
              <a:t>99%</a:t>
            </a:r>
            <a:r>
              <a:rPr lang="zh-CN" altLang="en-US" smtClean="0">
                <a:solidFill>
                  <a:schemeClr val="tx1"/>
                </a:solidFill>
              </a:rPr>
              <a:t>的数据在平均数加减</a:t>
            </a:r>
            <a:r>
              <a:rPr lang="en-US" altLang="zh-CN" smtClean="0">
                <a:solidFill>
                  <a:schemeClr val="tx1"/>
                </a:solidFill>
                <a:cs typeface="Times New Roman" panose="02020603050405020304" pitchFamily="18" charset="0"/>
              </a:rPr>
              <a:t>3</a:t>
            </a:r>
            <a:r>
              <a:rPr lang="zh-CN" altLang="en-US" smtClean="0">
                <a:solidFill>
                  <a:schemeClr val="tx1"/>
                </a:solidFill>
              </a:rPr>
              <a:t>个标准差的范围之内 </a:t>
            </a:r>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切比雪夫不等式</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Chebyshev’s inequality</a:t>
            </a:r>
            <a:r>
              <a:rPr lang="en-US" altLang="zh-CN" sz="3600" smtClean="0">
                <a:solidFill>
                  <a:schemeClr val="hlink"/>
                </a:solidFill>
                <a:latin typeface="Arial" panose="020B0604020202020204" pitchFamily="34" charset="0"/>
              </a:rPr>
              <a:t> )</a:t>
            </a:r>
          </a:p>
        </p:txBody>
      </p:sp>
      <p:sp>
        <p:nvSpPr>
          <p:cNvPr id="880643" name="Rectangle 3"/>
          <p:cNvSpPr>
            <a:spLocks noGrp="1" noChangeArrowheads="1"/>
          </p:cNvSpPr>
          <p:nvPr>
            <p:ph type="body" idx="1"/>
          </p:nvPr>
        </p:nvSpPr>
        <p:spPr>
          <a:xfrm>
            <a:off x="533400" y="1752600"/>
            <a:ext cx="8382000" cy="4267200"/>
          </a:xfrm>
        </p:spPr>
        <p:txBody>
          <a:bodyPr/>
          <a:lstStyle/>
          <a:p>
            <a:pPr marL="609600" indent="-609600">
              <a:lnSpc>
                <a:spcPct val="90000"/>
              </a:lnSpc>
              <a:buFontTx/>
              <a:buAutoNum type="arabicPeriod"/>
              <a:defRPr/>
            </a:pPr>
            <a:r>
              <a:rPr lang="zh-CN" altLang="en-US" sz="3000" smtClean="0">
                <a:solidFill>
                  <a:schemeClr val="tx1"/>
                </a:solidFill>
              </a:rPr>
              <a:t>如果一组数据不是对称分布，经验法则就不再适用，这时可使用切比雪夫不等式，它对任何分布形状的数据都适用</a:t>
            </a:r>
          </a:p>
          <a:p>
            <a:pPr marL="609600" indent="-609600">
              <a:lnSpc>
                <a:spcPct val="90000"/>
              </a:lnSpc>
              <a:buFontTx/>
              <a:buAutoNum type="arabicPeriod"/>
              <a:defRPr/>
            </a:pPr>
            <a:r>
              <a:rPr lang="zh-CN" altLang="en-US" sz="3000" smtClean="0">
                <a:solidFill>
                  <a:schemeClr val="tx1"/>
                </a:solidFill>
              </a:rPr>
              <a:t>切比雪夫不等式提供的是“下界”，也就是“所占比例至少是多少”</a:t>
            </a:r>
          </a:p>
          <a:p>
            <a:pPr marL="609600" indent="-609600">
              <a:lnSpc>
                <a:spcPct val="90000"/>
              </a:lnSpc>
              <a:buFontTx/>
              <a:buAutoNum type="arabicPeriod"/>
              <a:defRPr/>
            </a:pPr>
            <a:r>
              <a:rPr lang="zh-CN" altLang="en-US" sz="3000" smtClean="0">
                <a:solidFill>
                  <a:schemeClr val="tx1"/>
                </a:solidFill>
              </a:rPr>
              <a:t>对于任意分布形态的数据，根据切比雪夫不等式，至少有</a:t>
            </a:r>
            <a:r>
              <a:rPr lang="en-US" altLang="zh-CN" sz="3000" smtClean="0">
                <a:solidFill>
                  <a:srgbClr val="FFFF99"/>
                </a:solidFill>
              </a:rPr>
              <a:t>1-1/</a:t>
            </a:r>
            <a:r>
              <a:rPr lang="en-US" altLang="zh-CN" sz="3000" i="1" smtClean="0">
                <a:solidFill>
                  <a:srgbClr val="FFFF99"/>
                </a:solidFill>
              </a:rPr>
              <a:t>k</a:t>
            </a:r>
            <a:r>
              <a:rPr lang="en-US" altLang="zh-CN" sz="3000" baseline="30000" smtClean="0">
                <a:solidFill>
                  <a:srgbClr val="FFFF99"/>
                </a:solidFill>
              </a:rPr>
              <a:t>2</a:t>
            </a:r>
            <a:r>
              <a:rPr lang="zh-CN" altLang="en-US" sz="3000" smtClean="0">
                <a:solidFill>
                  <a:schemeClr val="tx1"/>
                </a:solidFill>
              </a:rPr>
              <a:t>的数据落在平均数加减</a:t>
            </a:r>
            <a:r>
              <a:rPr lang="en-US" altLang="zh-CN" sz="3000" i="1" smtClean="0">
                <a:solidFill>
                  <a:schemeClr val="tx1"/>
                </a:solidFill>
              </a:rPr>
              <a:t>k</a:t>
            </a:r>
            <a:r>
              <a:rPr lang="zh-CN" altLang="en-US" sz="3000" smtClean="0">
                <a:solidFill>
                  <a:schemeClr val="tx1"/>
                </a:solidFill>
              </a:rPr>
              <a:t>个标准差之内。其中</a:t>
            </a:r>
            <a:r>
              <a:rPr lang="en-US" altLang="zh-CN" sz="3000" i="1" smtClean="0">
                <a:solidFill>
                  <a:schemeClr val="tx1"/>
                </a:solidFill>
              </a:rPr>
              <a:t>k</a:t>
            </a:r>
            <a:r>
              <a:rPr lang="zh-CN" altLang="en-US" sz="3000" smtClean="0">
                <a:solidFill>
                  <a:schemeClr val="tx1"/>
                </a:solidFill>
              </a:rPr>
              <a:t>是大于</a:t>
            </a:r>
            <a:r>
              <a:rPr lang="en-US" altLang="zh-CN" sz="3000" smtClean="0">
                <a:solidFill>
                  <a:schemeClr val="tx1"/>
                </a:solidFill>
                <a:cs typeface="Times New Roman" panose="02020603050405020304" pitchFamily="18" charset="0"/>
              </a:rPr>
              <a:t>1</a:t>
            </a:r>
            <a:r>
              <a:rPr lang="zh-CN" altLang="en-US" sz="3000" smtClean="0">
                <a:solidFill>
                  <a:schemeClr val="tx1"/>
                </a:solidFill>
              </a:rPr>
              <a:t>的任意值，但不一定是整数</a:t>
            </a:r>
          </a:p>
        </p:txBody>
      </p:sp>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切比雪夫不等式</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Chebyshev’s inequality</a:t>
            </a:r>
            <a:r>
              <a:rPr lang="en-US" altLang="zh-CN" sz="3600" smtClean="0">
                <a:solidFill>
                  <a:schemeClr val="hlink"/>
                </a:solidFill>
                <a:latin typeface="Arial" panose="020B0604020202020204" pitchFamily="34" charset="0"/>
              </a:rPr>
              <a:t> )</a:t>
            </a:r>
          </a:p>
        </p:txBody>
      </p:sp>
      <p:sp>
        <p:nvSpPr>
          <p:cNvPr id="882691" name="Rectangle 3"/>
          <p:cNvSpPr>
            <a:spLocks noGrp="1" noChangeArrowheads="1"/>
          </p:cNvSpPr>
          <p:nvPr>
            <p:ph type="body" idx="1"/>
          </p:nvPr>
        </p:nvSpPr>
        <p:spPr>
          <a:xfrm>
            <a:off x="533400" y="1752600"/>
            <a:ext cx="7848600" cy="4267200"/>
          </a:xfrm>
        </p:spPr>
        <p:txBody>
          <a:bodyPr/>
          <a:lstStyle/>
          <a:p>
            <a:pPr marL="609600" indent="-609600">
              <a:defRPr/>
            </a:pPr>
            <a:r>
              <a:rPr lang="en-US" altLang="zh-CN" sz="3000" smtClean="0">
                <a:solidFill>
                  <a:schemeClr val="tx2"/>
                </a:solidFill>
                <a:sym typeface="Wingdings 3" panose="05040102010807070707" pitchFamily="18" charset="2"/>
              </a:rPr>
              <a:t></a:t>
            </a:r>
            <a:r>
              <a:rPr lang="zh-CN" altLang="en-US" sz="3000" smtClean="0">
                <a:solidFill>
                  <a:schemeClr val="tx1"/>
                </a:solidFill>
              </a:rPr>
              <a:t>对于</a:t>
            </a:r>
            <a:r>
              <a:rPr lang="en-US" altLang="zh-CN" sz="3000" i="1" smtClean="0">
                <a:solidFill>
                  <a:schemeClr val="tx1"/>
                </a:solidFill>
              </a:rPr>
              <a:t>k</a:t>
            </a:r>
            <a:r>
              <a:rPr lang="en-US" altLang="zh-CN" sz="3000" smtClean="0">
                <a:solidFill>
                  <a:schemeClr val="tx1"/>
                </a:solidFill>
              </a:rPr>
              <a:t>=</a:t>
            </a:r>
            <a:r>
              <a:rPr lang="en-US" altLang="zh-CN" sz="3000" smtClean="0">
                <a:solidFill>
                  <a:schemeClr val="tx1"/>
                </a:solidFill>
                <a:cs typeface="Times New Roman" panose="02020603050405020304" pitchFamily="18" charset="0"/>
              </a:rPr>
              <a:t>2</a:t>
            </a:r>
            <a:r>
              <a:rPr lang="zh-CN" altLang="en-US" sz="3000" smtClean="0">
                <a:solidFill>
                  <a:schemeClr val="tx1"/>
                </a:solidFill>
              </a:rPr>
              <a:t>，</a:t>
            </a:r>
            <a:r>
              <a:rPr lang="en-US" altLang="zh-CN" sz="3000" smtClean="0">
                <a:solidFill>
                  <a:schemeClr val="tx1"/>
                </a:solidFill>
                <a:cs typeface="Times New Roman" panose="02020603050405020304" pitchFamily="18" charset="0"/>
              </a:rPr>
              <a:t>3</a:t>
            </a:r>
            <a:r>
              <a:rPr lang="zh-CN" altLang="en-US" sz="3000" smtClean="0">
                <a:solidFill>
                  <a:schemeClr val="tx1"/>
                </a:solidFill>
              </a:rPr>
              <a:t>，</a:t>
            </a:r>
            <a:r>
              <a:rPr lang="en-US" altLang="zh-CN" sz="3000" smtClean="0">
                <a:solidFill>
                  <a:schemeClr val="tx1"/>
                </a:solidFill>
                <a:cs typeface="Times New Roman" panose="02020603050405020304" pitchFamily="18" charset="0"/>
              </a:rPr>
              <a:t>4</a:t>
            </a:r>
            <a:r>
              <a:rPr lang="zh-CN" altLang="en-US" sz="3000" smtClean="0">
                <a:solidFill>
                  <a:schemeClr val="tx1"/>
                </a:solidFill>
              </a:rPr>
              <a:t>，该不等式的含义是</a:t>
            </a:r>
            <a:endParaRPr lang="zh-CN" altLang="en-US" sz="3000" smtClean="0">
              <a:solidFill>
                <a:schemeClr val="tx1"/>
              </a:solidFill>
              <a:cs typeface="Times New Roman" panose="02020603050405020304" pitchFamily="18" charset="0"/>
            </a:endParaRPr>
          </a:p>
          <a:p>
            <a:pPr marL="609600" indent="-609600">
              <a:buFontTx/>
              <a:buAutoNum type="arabicPeriod"/>
              <a:defRPr/>
            </a:pPr>
            <a:r>
              <a:rPr lang="zh-CN" altLang="en-US" sz="3000" smtClean="0">
                <a:solidFill>
                  <a:schemeClr val="tx1"/>
                </a:solidFill>
              </a:rPr>
              <a:t>至少有</a:t>
            </a:r>
            <a:r>
              <a:rPr lang="en-US" altLang="zh-CN" sz="3000" smtClean="0">
                <a:solidFill>
                  <a:srgbClr val="FFFF99"/>
                </a:solidFill>
                <a:cs typeface="Times New Roman" panose="02020603050405020304" pitchFamily="18" charset="0"/>
              </a:rPr>
              <a:t>75%</a:t>
            </a:r>
            <a:r>
              <a:rPr lang="zh-CN" altLang="en-US" sz="3000" smtClean="0">
                <a:solidFill>
                  <a:schemeClr val="tx1"/>
                </a:solidFill>
              </a:rPr>
              <a:t>的数据落在平均数加减</a:t>
            </a:r>
            <a:r>
              <a:rPr lang="en-US" altLang="zh-CN" sz="3000" smtClean="0">
                <a:solidFill>
                  <a:srgbClr val="FFFF99"/>
                </a:solidFill>
                <a:cs typeface="Times New Roman" panose="02020603050405020304" pitchFamily="18" charset="0"/>
              </a:rPr>
              <a:t>2</a:t>
            </a:r>
            <a:r>
              <a:rPr lang="zh-CN" altLang="en-US" sz="3000" smtClean="0">
                <a:solidFill>
                  <a:schemeClr val="tx1"/>
                </a:solidFill>
              </a:rPr>
              <a:t>个标准差的范围之内</a:t>
            </a:r>
            <a:endParaRPr lang="zh-CN" altLang="en-US" sz="3000" smtClean="0">
              <a:solidFill>
                <a:schemeClr val="tx1"/>
              </a:solidFill>
              <a:cs typeface="Times New Roman" panose="02020603050405020304" pitchFamily="18" charset="0"/>
            </a:endParaRPr>
          </a:p>
          <a:p>
            <a:pPr marL="609600" indent="-609600">
              <a:buFontTx/>
              <a:buAutoNum type="arabicPeriod"/>
              <a:defRPr/>
            </a:pPr>
            <a:r>
              <a:rPr lang="zh-CN" altLang="en-US" sz="3000" smtClean="0">
                <a:solidFill>
                  <a:schemeClr val="tx1"/>
                </a:solidFill>
              </a:rPr>
              <a:t>至少有</a:t>
            </a:r>
            <a:r>
              <a:rPr lang="en-US" altLang="zh-CN" sz="3000" smtClean="0">
                <a:solidFill>
                  <a:srgbClr val="FFFF99"/>
                </a:solidFill>
                <a:cs typeface="Times New Roman" panose="02020603050405020304" pitchFamily="18" charset="0"/>
              </a:rPr>
              <a:t>89%</a:t>
            </a:r>
            <a:r>
              <a:rPr lang="zh-CN" altLang="en-US" sz="3000" smtClean="0">
                <a:solidFill>
                  <a:schemeClr val="tx1"/>
                </a:solidFill>
              </a:rPr>
              <a:t>的数据落在平均数加减</a:t>
            </a:r>
            <a:r>
              <a:rPr lang="en-US" altLang="zh-CN" sz="3000" smtClean="0">
                <a:solidFill>
                  <a:srgbClr val="FFFF99"/>
                </a:solidFill>
                <a:cs typeface="Times New Roman" panose="02020603050405020304" pitchFamily="18" charset="0"/>
              </a:rPr>
              <a:t>3</a:t>
            </a:r>
            <a:r>
              <a:rPr lang="zh-CN" altLang="en-US" sz="3000" smtClean="0">
                <a:solidFill>
                  <a:schemeClr val="tx1"/>
                </a:solidFill>
              </a:rPr>
              <a:t>个标准差的范围之内</a:t>
            </a:r>
          </a:p>
          <a:p>
            <a:pPr marL="609600" indent="-609600">
              <a:buFontTx/>
              <a:buAutoNum type="arabicPeriod"/>
              <a:defRPr/>
            </a:pPr>
            <a:r>
              <a:rPr lang="zh-CN" altLang="en-US" sz="3000" smtClean="0">
                <a:solidFill>
                  <a:schemeClr val="tx1"/>
                </a:solidFill>
              </a:rPr>
              <a:t>至少有</a:t>
            </a:r>
            <a:r>
              <a:rPr lang="en-US" altLang="zh-CN" sz="3000" smtClean="0">
                <a:solidFill>
                  <a:srgbClr val="FFFF99"/>
                </a:solidFill>
                <a:cs typeface="Times New Roman" panose="02020603050405020304" pitchFamily="18" charset="0"/>
              </a:rPr>
              <a:t>94%</a:t>
            </a:r>
            <a:r>
              <a:rPr lang="zh-CN" altLang="en-US" sz="3000" smtClean="0">
                <a:solidFill>
                  <a:schemeClr val="tx1"/>
                </a:solidFill>
              </a:rPr>
              <a:t>的数据落在平均数加减</a:t>
            </a:r>
            <a:r>
              <a:rPr lang="en-US" altLang="zh-CN" sz="3000" smtClean="0">
                <a:solidFill>
                  <a:srgbClr val="FFFF99"/>
                </a:solidFill>
                <a:cs typeface="Times New Roman" panose="02020603050405020304" pitchFamily="18" charset="0"/>
              </a:rPr>
              <a:t>4</a:t>
            </a:r>
            <a:r>
              <a:rPr lang="zh-CN" altLang="en-US" sz="3000" smtClean="0">
                <a:solidFill>
                  <a:schemeClr val="tx1"/>
                </a:solidFill>
              </a:rPr>
              <a:t>个标准差的范围之内</a:t>
            </a:r>
          </a:p>
          <a:p>
            <a:pPr marL="1219200" lvl="1" indent="-533400" algn="just">
              <a:defRPr/>
            </a:pPr>
            <a:endParaRPr lang="en-US" altLang="zh-CN" sz="3000" smtClean="0">
              <a:solidFill>
                <a:schemeClr val="tx1"/>
              </a:solidFill>
            </a:endParaRPr>
          </a:p>
        </p:txBody>
      </p:sp>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88802"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相对离散程度：离散系数</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离散系数</a:t>
            </a:r>
            <a:r>
              <a:rPr lang="zh-CN" altLang="en-US" sz="4000" smtClean="0"/>
              <a:t/>
            </a:r>
            <a:br>
              <a:rPr lang="zh-CN" altLang="en-US" sz="4000" smtClean="0"/>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coefficient of variation</a:t>
            </a:r>
            <a:r>
              <a:rPr lang="en-US" altLang="zh-CN" sz="3600" smtClean="0">
                <a:solidFill>
                  <a:schemeClr val="hlink"/>
                </a:solidFill>
                <a:latin typeface="Arial" panose="020B0604020202020204" pitchFamily="34" charset="0"/>
              </a:rPr>
              <a:t>)</a:t>
            </a:r>
          </a:p>
        </p:txBody>
      </p:sp>
      <p:sp>
        <p:nvSpPr>
          <p:cNvPr id="395267" name="Rectangle 3"/>
          <p:cNvSpPr>
            <a:spLocks noGrp="1" noChangeArrowheads="1"/>
          </p:cNvSpPr>
          <p:nvPr>
            <p:ph type="body" idx="1"/>
          </p:nvPr>
        </p:nvSpPr>
        <p:spPr>
          <a:xfrm>
            <a:off x="533400" y="1700213"/>
            <a:ext cx="7848600" cy="4319587"/>
          </a:xfrm>
        </p:spPr>
        <p:txBody>
          <a:bodyPr/>
          <a:lstStyle/>
          <a:p>
            <a:pPr marL="609600" indent="-609600">
              <a:defRPr/>
            </a:pPr>
            <a:r>
              <a:rPr lang="en-US" altLang="zh-CN" smtClean="0">
                <a:solidFill>
                  <a:schemeClr val="tx1"/>
                </a:solidFill>
              </a:rPr>
              <a:t>1.	</a:t>
            </a:r>
            <a:r>
              <a:rPr lang="zh-CN" altLang="en-US" smtClean="0">
                <a:solidFill>
                  <a:schemeClr val="tx1"/>
                </a:solidFill>
              </a:rPr>
              <a:t>标准差与其相应的均值之比</a:t>
            </a:r>
          </a:p>
          <a:p>
            <a:pPr marL="609600" indent="-609600">
              <a:spcBef>
                <a:spcPct val="33000"/>
              </a:spcBef>
              <a:buFontTx/>
              <a:buAutoNum type="arabicPeriod" startAt="2"/>
              <a:defRPr/>
            </a:pPr>
            <a:r>
              <a:rPr lang="zh-CN" altLang="en-US" smtClean="0">
                <a:solidFill>
                  <a:schemeClr val="tx1"/>
                </a:solidFill>
              </a:rPr>
              <a:t>对数据相对离散程度的测度</a:t>
            </a:r>
          </a:p>
          <a:p>
            <a:pPr marL="609600" indent="-609600">
              <a:spcBef>
                <a:spcPct val="33000"/>
              </a:spcBef>
              <a:buFontTx/>
              <a:buAutoNum type="arabicPeriod" startAt="2"/>
              <a:defRPr/>
            </a:pPr>
            <a:r>
              <a:rPr lang="zh-CN" altLang="en-US" smtClean="0">
                <a:solidFill>
                  <a:schemeClr val="tx1"/>
                </a:solidFill>
              </a:rPr>
              <a:t>消除了数据水平高低和计量单位的影响</a:t>
            </a:r>
          </a:p>
          <a:p>
            <a:pPr marL="609600" indent="-609600">
              <a:spcBef>
                <a:spcPct val="33000"/>
              </a:spcBef>
              <a:defRPr/>
            </a:pPr>
            <a:r>
              <a:rPr lang="en-US" altLang="zh-CN" smtClean="0">
                <a:solidFill>
                  <a:schemeClr val="tx1"/>
                </a:solidFill>
              </a:rPr>
              <a:t>4.	</a:t>
            </a:r>
            <a:r>
              <a:rPr lang="zh-CN" altLang="en-US" smtClean="0">
                <a:solidFill>
                  <a:schemeClr val="tx1"/>
                </a:solidFill>
              </a:rPr>
              <a:t>用于对不同组别数据离散程度的比较</a:t>
            </a:r>
          </a:p>
          <a:p>
            <a:pPr marL="609600" indent="-609600">
              <a:spcBef>
                <a:spcPct val="33000"/>
              </a:spcBef>
              <a:defRPr/>
            </a:pPr>
            <a:r>
              <a:rPr lang="en-US" altLang="zh-CN" smtClean="0">
                <a:solidFill>
                  <a:schemeClr val="tx1"/>
                </a:solidFill>
              </a:rPr>
              <a:t>5.   </a:t>
            </a:r>
            <a:r>
              <a:rPr lang="zh-CN" altLang="en-US" smtClean="0">
                <a:solidFill>
                  <a:schemeClr val="tx1"/>
                </a:solidFill>
              </a:rPr>
              <a:t>计算公式为</a:t>
            </a:r>
          </a:p>
        </p:txBody>
      </p:sp>
      <p:graphicFrame>
        <p:nvGraphicFramePr>
          <p:cNvPr id="395269" name="Object 5">
            <a:hlinkClick r:id="" action="ppaction://ole?verb=0"/>
          </p:cNvPr>
          <p:cNvGraphicFramePr>
            <a:graphicFrameLocks/>
          </p:cNvGraphicFramePr>
          <p:nvPr/>
        </p:nvGraphicFramePr>
        <p:xfrm>
          <a:off x="3381375" y="4876800"/>
          <a:ext cx="1844675" cy="1181100"/>
        </p:xfrm>
        <a:graphic>
          <a:graphicData uri="http://schemas.openxmlformats.org/presentationml/2006/ole">
            <mc:AlternateContent xmlns:mc="http://schemas.openxmlformats.org/markup-compatibility/2006">
              <mc:Choice xmlns:v="urn:schemas-microsoft-com:vml" Requires="v">
                <p:oleObj spid="_x0000_s115717" name="Equation" r:id="rId4" imgW="586593" imgH="373327" progId="Equation.3">
                  <p:embed/>
                </p:oleObj>
              </mc:Choice>
              <mc:Fallback>
                <p:oleObj name="Equation" r:id="rId4" imgW="586593" imgH="373327"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75" y="4876800"/>
                        <a:ext cx="1844675" cy="11811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5267">
                                            <p:txEl>
                                              <p:pRg st="0" end="0"/>
                                            </p:txEl>
                                          </p:spTgt>
                                        </p:tgtEl>
                                        <p:attrNameLst>
                                          <p:attrName>style.visibility</p:attrName>
                                        </p:attrNameLst>
                                      </p:cBhvr>
                                      <p:to>
                                        <p:strVal val="visible"/>
                                      </p:to>
                                    </p:set>
                                    <p:animEffect transition="in" filter="wipe(left)">
                                      <p:cBhvr>
                                        <p:cTn id="7" dur="500"/>
                                        <p:tgtEl>
                                          <p:spTgt spid="395267">
                                            <p:txEl>
                                              <p:pRg st="0" end="0"/>
                                            </p:txEl>
                                          </p:spTgt>
                                        </p:tgtEl>
                                      </p:cBhvr>
                                    </p:animEffect>
                                  </p:childTnLst>
                                  <p:subTnLst>
                                    <p:animClr clrSpc="rgb" dir="cw">
                                      <p:cBhvr override="childStyle">
                                        <p:cTn dur="1" fill="hold" display="0" masterRel="nextClick" afterEffect="1"/>
                                        <p:tgtEl>
                                          <p:spTgt spid="39526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5267">
                                            <p:txEl>
                                              <p:pRg st="1" end="1"/>
                                            </p:txEl>
                                          </p:spTgt>
                                        </p:tgtEl>
                                        <p:attrNameLst>
                                          <p:attrName>style.visibility</p:attrName>
                                        </p:attrNameLst>
                                      </p:cBhvr>
                                      <p:to>
                                        <p:strVal val="visible"/>
                                      </p:to>
                                    </p:set>
                                    <p:animEffect transition="in" filter="wipe(left)">
                                      <p:cBhvr>
                                        <p:cTn id="12" dur="500"/>
                                        <p:tgtEl>
                                          <p:spTgt spid="395267">
                                            <p:txEl>
                                              <p:pRg st="1" end="1"/>
                                            </p:txEl>
                                          </p:spTgt>
                                        </p:tgtEl>
                                      </p:cBhvr>
                                    </p:animEffect>
                                  </p:childTnLst>
                                  <p:subTnLst>
                                    <p:animClr clrSpc="rgb" dir="cw">
                                      <p:cBhvr override="childStyle">
                                        <p:cTn dur="1" fill="hold" display="0" masterRel="nextClick" afterEffect="1"/>
                                        <p:tgtEl>
                                          <p:spTgt spid="395267">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5267">
                                            <p:txEl>
                                              <p:pRg st="2" end="2"/>
                                            </p:txEl>
                                          </p:spTgt>
                                        </p:tgtEl>
                                        <p:attrNameLst>
                                          <p:attrName>style.visibility</p:attrName>
                                        </p:attrNameLst>
                                      </p:cBhvr>
                                      <p:to>
                                        <p:strVal val="visible"/>
                                      </p:to>
                                    </p:set>
                                    <p:animEffect transition="in" filter="wipe(left)">
                                      <p:cBhvr>
                                        <p:cTn id="17" dur="500"/>
                                        <p:tgtEl>
                                          <p:spTgt spid="395267">
                                            <p:txEl>
                                              <p:pRg st="2" end="2"/>
                                            </p:txEl>
                                          </p:spTgt>
                                        </p:tgtEl>
                                      </p:cBhvr>
                                    </p:animEffect>
                                  </p:childTnLst>
                                  <p:subTnLst>
                                    <p:animClr clrSpc="rgb" dir="cw">
                                      <p:cBhvr override="childStyle">
                                        <p:cTn dur="1" fill="hold" display="0" masterRel="nextClick" afterEffect="1"/>
                                        <p:tgtEl>
                                          <p:spTgt spid="395267">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5267">
                                            <p:txEl>
                                              <p:pRg st="3" end="3"/>
                                            </p:txEl>
                                          </p:spTgt>
                                        </p:tgtEl>
                                        <p:attrNameLst>
                                          <p:attrName>style.visibility</p:attrName>
                                        </p:attrNameLst>
                                      </p:cBhvr>
                                      <p:to>
                                        <p:strVal val="visible"/>
                                      </p:to>
                                    </p:set>
                                    <p:animEffect transition="in" filter="wipe(left)">
                                      <p:cBhvr>
                                        <p:cTn id="22" dur="500"/>
                                        <p:tgtEl>
                                          <p:spTgt spid="395267">
                                            <p:txEl>
                                              <p:pRg st="3" end="3"/>
                                            </p:txEl>
                                          </p:spTgt>
                                        </p:tgtEl>
                                      </p:cBhvr>
                                    </p:animEffect>
                                  </p:childTnLst>
                                  <p:subTnLst>
                                    <p:animClr clrSpc="rgb" dir="cw">
                                      <p:cBhvr override="childStyle">
                                        <p:cTn dur="1" fill="hold" display="0" masterRel="nextClick" afterEffect="1"/>
                                        <p:tgtEl>
                                          <p:spTgt spid="395267">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5267">
                                            <p:txEl>
                                              <p:pRg st="4" end="4"/>
                                            </p:txEl>
                                          </p:spTgt>
                                        </p:tgtEl>
                                        <p:attrNameLst>
                                          <p:attrName>style.visibility</p:attrName>
                                        </p:attrNameLst>
                                      </p:cBhvr>
                                      <p:to>
                                        <p:strVal val="visible"/>
                                      </p:to>
                                    </p:set>
                                    <p:animEffect transition="in" filter="wipe(left)">
                                      <p:cBhvr>
                                        <p:cTn id="27" dur="500"/>
                                        <p:tgtEl>
                                          <p:spTgt spid="395267">
                                            <p:txEl>
                                              <p:pRg st="4" end="4"/>
                                            </p:txEl>
                                          </p:spTgt>
                                        </p:tgtEl>
                                      </p:cBhvr>
                                    </p:animEffect>
                                  </p:childTnLst>
                                  <p:subTnLst>
                                    <p:animClr clrSpc="rgb" dir="cw">
                                      <p:cBhvr override="childStyle">
                                        <p:cTn dur="1" fill="hold" display="0" masterRel="nextClick" afterEffect="1"/>
                                        <p:tgtEl>
                                          <p:spTgt spid="395267">
                                            <p:txEl>
                                              <p:pRg st="4" end="4"/>
                                            </p:txEl>
                                          </p:spTgt>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95269"/>
                                        </p:tgtEl>
                                        <p:attrNameLst>
                                          <p:attrName>style.visibility</p:attrName>
                                        </p:attrNameLst>
                                      </p:cBhvr>
                                      <p:to>
                                        <p:strVal val="visible"/>
                                      </p:to>
                                    </p:set>
                                    <p:animEffect transition="in" filter="wipe(left)">
                                      <p:cBhvr>
                                        <p:cTn id="32" dur="500"/>
                                        <p:tgtEl>
                                          <p:spTgt spid="395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离散系数</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541989" name="Group 293"/>
          <p:cNvGraphicFramePr>
            <a:graphicFrameLocks noGrp="1"/>
          </p:cNvGraphicFramePr>
          <p:nvPr/>
        </p:nvGraphicFramePr>
        <p:xfrm>
          <a:off x="533400" y="2438400"/>
          <a:ext cx="8001000" cy="3760788"/>
        </p:xfrm>
        <a:graphic>
          <a:graphicData uri="http://schemas.openxmlformats.org/drawingml/2006/table">
            <a:tbl>
              <a:tblPr/>
              <a:tblGrid>
                <a:gridCol w="1600200"/>
                <a:gridCol w="3121025"/>
                <a:gridCol w="3279775"/>
              </a:tblGrid>
              <a:tr h="396180">
                <a:tc gridSpan="3">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某管理局所属8家企业的产品销售数据</a:t>
                      </a:r>
                      <a:endParaRPr kumimoji="1"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r>
              <a:tr h="694853">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企业编号</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产品销售额（万元）</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x</a:t>
                      </a:r>
                      <a:r>
                        <a:rPr kumimoji="1" lang="en-US" altLang="zh-CN" sz="1800" b="1" i="0" u="none" strike="noStrike" cap="none" normalizeH="0" baseline="-30000" smtClean="0">
                          <a:ln>
                            <a:noFill/>
                          </a:ln>
                          <a:solidFill>
                            <a:schemeClr val="bg2"/>
                          </a:solidFill>
                          <a:effectLst/>
                          <a:latin typeface="Arial" panose="020B0604020202020204" pitchFamily="34" charset="0"/>
                          <a:ea typeface="宋体" panose="02010600030101010101" pitchFamily="2" charset="-122"/>
                        </a:rPr>
                        <a:t>1</a:t>
                      </a:r>
                      <a:endPar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销售利润（万元）</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1" u="none" strike="noStrike" cap="none" normalizeH="0" baseline="0" smtClean="0">
                          <a:ln>
                            <a:noFill/>
                          </a:ln>
                          <a:solidFill>
                            <a:schemeClr val="bg2"/>
                          </a:solidFill>
                          <a:effectLst/>
                          <a:latin typeface="Arial" panose="020B0604020202020204" pitchFamily="34" charset="0"/>
                          <a:ea typeface="宋体" panose="02010600030101010101" pitchFamily="2" charset="-122"/>
                        </a:rPr>
                        <a:t>x</a:t>
                      </a:r>
                      <a:r>
                        <a:rPr kumimoji="1" lang="en-US" altLang="zh-CN" sz="1800" b="1" i="0" u="none" strike="noStrike" cap="none" normalizeH="0" baseline="-30000" smtClean="0">
                          <a:ln>
                            <a:noFill/>
                          </a:ln>
                          <a:solidFill>
                            <a:schemeClr val="bg2"/>
                          </a:solidFill>
                          <a:effectLst/>
                          <a:latin typeface="Arial" panose="020B0604020202020204" pitchFamily="34" charset="0"/>
                          <a:ea typeface="宋体" panose="02010600030101010101" pitchFamily="2" charset="-122"/>
                        </a:rPr>
                        <a:t>2</a:t>
                      </a:r>
                      <a:endPar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2669755">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3</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8</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390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430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480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650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950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1000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8.1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12.5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26.5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40.0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64.0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69.0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bl>
          </a:graphicData>
        </a:graphic>
      </p:graphicFrame>
      <p:sp>
        <p:nvSpPr>
          <p:cNvPr id="541757" name="Text Box 61"/>
          <p:cNvSpPr txBox="1">
            <a:spLocks noChangeArrowheads="1"/>
          </p:cNvSpPr>
          <p:nvPr/>
        </p:nvSpPr>
        <p:spPr bwMode="auto">
          <a:xfrm>
            <a:off x="533400" y="1600200"/>
            <a:ext cx="7696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400" b="1">
                <a:solidFill>
                  <a:srgbClr val="FFFFB1"/>
                </a:solidFill>
                <a:effectLst>
                  <a:outerShdw blurRad="38100" dist="38100" dir="2700000" algn="tl">
                    <a:srgbClr val="000000"/>
                  </a:outerShdw>
                </a:effectLst>
                <a:latin typeface="Times New Roman" panose="02020603050405020304" pitchFamily="18" charset="0"/>
              </a:rPr>
              <a:t>【 </a:t>
            </a:r>
            <a:r>
              <a:rPr lang="zh-CN" altLang="en-US" sz="2400" b="1">
                <a:solidFill>
                  <a:srgbClr val="FFFFB1"/>
                </a:solidFill>
                <a:effectLst>
                  <a:outerShdw blurRad="38100" dist="38100" dir="2700000" algn="tl">
                    <a:srgbClr val="000000"/>
                  </a:outerShdw>
                </a:effectLst>
                <a:latin typeface="Times New Roman" panose="02020603050405020304" pitchFamily="18" charset="0"/>
              </a:rPr>
              <a:t>例 </a:t>
            </a:r>
            <a:r>
              <a:rPr lang="en-US" altLang="zh-CN" sz="2400" b="1">
                <a:solidFill>
                  <a:srgbClr val="FFFFB1"/>
                </a:solidFill>
                <a:effectLst>
                  <a:outerShdw blurRad="38100" dist="38100" dir="2700000" algn="tl">
                    <a:srgbClr val="000000"/>
                  </a:outerShdw>
                </a:effectLst>
                <a:latin typeface="Times New Roman" panose="02020603050405020304" pitchFamily="18" charset="0"/>
              </a:rPr>
              <a:t>】</a:t>
            </a:r>
            <a:r>
              <a:rPr lang="zh-CN" altLang="en-US" sz="2400">
                <a:solidFill>
                  <a:srgbClr val="FFFFFF"/>
                </a:solidFill>
                <a:effectLst>
                  <a:outerShdw blurRad="38100" dist="38100" dir="2700000" algn="tl">
                    <a:srgbClr val="000000"/>
                  </a:outerShdw>
                </a:effectLst>
                <a:latin typeface="Times New Roman" panose="02020603050405020304" pitchFamily="18" charset="0"/>
              </a:rPr>
              <a:t>某管理局抽查了所属的</a:t>
            </a:r>
            <a:r>
              <a:rPr lang="en-US" altLang="zh-CN" sz="2400">
                <a:solidFill>
                  <a:srgbClr val="FFFFFF"/>
                </a:solidFill>
                <a:effectLst>
                  <a:outerShdw blurRad="38100" dist="38100" dir="2700000" algn="tl">
                    <a:srgbClr val="000000"/>
                  </a:outerShdw>
                </a:effectLst>
                <a:latin typeface="Times New Roman" panose="02020603050405020304" pitchFamily="18" charset="0"/>
              </a:rPr>
              <a:t>8</a:t>
            </a:r>
            <a:r>
              <a:rPr lang="zh-CN" altLang="en-US" sz="2400">
                <a:solidFill>
                  <a:srgbClr val="FFFFFF"/>
                </a:solidFill>
                <a:effectLst>
                  <a:outerShdw blurRad="38100" dist="38100" dir="2700000" algn="tl">
                    <a:srgbClr val="000000"/>
                  </a:outerShdw>
                </a:effectLst>
                <a:latin typeface="Times New Roman" panose="02020603050405020304" pitchFamily="18" charset="0"/>
              </a:rPr>
              <a:t>家企业，其产品销售数据如表。试比较产品销售额与销售利润的离散程度</a:t>
            </a:r>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74466"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分类数据：众数</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905000" y="304800"/>
            <a:ext cx="6781800" cy="990600"/>
          </a:xfrm>
        </p:spPr>
        <p:txBody>
          <a:bodyPr/>
          <a:lstStyle/>
          <a:p>
            <a:pPr>
              <a:defRPr/>
            </a:pPr>
            <a:r>
              <a:rPr lang="zh-CN" altLang="en-US" sz="4000" smtClean="0">
                <a:solidFill>
                  <a:schemeClr val="tx1"/>
                </a:solidFill>
              </a:rPr>
              <a:t>离散系数</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433199" name="Line 47"/>
          <p:cNvSpPr>
            <a:spLocks noChangeShapeType="1"/>
          </p:cNvSpPr>
          <p:nvPr/>
        </p:nvSpPr>
        <p:spPr bwMode="auto">
          <a:xfrm>
            <a:off x="4495800" y="1828800"/>
            <a:ext cx="0" cy="2895600"/>
          </a:xfrm>
          <a:prstGeom prst="line">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433201" name="Text Box 49"/>
          <p:cNvSpPr txBox="1">
            <a:spLocks noChangeArrowheads="1"/>
          </p:cNvSpPr>
          <p:nvPr/>
        </p:nvSpPr>
        <p:spPr bwMode="auto">
          <a:xfrm>
            <a:off x="457200" y="480060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3000" b="1">
                <a:solidFill>
                  <a:srgbClr val="FFFFB1"/>
                </a:solidFill>
                <a:effectLst>
                  <a:outerShdw blurRad="38100" dist="38100" dir="2700000" algn="tl">
                    <a:srgbClr val="000000"/>
                  </a:outerShdw>
                </a:effectLst>
                <a:latin typeface="Times New Roman" panose="02020603050405020304" pitchFamily="18" charset="0"/>
              </a:rPr>
              <a:t>结论：</a:t>
            </a:r>
            <a:r>
              <a:rPr lang="zh-CN" altLang="en-US" sz="3000">
                <a:effectLst>
                  <a:outerShdw blurRad="38100" dist="38100" dir="2700000" algn="tl">
                    <a:srgbClr val="000000"/>
                  </a:outerShdw>
                </a:effectLst>
                <a:latin typeface="Times New Roman" panose="02020603050405020304" pitchFamily="18" charset="0"/>
              </a:rPr>
              <a:t> 计算结果表明，</a:t>
            </a:r>
            <a:r>
              <a:rPr lang="en-US" altLang="zh-CN" sz="3000" b="1" i="1">
                <a:solidFill>
                  <a:schemeClr val="hlink"/>
                </a:solidFill>
                <a:effectLst>
                  <a:outerShdw blurRad="38100" dist="38100" dir="2700000" algn="tl">
                    <a:srgbClr val="000000"/>
                  </a:outerShdw>
                </a:effectLst>
                <a:latin typeface="Times New Roman" panose="02020603050405020304" pitchFamily="18" charset="0"/>
              </a:rPr>
              <a:t>v</a:t>
            </a:r>
            <a:r>
              <a:rPr lang="en-US" altLang="zh-CN" sz="3000" b="1" baseline="-30000">
                <a:solidFill>
                  <a:schemeClr val="hlink"/>
                </a:solidFill>
                <a:effectLst>
                  <a:outerShdw blurRad="38100" dist="38100" dir="2700000" algn="tl">
                    <a:srgbClr val="000000"/>
                  </a:outerShdw>
                </a:effectLst>
                <a:latin typeface="Times New Roman" panose="02020603050405020304" pitchFamily="18" charset="0"/>
              </a:rPr>
              <a:t>1</a:t>
            </a:r>
            <a:r>
              <a:rPr lang="en-US" altLang="zh-CN" sz="3000" b="1">
                <a:solidFill>
                  <a:schemeClr val="hlink"/>
                </a:solidFill>
                <a:effectLst>
                  <a:outerShdw blurRad="38100" dist="38100" dir="2700000" algn="tl">
                    <a:srgbClr val="000000"/>
                  </a:outerShdw>
                </a:effectLst>
                <a:latin typeface="Times New Roman" panose="02020603050405020304" pitchFamily="18" charset="0"/>
              </a:rPr>
              <a:t>&lt;</a:t>
            </a:r>
            <a:r>
              <a:rPr lang="en-US" altLang="zh-CN" sz="3000" b="1" i="1">
                <a:solidFill>
                  <a:schemeClr val="hlink"/>
                </a:solidFill>
                <a:effectLst>
                  <a:outerShdw blurRad="38100" dist="38100" dir="2700000" algn="tl">
                    <a:srgbClr val="000000"/>
                  </a:outerShdw>
                </a:effectLst>
                <a:latin typeface="Times New Roman" panose="02020603050405020304" pitchFamily="18" charset="0"/>
              </a:rPr>
              <a:t>v</a:t>
            </a:r>
            <a:r>
              <a:rPr lang="en-US" altLang="zh-CN" sz="3000" b="1" baseline="-30000">
                <a:solidFill>
                  <a:schemeClr val="hlink"/>
                </a:solidFill>
                <a:effectLst>
                  <a:outerShdw blurRad="38100" dist="38100" dir="2700000" algn="tl">
                    <a:srgbClr val="000000"/>
                  </a:outerShdw>
                </a:effectLst>
                <a:latin typeface="Times New Roman" panose="02020603050405020304" pitchFamily="18" charset="0"/>
              </a:rPr>
              <a:t>2</a:t>
            </a:r>
            <a:r>
              <a:rPr lang="zh-CN" altLang="en-US" sz="3000">
                <a:effectLst>
                  <a:outerShdw blurRad="38100" dist="38100" dir="2700000" algn="tl">
                    <a:srgbClr val="000000"/>
                  </a:outerShdw>
                </a:effectLst>
                <a:latin typeface="Times New Roman" panose="02020603050405020304" pitchFamily="18" charset="0"/>
              </a:rPr>
              <a:t>，说明产品销售额的离散程度小于销售利润的离散程度 </a:t>
            </a:r>
          </a:p>
        </p:txBody>
      </p:sp>
      <p:grpSp>
        <p:nvGrpSpPr>
          <p:cNvPr id="433206" name="Group 54"/>
          <p:cNvGrpSpPr>
            <a:grpSpLocks/>
          </p:cNvGrpSpPr>
          <p:nvPr/>
        </p:nvGrpSpPr>
        <p:grpSpPr bwMode="auto">
          <a:xfrm>
            <a:off x="381000" y="1981200"/>
            <a:ext cx="3962400" cy="2484438"/>
            <a:chOff x="240" y="1248"/>
            <a:chExt cx="2496" cy="1565"/>
          </a:xfrm>
        </p:grpSpPr>
        <p:grpSp>
          <p:nvGrpSpPr>
            <p:cNvPr id="119822" name="Group 42"/>
            <p:cNvGrpSpPr>
              <a:grpSpLocks/>
            </p:cNvGrpSpPr>
            <p:nvPr/>
          </p:nvGrpSpPr>
          <p:grpSpPr bwMode="auto">
            <a:xfrm>
              <a:off x="240" y="2112"/>
              <a:ext cx="2496" cy="701"/>
              <a:chOff x="336" y="2880"/>
              <a:chExt cx="2496" cy="701"/>
            </a:xfrm>
          </p:grpSpPr>
          <p:sp>
            <p:nvSpPr>
              <p:cNvPr id="433178" name="Text Box 26"/>
              <p:cNvSpPr txBox="1">
                <a:spLocks noChangeArrowheads="1"/>
              </p:cNvSpPr>
              <p:nvPr/>
            </p:nvSpPr>
            <p:spPr bwMode="auto">
              <a:xfrm>
                <a:off x="336" y="3024"/>
                <a:ext cx="576" cy="365"/>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3200" i="1">
                    <a:solidFill>
                      <a:schemeClr val="hlink"/>
                    </a:solidFill>
                    <a:effectLst>
                      <a:outerShdw blurRad="38100" dist="38100" dir="2700000" algn="tl">
                        <a:srgbClr val="000000"/>
                      </a:outerShdw>
                    </a:effectLst>
                  </a:rPr>
                  <a:t>v</a:t>
                </a:r>
                <a:r>
                  <a:rPr lang="en-US" altLang="zh-CN" sz="3200" baseline="-25000">
                    <a:solidFill>
                      <a:schemeClr val="hlink"/>
                    </a:solidFill>
                    <a:effectLst>
                      <a:outerShdw blurRad="38100" dist="38100" dir="2700000" algn="tl">
                        <a:srgbClr val="000000"/>
                      </a:outerShdw>
                    </a:effectLst>
                  </a:rPr>
                  <a:t>1</a:t>
                </a:r>
                <a:r>
                  <a:rPr lang="en-US" altLang="zh-CN" sz="3200" i="1">
                    <a:solidFill>
                      <a:schemeClr val="hlink"/>
                    </a:solidFill>
                    <a:effectLst>
                      <a:outerShdw blurRad="38100" dist="38100" dir="2700000" algn="tl">
                        <a:srgbClr val="000000"/>
                      </a:outerShdw>
                    </a:effectLst>
                  </a:rPr>
                  <a:t>=</a:t>
                </a:r>
                <a:endParaRPr lang="en-US" altLang="zh-CN" sz="3200">
                  <a:solidFill>
                    <a:schemeClr val="hlink"/>
                  </a:solidFill>
                  <a:effectLst>
                    <a:outerShdw blurRad="38100" dist="38100" dir="2700000" algn="tl">
                      <a:srgbClr val="000000"/>
                    </a:outerShdw>
                  </a:effectLst>
                </a:endParaRPr>
              </a:p>
            </p:txBody>
          </p:sp>
          <p:sp>
            <p:nvSpPr>
              <p:cNvPr id="433179" name="Text Box 27"/>
              <p:cNvSpPr txBox="1">
                <a:spLocks noChangeArrowheads="1"/>
              </p:cNvSpPr>
              <p:nvPr/>
            </p:nvSpPr>
            <p:spPr bwMode="auto">
              <a:xfrm>
                <a:off x="912" y="3216"/>
                <a:ext cx="1152" cy="365"/>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3200">
                    <a:solidFill>
                      <a:schemeClr val="hlink"/>
                    </a:solidFill>
                    <a:effectLst>
                      <a:outerShdw blurRad="38100" dist="38100" dir="2700000" algn="tl">
                        <a:srgbClr val="000000"/>
                      </a:outerShdw>
                    </a:effectLst>
                  </a:rPr>
                  <a:t>536.25</a:t>
                </a:r>
              </a:p>
            </p:txBody>
          </p:sp>
          <p:sp>
            <p:nvSpPr>
              <p:cNvPr id="119826" name="Line 28"/>
              <p:cNvSpPr>
                <a:spLocks noChangeShapeType="1"/>
              </p:cNvSpPr>
              <p:nvPr/>
            </p:nvSpPr>
            <p:spPr bwMode="auto">
              <a:xfrm>
                <a:off x="864" y="3216"/>
                <a:ext cx="1008" cy="0"/>
              </a:xfrm>
              <a:prstGeom prst="line">
                <a:avLst/>
              </a:prstGeom>
              <a:noFill/>
              <a:ln w="12700">
                <a:solidFill>
                  <a:schemeClr val="hlink"/>
                </a:solidFill>
                <a:round/>
                <a:headEnd/>
                <a:tailEnd/>
              </a:ln>
              <a:effectLst>
                <a:outerShdw dist="127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33181" name="Text Box 29"/>
              <p:cNvSpPr txBox="1">
                <a:spLocks noChangeArrowheads="1"/>
              </p:cNvSpPr>
              <p:nvPr/>
            </p:nvSpPr>
            <p:spPr bwMode="auto">
              <a:xfrm>
                <a:off x="912" y="2880"/>
                <a:ext cx="1008" cy="365"/>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3200">
                    <a:solidFill>
                      <a:schemeClr val="hlink"/>
                    </a:solidFill>
                    <a:effectLst>
                      <a:outerShdw blurRad="38100" dist="38100" dir="2700000" algn="tl">
                        <a:srgbClr val="000000"/>
                      </a:outerShdw>
                    </a:effectLst>
                  </a:rPr>
                  <a:t>309.19</a:t>
                </a:r>
              </a:p>
            </p:txBody>
          </p:sp>
          <p:sp>
            <p:nvSpPr>
              <p:cNvPr id="433182" name="Text Box 30"/>
              <p:cNvSpPr txBox="1">
                <a:spLocks noChangeArrowheads="1"/>
              </p:cNvSpPr>
              <p:nvPr/>
            </p:nvSpPr>
            <p:spPr bwMode="auto">
              <a:xfrm>
                <a:off x="1872" y="3019"/>
                <a:ext cx="960" cy="365"/>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3200" i="1">
                    <a:solidFill>
                      <a:schemeClr val="hlink"/>
                    </a:solidFill>
                    <a:effectLst>
                      <a:outerShdw blurRad="38100" dist="38100" dir="2700000" algn="tl">
                        <a:srgbClr val="000000"/>
                      </a:outerShdw>
                    </a:effectLst>
                  </a:rPr>
                  <a:t>=</a:t>
                </a:r>
                <a:r>
                  <a:rPr lang="en-US" altLang="zh-CN" sz="3200">
                    <a:solidFill>
                      <a:schemeClr val="hlink"/>
                    </a:solidFill>
                    <a:effectLst>
                      <a:outerShdw blurRad="38100" dist="38100" dir="2700000" algn="tl">
                        <a:srgbClr val="000000"/>
                      </a:outerShdw>
                    </a:effectLst>
                  </a:rPr>
                  <a:t>0.577</a:t>
                </a:r>
              </a:p>
            </p:txBody>
          </p:sp>
        </p:grpSp>
        <p:graphicFrame>
          <p:nvGraphicFramePr>
            <p:cNvPr id="119823" name="Object 52">
              <a:hlinkClick r:id="" action="ppaction://ole?verb=0"/>
            </p:cNvPr>
            <p:cNvGraphicFramePr>
              <a:graphicFrameLocks/>
            </p:cNvGraphicFramePr>
            <p:nvPr/>
          </p:nvGraphicFramePr>
          <p:xfrm>
            <a:off x="240" y="1248"/>
            <a:ext cx="2298" cy="864"/>
          </p:xfrm>
          <a:graphic>
            <a:graphicData uri="http://schemas.openxmlformats.org/presentationml/2006/ole">
              <mc:AlternateContent xmlns:mc="http://schemas.openxmlformats.org/markup-compatibility/2006">
                <mc:Choice xmlns:v="urn:schemas-microsoft-com:vml" Requires="v">
                  <p:oleObj spid="_x0000_s119829" name="Equation" r:id="rId3" imgW="1135244" imgH="434203" progId="Equation.3">
                    <p:embed/>
                  </p:oleObj>
                </mc:Choice>
                <mc:Fallback>
                  <p:oleObj name="Equation" r:id="rId3" imgW="1135244" imgH="434203" progId="Equation.3">
                    <p:embed/>
                    <p:pic>
                      <p:nvPicPr>
                        <p:cNvPr id="0" name="Object 5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1248"/>
                          <a:ext cx="2298" cy="86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grpSp>
        <p:nvGrpSpPr>
          <p:cNvPr id="433207" name="Group 55"/>
          <p:cNvGrpSpPr>
            <a:grpSpLocks/>
          </p:cNvGrpSpPr>
          <p:nvPr/>
        </p:nvGrpSpPr>
        <p:grpSpPr bwMode="auto">
          <a:xfrm>
            <a:off x="4648200" y="2006600"/>
            <a:ext cx="3962400" cy="2565400"/>
            <a:chOff x="2928" y="1200"/>
            <a:chExt cx="2496" cy="1550"/>
          </a:xfrm>
        </p:grpSpPr>
        <p:grpSp>
          <p:nvGrpSpPr>
            <p:cNvPr id="119815" name="Group 43"/>
            <p:cNvGrpSpPr>
              <a:grpSpLocks/>
            </p:cNvGrpSpPr>
            <p:nvPr/>
          </p:nvGrpSpPr>
          <p:grpSpPr bwMode="auto">
            <a:xfrm>
              <a:off x="2928" y="2064"/>
              <a:ext cx="2496" cy="686"/>
              <a:chOff x="2976" y="2880"/>
              <a:chExt cx="2496" cy="686"/>
            </a:xfrm>
          </p:grpSpPr>
          <p:sp>
            <p:nvSpPr>
              <p:cNvPr id="433169" name="Text Box 17"/>
              <p:cNvSpPr txBox="1">
                <a:spLocks noChangeArrowheads="1"/>
              </p:cNvSpPr>
              <p:nvPr/>
            </p:nvSpPr>
            <p:spPr bwMode="auto">
              <a:xfrm>
                <a:off x="2976" y="3024"/>
                <a:ext cx="576" cy="350"/>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3200" i="1">
                    <a:solidFill>
                      <a:schemeClr val="hlink"/>
                    </a:solidFill>
                    <a:effectLst>
                      <a:outerShdw blurRad="38100" dist="38100" dir="2700000" algn="tl">
                        <a:srgbClr val="000000"/>
                      </a:outerShdw>
                    </a:effectLst>
                  </a:rPr>
                  <a:t>v</a:t>
                </a:r>
                <a:r>
                  <a:rPr lang="en-US" altLang="zh-CN" sz="3200" baseline="-25000">
                    <a:solidFill>
                      <a:schemeClr val="hlink"/>
                    </a:solidFill>
                    <a:effectLst>
                      <a:outerShdw blurRad="38100" dist="38100" dir="2700000" algn="tl">
                        <a:srgbClr val="000000"/>
                      </a:outerShdw>
                    </a:effectLst>
                  </a:rPr>
                  <a:t>2</a:t>
                </a:r>
                <a:r>
                  <a:rPr lang="en-US" altLang="zh-CN" sz="3200" i="1">
                    <a:solidFill>
                      <a:schemeClr val="hlink"/>
                    </a:solidFill>
                    <a:effectLst>
                      <a:outerShdw blurRad="38100" dist="38100" dir="2700000" algn="tl">
                        <a:srgbClr val="000000"/>
                      </a:outerShdw>
                    </a:effectLst>
                  </a:rPr>
                  <a:t>=</a:t>
                </a:r>
                <a:endParaRPr lang="en-US" altLang="zh-CN" sz="3200">
                  <a:solidFill>
                    <a:schemeClr val="hlink"/>
                  </a:solidFill>
                  <a:effectLst>
                    <a:outerShdw blurRad="38100" dist="38100" dir="2700000" algn="tl">
                      <a:srgbClr val="000000"/>
                    </a:outerShdw>
                  </a:effectLst>
                </a:endParaRPr>
              </a:p>
            </p:txBody>
          </p:sp>
          <p:sp>
            <p:nvSpPr>
              <p:cNvPr id="433171" name="Text Box 19"/>
              <p:cNvSpPr txBox="1">
                <a:spLocks noChangeArrowheads="1"/>
              </p:cNvSpPr>
              <p:nvPr/>
            </p:nvSpPr>
            <p:spPr bwMode="auto">
              <a:xfrm>
                <a:off x="3456" y="3216"/>
                <a:ext cx="1296" cy="350"/>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3200">
                    <a:solidFill>
                      <a:schemeClr val="hlink"/>
                    </a:solidFill>
                    <a:effectLst>
                      <a:outerShdw blurRad="38100" dist="38100" dir="2700000" algn="tl">
                        <a:srgbClr val="000000"/>
                      </a:outerShdw>
                    </a:effectLst>
                  </a:rPr>
                  <a:t>32.5215</a:t>
                </a:r>
              </a:p>
            </p:txBody>
          </p:sp>
          <p:sp>
            <p:nvSpPr>
              <p:cNvPr id="119819" name="Line 20"/>
              <p:cNvSpPr>
                <a:spLocks noChangeShapeType="1"/>
              </p:cNvSpPr>
              <p:nvPr/>
            </p:nvSpPr>
            <p:spPr bwMode="auto">
              <a:xfrm>
                <a:off x="3504" y="3216"/>
                <a:ext cx="1008" cy="0"/>
              </a:xfrm>
              <a:prstGeom prst="line">
                <a:avLst/>
              </a:prstGeom>
              <a:noFill/>
              <a:ln w="12700">
                <a:solidFill>
                  <a:schemeClr val="hlink"/>
                </a:solidFill>
                <a:round/>
                <a:headEnd/>
                <a:tailEnd/>
              </a:ln>
              <a:effectLst>
                <a:outerShdw dist="127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33174" name="Text Box 22"/>
              <p:cNvSpPr txBox="1">
                <a:spLocks noChangeArrowheads="1"/>
              </p:cNvSpPr>
              <p:nvPr/>
            </p:nvSpPr>
            <p:spPr bwMode="auto">
              <a:xfrm>
                <a:off x="3600" y="2880"/>
                <a:ext cx="912" cy="350"/>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3200">
                    <a:solidFill>
                      <a:schemeClr val="hlink"/>
                    </a:solidFill>
                    <a:effectLst>
                      <a:outerShdw blurRad="38100" dist="38100" dir="2700000" algn="tl">
                        <a:srgbClr val="000000"/>
                      </a:outerShdw>
                    </a:effectLst>
                  </a:rPr>
                  <a:t>23.09</a:t>
                </a:r>
              </a:p>
            </p:txBody>
          </p:sp>
          <p:sp>
            <p:nvSpPr>
              <p:cNvPr id="433175" name="Text Box 23"/>
              <p:cNvSpPr txBox="1">
                <a:spLocks noChangeArrowheads="1"/>
              </p:cNvSpPr>
              <p:nvPr/>
            </p:nvSpPr>
            <p:spPr bwMode="auto">
              <a:xfrm>
                <a:off x="4512" y="3024"/>
                <a:ext cx="960" cy="350"/>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spcBef>
                    <a:spcPct val="50000"/>
                  </a:spcBef>
                  <a:defRPr/>
                </a:pPr>
                <a:r>
                  <a:rPr lang="en-US" altLang="zh-CN" sz="3200" i="1">
                    <a:solidFill>
                      <a:schemeClr val="hlink"/>
                    </a:solidFill>
                    <a:effectLst>
                      <a:outerShdw blurRad="38100" dist="38100" dir="2700000" algn="tl">
                        <a:srgbClr val="000000"/>
                      </a:outerShdw>
                    </a:effectLst>
                  </a:rPr>
                  <a:t>=</a:t>
                </a:r>
                <a:r>
                  <a:rPr lang="en-US" altLang="zh-CN" sz="3200">
                    <a:solidFill>
                      <a:schemeClr val="hlink"/>
                    </a:solidFill>
                    <a:effectLst>
                      <a:outerShdw blurRad="38100" dist="38100" dir="2700000" algn="tl">
                        <a:srgbClr val="000000"/>
                      </a:outerShdw>
                    </a:effectLst>
                  </a:rPr>
                  <a:t>0.710</a:t>
                </a:r>
              </a:p>
            </p:txBody>
          </p:sp>
        </p:grpSp>
        <p:graphicFrame>
          <p:nvGraphicFramePr>
            <p:cNvPr id="119816" name="Object 53">
              <a:hlinkClick r:id="" action="ppaction://ole?verb=0"/>
            </p:cNvPr>
            <p:cNvGraphicFramePr>
              <a:graphicFrameLocks/>
            </p:cNvGraphicFramePr>
            <p:nvPr/>
          </p:nvGraphicFramePr>
          <p:xfrm>
            <a:off x="2976" y="1200"/>
            <a:ext cx="2395" cy="864"/>
          </p:xfrm>
          <a:graphic>
            <a:graphicData uri="http://schemas.openxmlformats.org/presentationml/2006/ole">
              <mc:AlternateContent xmlns:mc="http://schemas.openxmlformats.org/markup-compatibility/2006">
                <mc:Choice xmlns:v="urn:schemas-microsoft-com:vml" Requires="v">
                  <p:oleObj spid="_x0000_s119830" name="Equation" r:id="rId5" imgW="1234296" imgH="434203" progId="Equation.3">
                    <p:embed/>
                  </p:oleObj>
                </mc:Choice>
                <mc:Fallback>
                  <p:oleObj name="Equation" r:id="rId5" imgW="1234296" imgH="434203" progId="Equation.3">
                    <p:embed/>
                    <p:pic>
                      <p:nvPicPr>
                        <p:cNvPr id="0" name="Object 5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6" y="1200"/>
                          <a:ext cx="2395" cy="86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33206"/>
                                        </p:tgtEl>
                                        <p:attrNameLst>
                                          <p:attrName>style.visibility</p:attrName>
                                        </p:attrNameLst>
                                      </p:cBhvr>
                                      <p:to>
                                        <p:strVal val="visible"/>
                                      </p:to>
                                    </p:set>
                                    <p:animEffect transition="in" filter="wipe(up)">
                                      <p:cBhvr>
                                        <p:cTn id="7" dur="500"/>
                                        <p:tgtEl>
                                          <p:spTgt spid="4332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33199"/>
                                        </p:tgtEl>
                                        <p:attrNameLst>
                                          <p:attrName>style.visibility</p:attrName>
                                        </p:attrNameLst>
                                      </p:cBhvr>
                                      <p:to>
                                        <p:strVal val="visible"/>
                                      </p:to>
                                    </p:set>
                                    <p:animEffect transition="in" filter="wipe(up)">
                                      <p:cBhvr>
                                        <p:cTn id="12" dur="500"/>
                                        <p:tgtEl>
                                          <p:spTgt spid="4331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33207"/>
                                        </p:tgtEl>
                                        <p:attrNameLst>
                                          <p:attrName>style.visibility</p:attrName>
                                        </p:attrNameLst>
                                      </p:cBhvr>
                                      <p:to>
                                        <p:strVal val="visible"/>
                                      </p:to>
                                    </p:set>
                                    <p:animEffect transition="in" filter="wipe(up)">
                                      <p:cBhvr>
                                        <p:cTn id="17" dur="500"/>
                                        <p:tgtEl>
                                          <p:spTgt spid="4332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3201">
                                            <p:txEl>
                                              <p:pRg st="0" end="0"/>
                                            </p:txEl>
                                          </p:spTgt>
                                        </p:tgtEl>
                                        <p:attrNameLst>
                                          <p:attrName>style.visibility</p:attrName>
                                        </p:attrNameLst>
                                      </p:cBhvr>
                                      <p:to>
                                        <p:strVal val="visible"/>
                                      </p:to>
                                    </p:set>
                                    <p:animEffect transition="in" filter="wipe(left)">
                                      <p:cBhvr>
                                        <p:cTn id="22" dur="500"/>
                                        <p:tgtEl>
                                          <p:spTgt spid="4332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99" grpId="0" animBg="1"/>
      <p:bldP spid="433201"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64" name="Rectangle 4"/>
          <p:cNvSpPr>
            <a:spLocks noChangeArrowheads="1"/>
          </p:cNvSpPr>
          <p:nvPr/>
        </p:nvSpPr>
        <p:spPr bwMode="auto">
          <a:xfrm>
            <a:off x="1905000" y="3048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rgbClr val="F0F0F0"/>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smtClean="0">
                <a:solidFill>
                  <a:schemeClr val="tx1"/>
                </a:solidFill>
                <a:latin typeface="Arial" panose="020B0604020202020204" pitchFamily="34" charset="0"/>
              </a:rPr>
              <a:t>4.3   </a:t>
            </a:r>
            <a:r>
              <a:rPr lang="zh-CN" altLang="en-US" sz="3800" smtClean="0">
                <a:solidFill>
                  <a:schemeClr val="tx1"/>
                </a:solidFill>
              </a:rPr>
              <a:t>偏态与峰态的度量</a:t>
            </a:r>
          </a:p>
        </p:txBody>
      </p:sp>
      <p:sp>
        <p:nvSpPr>
          <p:cNvPr id="348165" name="Rectangle 5"/>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ctr">
              <a:spcBef>
                <a:spcPct val="20000"/>
              </a:spcBef>
              <a:defRPr kumimoji="1" sz="16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20000"/>
              </a:spcBef>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algn="ctr" eaLnBrk="0" fontAlgn="base" hangingPunct="0">
              <a:spcBef>
                <a:spcPct val="20000"/>
              </a:spcBef>
              <a:spcAft>
                <a:spcPct val="0"/>
              </a:spcAft>
              <a:buClr>
                <a:schemeClr val="folHlink"/>
              </a:buClr>
              <a:buSzPct val="100000"/>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smtClean="0">
                <a:solidFill>
                  <a:schemeClr val="tx1"/>
                </a:solidFill>
              </a:rPr>
              <a:t>4.3.1  </a:t>
            </a:r>
            <a:r>
              <a:rPr lang="zh-CN" altLang="en-US" sz="3200" b="1" smtClean="0">
                <a:solidFill>
                  <a:schemeClr val="tx1"/>
                </a:solidFill>
              </a:rPr>
              <a:t>偏态及其测度</a:t>
            </a:r>
          </a:p>
          <a:p>
            <a:pPr algn="l">
              <a:spcBef>
                <a:spcPct val="24000"/>
              </a:spcBef>
              <a:defRPr/>
            </a:pPr>
            <a:r>
              <a:rPr lang="en-US" altLang="zh-CN" sz="3200" b="1" smtClean="0">
                <a:solidFill>
                  <a:schemeClr val="tx1"/>
                </a:solidFill>
              </a:rPr>
              <a:t>4.3.2  </a:t>
            </a:r>
            <a:r>
              <a:rPr lang="zh-CN" altLang="en-US" sz="3200" b="1" smtClean="0">
                <a:solidFill>
                  <a:schemeClr val="tx1"/>
                </a:solidFill>
              </a:rPr>
              <a:t>峰态及其测度</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90850"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偏    态</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1752600" y="228600"/>
            <a:ext cx="6781800" cy="1143000"/>
          </a:xfrm>
        </p:spPr>
        <p:txBody>
          <a:bodyPr/>
          <a:lstStyle/>
          <a:p>
            <a:pPr>
              <a:defRPr/>
            </a:pPr>
            <a:r>
              <a:rPr lang="zh-CN" altLang="en-US" sz="4000" smtClean="0">
                <a:solidFill>
                  <a:schemeClr val="tx1"/>
                </a:solidFill>
              </a:rPr>
              <a:t>偏态</a:t>
            </a:r>
            <a:r>
              <a:rPr lang="zh-CN" altLang="en-US" sz="4000" smtClean="0"/>
              <a:t/>
            </a:r>
            <a:br>
              <a:rPr lang="zh-CN" altLang="en-US" sz="4000" smtClean="0"/>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skewness</a:t>
            </a:r>
            <a:r>
              <a:rPr lang="en-US" altLang="zh-CN" sz="3600" smtClean="0">
                <a:solidFill>
                  <a:schemeClr val="hlink"/>
                </a:solidFill>
                <a:latin typeface="Arial" panose="020B0604020202020204" pitchFamily="34" charset="0"/>
              </a:rPr>
              <a:t>)</a:t>
            </a:r>
          </a:p>
        </p:txBody>
      </p:sp>
      <p:sp>
        <p:nvSpPr>
          <p:cNvPr id="385027" name="Rectangle 3"/>
          <p:cNvSpPr>
            <a:spLocks noGrp="1" noChangeArrowheads="1"/>
          </p:cNvSpPr>
          <p:nvPr>
            <p:ph type="body" idx="1"/>
          </p:nvPr>
        </p:nvSpPr>
        <p:spPr>
          <a:xfrm>
            <a:off x="468313" y="1700213"/>
            <a:ext cx="6696075" cy="4392612"/>
          </a:xfrm>
        </p:spPr>
        <p:txBody>
          <a:bodyPr/>
          <a:lstStyle/>
          <a:p>
            <a:pPr marL="609600" indent="-609600" algn="just">
              <a:lnSpc>
                <a:spcPct val="90000"/>
              </a:lnSpc>
              <a:buFontTx/>
              <a:buAutoNum type="arabicPeriod"/>
              <a:defRPr/>
            </a:pPr>
            <a:r>
              <a:rPr lang="zh-CN" altLang="en-US" sz="2800" smtClean="0">
                <a:solidFill>
                  <a:schemeClr val="tx1"/>
                </a:solidFill>
              </a:rPr>
              <a:t>统计学家</a:t>
            </a:r>
            <a:r>
              <a:rPr lang="en-US" altLang="zh-CN" sz="2800" smtClean="0">
                <a:solidFill>
                  <a:schemeClr val="tx1"/>
                </a:solidFill>
              </a:rPr>
              <a:t>Pearson</a:t>
            </a:r>
            <a:r>
              <a:rPr lang="zh-CN" altLang="en-US" sz="2800" smtClean="0">
                <a:solidFill>
                  <a:schemeClr val="tx1"/>
                </a:solidFill>
              </a:rPr>
              <a:t>于</a:t>
            </a:r>
            <a:r>
              <a:rPr lang="en-US" altLang="zh-CN" sz="2800" smtClean="0">
                <a:solidFill>
                  <a:schemeClr val="tx1"/>
                </a:solidFill>
              </a:rPr>
              <a:t>1895</a:t>
            </a:r>
            <a:r>
              <a:rPr lang="zh-CN" altLang="en-US" sz="2800" smtClean="0">
                <a:solidFill>
                  <a:schemeClr val="tx1"/>
                </a:solidFill>
              </a:rPr>
              <a:t>年首次提出 </a:t>
            </a:r>
          </a:p>
          <a:p>
            <a:pPr marL="609600" indent="-609600" algn="just">
              <a:lnSpc>
                <a:spcPct val="90000"/>
              </a:lnSpc>
              <a:buFontTx/>
              <a:buAutoNum type="arabicPeriod"/>
              <a:defRPr/>
            </a:pPr>
            <a:r>
              <a:rPr lang="zh-CN" altLang="en-US" sz="2800" smtClean="0">
                <a:solidFill>
                  <a:schemeClr val="tx1"/>
                </a:solidFill>
              </a:rPr>
              <a:t>数据分布偏斜程度的测度</a:t>
            </a:r>
          </a:p>
          <a:p>
            <a:pPr marL="609600" indent="-609600" algn="just">
              <a:lnSpc>
                <a:spcPct val="90000"/>
              </a:lnSpc>
              <a:spcBef>
                <a:spcPct val="33000"/>
              </a:spcBef>
              <a:defRPr/>
            </a:pPr>
            <a:r>
              <a:rPr lang="en-US" altLang="zh-CN" sz="2800" smtClean="0">
                <a:solidFill>
                  <a:schemeClr val="tx1"/>
                </a:solidFill>
              </a:rPr>
              <a:t>2.	</a:t>
            </a:r>
            <a:r>
              <a:rPr lang="zh-CN" altLang="en-US" sz="2800" smtClean="0">
                <a:solidFill>
                  <a:schemeClr val="tx1"/>
                </a:solidFill>
              </a:rPr>
              <a:t>偏态系数</a:t>
            </a:r>
            <a:r>
              <a:rPr lang="en-US" altLang="zh-CN" sz="2800" b="1" smtClean="0">
                <a:solidFill>
                  <a:srgbClr val="FFFFB9"/>
                </a:solidFill>
              </a:rPr>
              <a:t>=0</a:t>
            </a:r>
            <a:r>
              <a:rPr lang="zh-CN" altLang="en-US" sz="2800" smtClean="0"/>
              <a:t>为</a:t>
            </a:r>
            <a:r>
              <a:rPr lang="zh-CN" altLang="en-US" sz="2800" smtClean="0">
                <a:solidFill>
                  <a:srgbClr val="FFFFB9"/>
                </a:solidFill>
              </a:rPr>
              <a:t>对称分布</a:t>
            </a:r>
          </a:p>
          <a:p>
            <a:pPr marL="609600" indent="-609600" algn="just">
              <a:lnSpc>
                <a:spcPct val="90000"/>
              </a:lnSpc>
              <a:spcBef>
                <a:spcPct val="33000"/>
              </a:spcBef>
              <a:defRPr/>
            </a:pPr>
            <a:r>
              <a:rPr lang="en-US" altLang="zh-CN" sz="2800" smtClean="0">
                <a:solidFill>
                  <a:schemeClr val="tx1"/>
                </a:solidFill>
              </a:rPr>
              <a:t>3.	</a:t>
            </a:r>
            <a:r>
              <a:rPr lang="zh-CN" altLang="en-US" sz="2800" smtClean="0">
                <a:solidFill>
                  <a:schemeClr val="tx1"/>
                </a:solidFill>
              </a:rPr>
              <a:t>偏态系数</a:t>
            </a:r>
            <a:r>
              <a:rPr lang="en-US" altLang="zh-CN" sz="2800" b="1" smtClean="0">
                <a:solidFill>
                  <a:srgbClr val="FFFFB1"/>
                </a:solidFill>
              </a:rPr>
              <a:t>&gt;</a:t>
            </a:r>
            <a:r>
              <a:rPr lang="en-US" altLang="zh-CN" sz="2800" b="1" smtClean="0">
                <a:solidFill>
                  <a:srgbClr val="FFFFB9"/>
                </a:solidFill>
              </a:rPr>
              <a:t> 0</a:t>
            </a:r>
            <a:r>
              <a:rPr lang="zh-CN" altLang="en-US" sz="2800" smtClean="0"/>
              <a:t>为</a:t>
            </a:r>
            <a:r>
              <a:rPr lang="zh-CN" altLang="en-US" sz="2800" smtClean="0">
                <a:solidFill>
                  <a:srgbClr val="FFFFB9"/>
                </a:solidFill>
              </a:rPr>
              <a:t>右偏分布</a:t>
            </a:r>
          </a:p>
          <a:p>
            <a:pPr marL="609600" indent="-609600" algn="just">
              <a:lnSpc>
                <a:spcPct val="90000"/>
              </a:lnSpc>
              <a:spcBef>
                <a:spcPct val="33000"/>
              </a:spcBef>
              <a:buFontTx/>
              <a:buAutoNum type="arabicPeriod" startAt="4"/>
              <a:defRPr/>
            </a:pPr>
            <a:r>
              <a:rPr lang="zh-CN" altLang="en-US" sz="2800" smtClean="0">
                <a:solidFill>
                  <a:schemeClr val="tx1"/>
                </a:solidFill>
              </a:rPr>
              <a:t>偏态系数</a:t>
            </a:r>
            <a:r>
              <a:rPr lang="en-US" altLang="zh-CN" sz="2800" b="1" smtClean="0">
                <a:solidFill>
                  <a:srgbClr val="FFFFB1"/>
                </a:solidFill>
              </a:rPr>
              <a:t>&lt; 0</a:t>
            </a:r>
            <a:r>
              <a:rPr lang="zh-CN" altLang="en-US" sz="2800" smtClean="0"/>
              <a:t>为</a:t>
            </a:r>
            <a:r>
              <a:rPr lang="zh-CN" altLang="en-US" sz="2800" smtClean="0">
                <a:solidFill>
                  <a:srgbClr val="FFFFB1"/>
                </a:solidFill>
              </a:rPr>
              <a:t>左偏分布</a:t>
            </a:r>
          </a:p>
          <a:p>
            <a:pPr marL="609600" indent="-609600" algn="just">
              <a:lnSpc>
                <a:spcPct val="90000"/>
              </a:lnSpc>
              <a:spcBef>
                <a:spcPct val="33000"/>
              </a:spcBef>
              <a:buFontTx/>
              <a:buAutoNum type="arabicPeriod" startAt="4"/>
              <a:defRPr/>
            </a:pPr>
            <a:r>
              <a:rPr lang="zh-CN" altLang="en-US" sz="2800" smtClean="0"/>
              <a:t>偏态系数大于</a:t>
            </a:r>
            <a:r>
              <a:rPr lang="en-US" altLang="zh-CN" sz="2800" smtClean="0"/>
              <a:t>1</a:t>
            </a:r>
            <a:r>
              <a:rPr lang="zh-CN" altLang="en-US" sz="2800" smtClean="0"/>
              <a:t>或小于</a:t>
            </a:r>
            <a:r>
              <a:rPr lang="en-US" altLang="zh-CN" sz="2800" smtClean="0"/>
              <a:t>-1</a:t>
            </a:r>
            <a:r>
              <a:rPr lang="zh-CN" altLang="en-US" sz="2800" smtClean="0"/>
              <a:t>，被称为高度偏态分布；偏态系数在</a:t>
            </a:r>
            <a:r>
              <a:rPr lang="en-US" altLang="zh-CN" sz="2800" smtClean="0"/>
              <a:t>0.5</a:t>
            </a:r>
            <a:r>
              <a:rPr lang="zh-CN" altLang="en-US" sz="2800" smtClean="0"/>
              <a:t>～</a:t>
            </a:r>
            <a:r>
              <a:rPr lang="en-US" altLang="zh-CN" sz="2800" smtClean="0"/>
              <a:t>1</a:t>
            </a:r>
            <a:r>
              <a:rPr lang="zh-CN" altLang="en-US" sz="2800" smtClean="0"/>
              <a:t>或</a:t>
            </a:r>
            <a:r>
              <a:rPr lang="en-US" altLang="zh-CN" sz="2800" smtClean="0">
                <a:solidFill>
                  <a:schemeClr val="tx1"/>
                </a:solidFill>
              </a:rPr>
              <a:t>-1</a:t>
            </a:r>
            <a:r>
              <a:rPr lang="zh-CN" altLang="en-US" sz="2800" smtClean="0">
                <a:solidFill>
                  <a:schemeClr val="tx1"/>
                </a:solidFill>
              </a:rPr>
              <a:t>～</a:t>
            </a:r>
            <a:r>
              <a:rPr lang="en-US" altLang="zh-CN" sz="2800" smtClean="0">
                <a:solidFill>
                  <a:schemeClr val="tx1"/>
                </a:solidFill>
              </a:rPr>
              <a:t>-0.5</a:t>
            </a:r>
            <a:r>
              <a:rPr lang="zh-CN" altLang="en-US" sz="2800" smtClean="0">
                <a:solidFill>
                  <a:schemeClr val="tx1"/>
                </a:solidFill>
              </a:rPr>
              <a:t>之间，被认为是中等偏态分布</a:t>
            </a:r>
            <a:r>
              <a:rPr lang="zh-CN" altLang="en-US" sz="2800" smtClean="0"/>
              <a:t>；偏态系数越接近</a:t>
            </a:r>
            <a:r>
              <a:rPr lang="en-US" altLang="zh-CN" sz="2800" smtClean="0"/>
              <a:t>0</a:t>
            </a:r>
            <a:r>
              <a:rPr lang="zh-CN" altLang="en-US" sz="2800" smtClean="0"/>
              <a:t>，偏斜程度就越低 </a:t>
            </a:r>
          </a:p>
        </p:txBody>
      </p:sp>
      <p:pic>
        <p:nvPicPr>
          <p:cNvPr id="124932" name="Picture 6" descr="BL00347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3048000"/>
            <a:ext cx="1944688" cy="308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Effect transition="in" filter="wipe(left)">
                                      <p:cBhvr>
                                        <p:cTn id="7" dur="500"/>
                                        <p:tgtEl>
                                          <p:spTgt spid="385027">
                                            <p:txEl>
                                              <p:pRg st="0" end="0"/>
                                            </p:txEl>
                                          </p:spTgt>
                                        </p:tgtEl>
                                      </p:cBhvr>
                                    </p:animEffect>
                                  </p:childTnLst>
                                  <p:subTnLst>
                                    <p:animClr clrSpc="rgb" dir="cw">
                                      <p:cBhvr override="childStyle">
                                        <p:cTn dur="1" fill="hold" display="0" masterRel="nextClick" afterEffect="1"/>
                                        <p:tgtEl>
                                          <p:spTgt spid="38502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5027">
                                            <p:txEl>
                                              <p:pRg st="1" end="1"/>
                                            </p:txEl>
                                          </p:spTgt>
                                        </p:tgtEl>
                                        <p:attrNameLst>
                                          <p:attrName>style.visibility</p:attrName>
                                        </p:attrNameLst>
                                      </p:cBhvr>
                                      <p:to>
                                        <p:strVal val="visible"/>
                                      </p:to>
                                    </p:set>
                                    <p:animEffect transition="in" filter="wipe(left)">
                                      <p:cBhvr>
                                        <p:cTn id="12" dur="500"/>
                                        <p:tgtEl>
                                          <p:spTgt spid="385027">
                                            <p:txEl>
                                              <p:pRg st="1" end="1"/>
                                            </p:txEl>
                                          </p:spTgt>
                                        </p:tgtEl>
                                      </p:cBhvr>
                                    </p:animEffect>
                                  </p:childTnLst>
                                  <p:subTnLst>
                                    <p:animClr clrSpc="rgb" dir="cw">
                                      <p:cBhvr override="childStyle">
                                        <p:cTn dur="1" fill="hold" display="0" masterRel="nextClick" afterEffect="1"/>
                                        <p:tgtEl>
                                          <p:spTgt spid="385027">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5027">
                                            <p:txEl>
                                              <p:pRg st="2" end="2"/>
                                            </p:txEl>
                                          </p:spTgt>
                                        </p:tgtEl>
                                        <p:attrNameLst>
                                          <p:attrName>style.visibility</p:attrName>
                                        </p:attrNameLst>
                                      </p:cBhvr>
                                      <p:to>
                                        <p:strVal val="visible"/>
                                      </p:to>
                                    </p:set>
                                    <p:animEffect transition="in" filter="wipe(left)">
                                      <p:cBhvr>
                                        <p:cTn id="17" dur="500"/>
                                        <p:tgtEl>
                                          <p:spTgt spid="385027">
                                            <p:txEl>
                                              <p:pRg st="2" end="2"/>
                                            </p:txEl>
                                          </p:spTgt>
                                        </p:tgtEl>
                                      </p:cBhvr>
                                    </p:animEffect>
                                  </p:childTnLst>
                                  <p:subTnLst>
                                    <p:animClr clrSpc="rgb" dir="cw">
                                      <p:cBhvr override="childStyle">
                                        <p:cTn dur="1" fill="hold" display="0" masterRel="nextClick" afterEffect="1"/>
                                        <p:tgtEl>
                                          <p:spTgt spid="385027">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5027">
                                            <p:txEl>
                                              <p:pRg st="3" end="3"/>
                                            </p:txEl>
                                          </p:spTgt>
                                        </p:tgtEl>
                                        <p:attrNameLst>
                                          <p:attrName>style.visibility</p:attrName>
                                        </p:attrNameLst>
                                      </p:cBhvr>
                                      <p:to>
                                        <p:strVal val="visible"/>
                                      </p:to>
                                    </p:set>
                                    <p:animEffect transition="in" filter="wipe(left)">
                                      <p:cBhvr>
                                        <p:cTn id="22" dur="500"/>
                                        <p:tgtEl>
                                          <p:spTgt spid="385027">
                                            <p:txEl>
                                              <p:pRg st="3" end="3"/>
                                            </p:txEl>
                                          </p:spTgt>
                                        </p:tgtEl>
                                      </p:cBhvr>
                                    </p:animEffect>
                                  </p:childTnLst>
                                  <p:subTnLst>
                                    <p:animClr clrSpc="rgb" dir="cw">
                                      <p:cBhvr override="childStyle">
                                        <p:cTn dur="1" fill="hold" display="0" masterRel="nextClick" afterEffect="1"/>
                                        <p:tgtEl>
                                          <p:spTgt spid="385027">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5027">
                                            <p:txEl>
                                              <p:pRg st="4" end="4"/>
                                            </p:txEl>
                                          </p:spTgt>
                                        </p:tgtEl>
                                        <p:attrNameLst>
                                          <p:attrName>style.visibility</p:attrName>
                                        </p:attrNameLst>
                                      </p:cBhvr>
                                      <p:to>
                                        <p:strVal val="visible"/>
                                      </p:to>
                                    </p:set>
                                    <p:animEffect transition="in" filter="wipe(left)">
                                      <p:cBhvr>
                                        <p:cTn id="27" dur="500"/>
                                        <p:tgtEl>
                                          <p:spTgt spid="385027">
                                            <p:txEl>
                                              <p:pRg st="4" end="4"/>
                                            </p:txEl>
                                          </p:spTgt>
                                        </p:tgtEl>
                                      </p:cBhvr>
                                    </p:animEffect>
                                  </p:childTnLst>
                                  <p:subTnLst>
                                    <p:animClr clrSpc="rgb" dir="cw">
                                      <p:cBhvr override="childStyle">
                                        <p:cTn dur="1" fill="hold" display="0" masterRel="nextClick" afterEffect="1"/>
                                        <p:tgtEl>
                                          <p:spTgt spid="385027">
                                            <p:txEl>
                                              <p:pRg st="4" end="4"/>
                                            </p:txEl>
                                          </p:spTgt>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5027">
                                            <p:txEl>
                                              <p:pRg st="5" end="5"/>
                                            </p:txEl>
                                          </p:spTgt>
                                        </p:tgtEl>
                                        <p:attrNameLst>
                                          <p:attrName>style.visibility</p:attrName>
                                        </p:attrNameLst>
                                      </p:cBhvr>
                                      <p:to>
                                        <p:strVal val="visible"/>
                                      </p:to>
                                    </p:set>
                                    <p:animEffect transition="in" filter="wipe(left)">
                                      <p:cBhvr>
                                        <p:cTn id="32" dur="500"/>
                                        <p:tgtEl>
                                          <p:spTgt spid="385027">
                                            <p:txEl>
                                              <p:pRg st="5" end="5"/>
                                            </p:txEl>
                                          </p:spTgt>
                                        </p:tgtEl>
                                      </p:cBhvr>
                                    </p:animEffect>
                                  </p:childTnLst>
                                  <p:subTnLst>
                                    <p:animClr clrSpc="rgb" dir="cw">
                                      <p:cBhvr override="childStyle">
                                        <p:cTn dur="1" fill="hold" display="0" masterRel="nextClick" afterEffect="1"/>
                                        <p:tgtEl>
                                          <p:spTgt spid="385027">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7"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1905000" y="188913"/>
            <a:ext cx="6781800" cy="1187450"/>
          </a:xfrm>
        </p:spPr>
        <p:txBody>
          <a:bodyPr/>
          <a:lstStyle/>
          <a:p>
            <a:pPr>
              <a:defRPr/>
            </a:pPr>
            <a:r>
              <a:rPr lang="zh-CN" altLang="en-US" sz="4000" smtClean="0"/>
              <a:t>偏态系数</a:t>
            </a:r>
            <a:br>
              <a:rPr lang="zh-CN" altLang="en-US" sz="4000" smtClean="0"/>
            </a:br>
            <a:r>
              <a:rPr lang="zh-CN" altLang="en-US" sz="4000" smtClean="0"/>
              <a:t> </a:t>
            </a: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coefficient</a:t>
            </a:r>
            <a:r>
              <a:rPr lang="en-US" altLang="zh-CN" sz="3600" smtClean="0">
                <a:solidFill>
                  <a:schemeClr val="hlink"/>
                </a:solidFill>
                <a:latin typeface="Arial" panose="020B0604020202020204" pitchFamily="34" charset="0"/>
              </a:rPr>
              <a:t> of </a:t>
            </a:r>
            <a:r>
              <a:rPr lang="en-US" altLang="zh-CN" sz="3600" smtClean="0">
                <a:solidFill>
                  <a:schemeClr val="hlink"/>
                </a:solidFill>
                <a:latin typeface="Arial" panose="020B0604020202020204" pitchFamily="34" charset="0"/>
                <a:cs typeface="Times New Roman" panose="02020603050405020304" pitchFamily="18" charset="0"/>
              </a:rPr>
              <a:t>skewness</a:t>
            </a:r>
            <a:r>
              <a:rPr lang="en-US" altLang="zh-CN" sz="3600" smtClean="0">
                <a:solidFill>
                  <a:schemeClr val="hlink"/>
                </a:solidFill>
                <a:latin typeface="Arial" panose="020B0604020202020204" pitchFamily="34" charset="0"/>
              </a:rPr>
              <a:t>)</a:t>
            </a:r>
          </a:p>
        </p:txBody>
      </p:sp>
      <p:sp>
        <p:nvSpPr>
          <p:cNvPr id="820227" name="Rectangle 3"/>
          <p:cNvSpPr>
            <a:spLocks noGrp="1" noChangeArrowheads="1"/>
          </p:cNvSpPr>
          <p:nvPr>
            <p:ph type="body" sz="half" idx="1"/>
          </p:nvPr>
        </p:nvSpPr>
        <p:spPr>
          <a:xfrm>
            <a:off x="533400" y="1773238"/>
            <a:ext cx="4110038" cy="4186237"/>
          </a:xfrm>
        </p:spPr>
        <p:txBody>
          <a:bodyPr/>
          <a:lstStyle/>
          <a:p>
            <a:pPr marL="609600" indent="-609600">
              <a:buFontTx/>
              <a:buAutoNum type="arabicPeriod"/>
              <a:defRPr/>
            </a:pPr>
            <a:r>
              <a:rPr lang="zh-CN" altLang="en-US" smtClean="0"/>
              <a:t>根据原始数据计算</a:t>
            </a:r>
          </a:p>
          <a:p>
            <a:pPr marL="609600" indent="-609600">
              <a:buFontTx/>
              <a:buAutoNum type="arabicPeriod"/>
              <a:defRPr/>
            </a:pPr>
            <a:endParaRPr lang="zh-CN" altLang="en-US" smtClean="0"/>
          </a:p>
          <a:p>
            <a:pPr marL="609600" indent="-609600">
              <a:buFontTx/>
              <a:buAutoNum type="arabicPeriod"/>
              <a:defRPr/>
            </a:pPr>
            <a:endParaRPr lang="zh-CN" altLang="en-US" smtClean="0"/>
          </a:p>
          <a:p>
            <a:pPr marL="609600" indent="-609600">
              <a:buFontTx/>
              <a:buAutoNum type="arabicPeriod"/>
              <a:defRPr/>
            </a:pPr>
            <a:r>
              <a:rPr lang="zh-CN" altLang="en-US" smtClean="0"/>
              <a:t>根据分组数据计算</a:t>
            </a:r>
          </a:p>
        </p:txBody>
      </p:sp>
      <p:graphicFrame>
        <p:nvGraphicFramePr>
          <p:cNvPr id="126980" name="Object 4"/>
          <p:cNvGraphicFramePr>
            <a:graphicFrameLocks noChangeAspect="1"/>
          </p:cNvGraphicFramePr>
          <p:nvPr/>
        </p:nvGraphicFramePr>
        <p:xfrm>
          <a:off x="2362200" y="2349500"/>
          <a:ext cx="3429000" cy="1174750"/>
        </p:xfrm>
        <a:graphic>
          <a:graphicData uri="http://schemas.openxmlformats.org/presentationml/2006/ole">
            <mc:AlternateContent xmlns:mc="http://schemas.openxmlformats.org/markup-compatibility/2006">
              <mc:Choice xmlns:v="urn:schemas-microsoft-com:vml" Requires="v">
                <p:oleObj spid="_x0000_s126982" name="Equation" r:id="rId4" imgW="1325962" imgH="457074" progId="Equation.3">
                  <p:embed/>
                </p:oleObj>
              </mc:Choice>
              <mc:Fallback>
                <p:oleObj name="Equation" r:id="rId4" imgW="1325962" imgH="457074"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349500"/>
                        <a:ext cx="3429000" cy="11747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1" name="Object 5"/>
          <p:cNvGraphicFramePr>
            <a:graphicFrameLocks noChangeAspect="1"/>
          </p:cNvGraphicFramePr>
          <p:nvPr/>
        </p:nvGraphicFramePr>
        <p:xfrm>
          <a:off x="2362200" y="4141788"/>
          <a:ext cx="3352800" cy="1447800"/>
        </p:xfrm>
        <a:graphic>
          <a:graphicData uri="http://schemas.openxmlformats.org/presentationml/2006/ole">
            <mc:AlternateContent xmlns:mc="http://schemas.openxmlformats.org/markup-compatibility/2006">
              <mc:Choice xmlns:v="urn:schemas-microsoft-com:vml" Requires="v">
                <p:oleObj spid="_x0000_s126983" name="Equation" r:id="rId6" imgW="1333349" imgH="586898" progId="Equation.3">
                  <p:embed/>
                </p:oleObj>
              </mc:Choice>
              <mc:Fallback>
                <p:oleObj name="Equation" r:id="rId6" imgW="1333349" imgH="586898"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4141788"/>
                        <a:ext cx="3352800" cy="1447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04"/>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endParaRPr lang="zh-CN" altLang="zh-CN" sz="6000">
              <a:solidFill>
                <a:schemeClr val="tx1"/>
              </a:solidFill>
            </a:endParaRPr>
          </a:p>
        </p:txBody>
      </p:sp>
      <p:sp>
        <p:nvSpPr>
          <p:cNvPr id="543746" name="Rectangle 2"/>
          <p:cNvSpPr>
            <a:spLocks noGrp="1" noChangeArrowheads="1"/>
          </p:cNvSpPr>
          <p:nvPr>
            <p:ph type="title"/>
          </p:nvPr>
        </p:nvSpPr>
        <p:spPr/>
        <p:txBody>
          <a:bodyPr/>
          <a:lstStyle/>
          <a:p>
            <a:pPr>
              <a:defRPr/>
            </a:pPr>
            <a:r>
              <a:rPr lang="zh-CN" altLang="en-US" sz="4000" smtClean="0">
                <a:solidFill>
                  <a:schemeClr val="tx1"/>
                </a:solidFill>
              </a:rPr>
              <a:t>偏态系数</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543849" name="Group 105"/>
          <p:cNvGraphicFramePr>
            <a:graphicFrameLocks noGrp="1"/>
          </p:cNvGraphicFramePr>
          <p:nvPr/>
        </p:nvGraphicFramePr>
        <p:xfrm>
          <a:off x="457200" y="1700213"/>
          <a:ext cx="8153400" cy="4572000"/>
        </p:xfrm>
        <a:graphic>
          <a:graphicData uri="http://schemas.openxmlformats.org/drawingml/2006/table">
            <a:tbl>
              <a:tblPr/>
              <a:tblGrid>
                <a:gridCol w="2057400"/>
                <a:gridCol w="1524000"/>
                <a:gridCol w="1447800"/>
                <a:gridCol w="1524000"/>
                <a:gridCol w="1600200"/>
              </a:tblGrid>
              <a:tr h="396206">
                <a:tc gridSpan="5">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某电脑公司销售量偏态及峰度计算表 </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42825">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按销售量份组</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台</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组中值</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r>
                        <a:rPr kumimoji="1" lang="en-US" altLang="zh-CN" sz="1800" b="1" i="1"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rPr>
                        <a:t>M</a:t>
                      </a:r>
                      <a:r>
                        <a:rPr kumimoji="1" lang="en-US" altLang="zh-CN" sz="1800" b="1" i="1" u="none" strike="noStrike" cap="none" normalizeH="0" baseline="-30000" smtClean="0">
                          <a:ln>
                            <a:noFill/>
                          </a:ln>
                          <a:solidFill>
                            <a:schemeClr val="bg2"/>
                          </a:solidFill>
                          <a:effectLst/>
                          <a:latin typeface="Arial" panose="020B0604020202020204" pitchFamily="34" charset="0"/>
                          <a:ea typeface="宋体" panose="02010600030101010101" pitchFamily="2" charset="-122"/>
                        </a:rPr>
                        <a:t>i</a:t>
                      </a: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rPr>
                        <a:t>频数</a:t>
                      </a: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a:t>
                      </a:r>
                      <a:r>
                        <a:rPr kumimoji="1" lang="en-US" altLang="zh-CN" sz="1800" b="1" i="1"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rPr>
                        <a:t>f</a:t>
                      </a:r>
                      <a:r>
                        <a:rPr kumimoji="1" lang="en-US" altLang="zh-CN" sz="1800" b="1" i="1" u="none" strike="noStrike" cap="none" normalizeH="0" baseline="-30000" smtClean="0">
                          <a:ln>
                            <a:noFill/>
                          </a:ln>
                          <a:solidFill>
                            <a:schemeClr val="bg2"/>
                          </a:solidFill>
                          <a:effectLst/>
                          <a:latin typeface="Arial" panose="020B0604020202020204" pitchFamily="34" charset="0"/>
                          <a:ea typeface="宋体" panose="02010600030101010101" pitchFamily="2" charset="-122"/>
                        </a:rPr>
                        <a:t>i</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30000" smtClean="0">
                        <a:ln>
                          <a:noFill/>
                        </a:ln>
                        <a:solidFill>
                          <a:schemeClr val="bg2"/>
                        </a:solidFill>
                        <a:effectLst/>
                        <a:latin typeface="Arial" panose="020B0604020202020204" pitchFamily="34" charset="0"/>
                        <a:ea typeface="宋体" panose="02010600030101010101" pitchFamily="2" charset="-122"/>
                      </a:endParaRP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30000" smtClean="0">
                        <a:ln>
                          <a:noFill/>
                        </a:ln>
                        <a:solidFill>
                          <a:schemeClr val="bg2"/>
                        </a:solidFill>
                        <a:effectLst/>
                        <a:latin typeface="Arial" panose="020B0604020202020204" pitchFamily="34" charset="0"/>
                        <a:ea typeface="宋体" panose="02010600030101010101" pitchFamily="2" charset="-122"/>
                      </a:endParaRP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3328236">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140 ~ 150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150 ~ 160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160 ~ 170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170 ~ 180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180 ~190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190 ~200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200 ~210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210 ~220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220 ~ 230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230 ~ 240</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rPr>
                        <a:t>145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rPr>
                        <a:t>155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rPr>
                        <a:t>165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rPr>
                        <a:t>175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rPr>
                        <a:t>185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rPr>
                        <a:t>195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rPr>
                        <a:t>205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rPr>
                        <a:t>215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rPr>
                        <a:t>225</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rPr>
                        <a:t>235</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9</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16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27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17</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4</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5</a:t>
                      </a:r>
                      <a:endPar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endParaRP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-256000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-243000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-128000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-27000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17000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80000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216000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256000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625000</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10240000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7290000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2560000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270000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170000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1600000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  6480000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10240000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FF3399"/>
                          </a:solidFill>
                          <a:effectLst/>
                          <a:latin typeface="Arial" panose="020B0604020202020204" pitchFamily="34" charset="0"/>
                          <a:ea typeface="宋体" panose="02010600030101010101" pitchFamily="2" charset="-122"/>
                          <a:cs typeface="Times New Roman" panose="02020603050405020304" pitchFamily="18" charset="0"/>
                        </a:rPr>
                        <a:t>31250000</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04733">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合计</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120</a:t>
                      </a:r>
                      <a:endParaRPr kumimoji="1" lang="en-US" altLang="zh-CN" sz="18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540000</a:t>
                      </a:r>
                      <a:r>
                        <a:rPr kumimoji="1" lang="en-US" altLang="zh-CN"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70100000</a:t>
                      </a:r>
                      <a:r>
                        <a:rPr kumimoji="1" lang="en-US" altLang="zh-CN" sz="18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a:t>
                      </a:r>
                    </a:p>
                  </a:txBody>
                  <a:tcPr marT="45711" marB="45711"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bl>
          </a:graphicData>
        </a:graphic>
      </p:graphicFrame>
      <p:graphicFrame>
        <p:nvGraphicFramePr>
          <p:cNvPr id="129056" name="Object 106"/>
          <p:cNvGraphicFramePr>
            <a:graphicFrameLocks noChangeAspect="1"/>
          </p:cNvGraphicFramePr>
          <p:nvPr>
            <p:ph sz="half" idx="1"/>
          </p:nvPr>
        </p:nvGraphicFramePr>
        <p:xfrm>
          <a:off x="5724525" y="2133600"/>
          <a:ext cx="1081088" cy="431800"/>
        </p:xfrm>
        <a:graphic>
          <a:graphicData uri="http://schemas.openxmlformats.org/presentationml/2006/ole">
            <mc:AlternateContent xmlns:mc="http://schemas.openxmlformats.org/markup-compatibility/2006">
              <mc:Choice xmlns:v="urn:schemas-microsoft-com:vml" Requires="v">
                <p:oleObj spid="_x0000_s129058" name="公式" r:id="rId4" imgW="761669" imgH="241195" progId="Equation.3">
                  <p:embed/>
                </p:oleObj>
              </mc:Choice>
              <mc:Fallback>
                <p:oleObj name="公式" r:id="rId4" imgW="761669" imgH="241195" progId="Equation.3">
                  <p:embed/>
                  <p:pic>
                    <p:nvPicPr>
                      <p:cNvPr id="0" name="Object 1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525" y="2133600"/>
                        <a:ext cx="1081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57" name="Object 112"/>
          <p:cNvGraphicFramePr>
            <a:graphicFrameLocks noChangeAspect="1"/>
          </p:cNvGraphicFramePr>
          <p:nvPr>
            <p:ph sz="half" idx="2"/>
          </p:nvPr>
        </p:nvGraphicFramePr>
        <p:xfrm>
          <a:off x="7164388" y="2133600"/>
          <a:ext cx="1223962" cy="431800"/>
        </p:xfrm>
        <a:graphic>
          <a:graphicData uri="http://schemas.openxmlformats.org/presentationml/2006/ole">
            <mc:AlternateContent xmlns:mc="http://schemas.openxmlformats.org/markup-compatibility/2006">
              <mc:Choice xmlns:v="urn:schemas-microsoft-com:vml" Requires="v">
                <p:oleObj spid="_x0000_s129059" name="公式" r:id="rId6" imgW="774364" imgH="241195" progId="Equation.3">
                  <p:embed/>
                </p:oleObj>
              </mc:Choice>
              <mc:Fallback>
                <p:oleObj name="公式" r:id="rId6" imgW="774364" imgH="241195" progId="Equation.3">
                  <p:embed/>
                  <p:pic>
                    <p:nvPicPr>
                      <p:cNvPr id="0" name="Object 1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388" y="2133600"/>
                        <a:ext cx="12239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1828800" y="228600"/>
            <a:ext cx="6781800" cy="1143000"/>
          </a:xfrm>
        </p:spPr>
        <p:txBody>
          <a:bodyPr/>
          <a:lstStyle/>
          <a:p>
            <a:pPr>
              <a:defRPr/>
            </a:pPr>
            <a:r>
              <a:rPr lang="zh-CN" altLang="en-US" sz="4000" smtClean="0"/>
              <a:t>偏态系数</a:t>
            </a:r>
            <a:br>
              <a:rPr lang="zh-CN" altLang="en-US" sz="4000" smtClean="0"/>
            </a:br>
            <a:r>
              <a:rPr lang="zh-CN" altLang="en-US" sz="4000"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131075" name="Object 6"/>
          <p:cNvGraphicFramePr>
            <a:graphicFrameLocks noChangeAspect="1"/>
          </p:cNvGraphicFramePr>
          <p:nvPr/>
        </p:nvGraphicFramePr>
        <p:xfrm>
          <a:off x="762000" y="1752600"/>
          <a:ext cx="6477000" cy="2590800"/>
        </p:xfrm>
        <a:graphic>
          <a:graphicData uri="http://schemas.openxmlformats.org/presentationml/2006/ole">
            <mc:AlternateContent xmlns:mc="http://schemas.openxmlformats.org/markup-compatibility/2006">
              <mc:Choice xmlns:v="urn:schemas-microsoft-com:vml" Requires="v">
                <p:oleObj spid="_x0000_s131077" r:id="rId4" imgW="2567981" imgH="1066842" progId="Equation.3">
                  <p:embed/>
                </p:oleObj>
              </mc:Choice>
              <mc:Fallback>
                <p:oleObj r:id="rId4" imgW="2567981" imgH="1066842"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752600"/>
                        <a:ext cx="6477000" cy="25908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6376" name="Text Box 8"/>
          <p:cNvSpPr txBox="1">
            <a:spLocks noChangeArrowheads="1"/>
          </p:cNvSpPr>
          <p:nvPr/>
        </p:nvSpPr>
        <p:spPr bwMode="auto">
          <a:xfrm>
            <a:off x="609600" y="4495800"/>
            <a:ext cx="784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a:solidFill>
                  <a:srgbClr val="FFFFB1"/>
                </a:solidFill>
                <a:effectLst>
                  <a:outerShdw blurRad="38100" dist="38100" dir="2700000" algn="tl">
                    <a:srgbClr val="000000"/>
                  </a:outerShdw>
                </a:effectLst>
              </a:rPr>
              <a:t>结论：</a:t>
            </a:r>
            <a:r>
              <a:rPr lang="zh-CN" altLang="en-US" sz="2800">
                <a:effectLst>
                  <a:outerShdw blurRad="38100" dist="38100" dir="2700000" algn="tl">
                    <a:srgbClr val="000000"/>
                  </a:outerShdw>
                </a:effectLst>
              </a:rPr>
              <a:t>偏态系数为正值，但与</a:t>
            </a:r>
            <a:r>
              <a:rPr lang="en-US" altLang="zh-CN" sz="2800">
                <a:effectLst>
                  <a:outerShdw blurRad="38100" dist="38100" dir="2700000" algn="tl">
                    <a:srgbClr val="000000"/>
                  </a:outerShdw>
                </a:effectLst>
              </a:rPr>
              <a:t>0</a:t>
            </a:r>
            <a:r>
              <a:rPr lang="zh-CN" altLang="en-US" sz="2800">
                <a:effectLst>
                  <a:outerShdw blurRad="38100" dist="38100" dir="2700000" algn="tl">
                    <a:srgbClr val="000000"/>
                  </a:outerShdw>
                </a:effectLst>
              </a:rPr>
              <a:t>的差异不大，说明电脑销售量为轻微右偏分布，即销售量较少的天数占据多数，而销售量较多的天数则占少数</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6376">
                                            <p:txEl>
                                              <p:pRg st="0" end="0"/>
                                            </p:txEl>
                                          </p:spTgt>
                                        </p:tgtEl>
                                        <p:attrNameLst>
                                          <p:attrName>style.visibility</p:attrName>
                                        </p:attrNameLst>
                                      </p:cBhvr>
                                      <p:to>
                                        <p:strVal val="visible"/>
                                      </p:to>
                                    </p:set>
                                    <p:animEffect transition="in" filter="wipe(left)">
                                      <p:cBhvr>
                                        <p:cTn id="7" dur="500"/>
                                        <p:tgtEl>
                                          <p:spTgt spid="8263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6"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59289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smtClean="0">
                <a:solidFill>
                  <a:schemeClr val="tx1"/>
                </a:solidFill>
              </a:rPr>
              <a:t>峰    态</a:t>
            </a: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峰态</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kurtosis</a:t>
            </a:r>
            <a:r>
              <a:rPr lang="en-US" altLang="zh-CN" sz="3600" smtClean="0">
                <a:solidFill>
                  <a:schemeClr val="hlink"/>
                </a:solidFill>
                <a:latin typeface="Arial" panose="020B0604020202020204" pitchFamily="34" charset="0"/>
              </a:rPr>
              <a:t>)</a:t>
            </a:r>
          </a:p>
        </p:txBody>
      </p:sp>
      <p:sp>
        <p:nvSpPr>
          <p:cNvPr id="387075" name="Rectangle 3"/>
          <p:cNvSpPr>
            <a:spLocks noGrp="1" noChangeArrowheads="1"/>
          </p:cNvSpPr>
          <p:nvPr>
            <p:ph type="body" idx="1"/>
          </p:nvPr>
        </p:nvSpPr>
        <p:spPr>
          <a:xfrm>
            <a:off x="533400" y="1700213"/>
            <a:ext cx="8001000" cy="4319587"/>
          </a:xfrm>
        </p:spPr>
        <p:txBody>
          <a:bodyPr/>
          <a:lstStyle/>
          <a:p>
            <a:pPr marL="609600" indent="-609600">
              <a:buFontTx/>
              <a:buAutoNum type="arabicPeriod"/>
              <a:defRPr/>
            </a:pPr>
            <a:r>
              <a:rPr lang="zh-CN" altLang="en-US" smtClean="0">
                <a:solidFill>
                  <a:schemeClr val="tx1"/>
                </a:solidFill>
              </a:rPr>
              <a:t>统计学家</a:t>
            </a:r>
            <a:r>
              <a:rPr lang="en-US" altLang="zh-CN" smtClean="0">
                <a:solidFill>
                  <a:schemeClr val="tx1"/>
                </a:solidFill>
              </a:rPr>
              <a:t>Pearson</a:t>
            </a:r>
            <a:r>
              <a:rPr lang="zh-CN" altLang="en-US" smtClean="0">
                <a:solidFill>
                  <a:schemeClr val="tx1"/>
                </a:solidFill>
              </a:rPr>
              <a:t>于</a:t>
            </a:r>
            <a:r>
              <a:rPr lang="en-US" altLang="zh-CN" smtClean="0">
                <a:solidFill>
                  <a:schemeClr val="tx1"/>
                </a:solidFill>
              </a:rPr>
              <a:t>1905</a:t>
            </a:r>
            <a:r>
              <a:rPr lang="zh-CN" altLang="en-US" smtClean="0">
                <a:solidFill>
                  <a:schemeClr val="tx1"/>
                </a:solidFill>
              </a:rPr>
              <a:t>年首次提出</a:t>
            </a:r>
          </a:p>
          <a:p>
            <a:pPr marL="609600" indent="-609600">
              <a:buFontTx/>
              <a:buAutoNum type="arabicPeriod"/>
              <a:defRPr/>
            </a:pPr>
            <a:r>
              <a:rPr lang="zh-CN" altLang="en-US" smtClean="0">
                <a:solidFill>
                  <a:schemeClr val="tx1"/>
                </a:solidFill>
              </a:rPr>
              <a:t>数据分布扁平程度的测度</a:t>
            </a:r>
          </a:p>
          <a:p>
            <a:pPr marL="609600" indent="-609600">
              <a:buFontTx/>
              <a:buAutoNum type="arabicPeriod"/>
              <a:defRPr/>
            </a:pPr>
            <a:r>
              <a:rPr lang="zh-CN" altLang="en-US" smtClean="0">
                <a:solidFill>
                  <a:schemeClr val="tx1"/>
                </a:solidFill>
              </a:rPr>
              <a:t>峰态系数</a:t>
            </a:r>
            <a:r>
              <a:rPr lang="en-US" altLang="zh-CN" b="1" smtClean="0">
                <a:solidFill>
                  <a:srgbClr val="FFFFB1"/>
                </a:solidFill>
              </a:rPr>
              <a:t>=0</a:t>
            </a:r>
            <a:r>
              <a:rPr lang="zh-CN" altLang="en-US" smtClean="0">
                <a:solidFill>
                  <a:srgbClr val="FFFFB1"/>
                </a:solidFill>
              </a:rPr>
              <a:t>扁平峰度适中</a:t>
            </a:r>
          </a:p>
          <a:p>
            <a:pPr marL="609600" indent="-609600">
              <a:buFontTx/>
              <a:buAutoNum type="arabicPeriod"/>
              <a:defRPr/>
            </a:pPr>
            <a:r>
              <a:rPr lang="zh-CN" altLang="en-US" smtClean="0">
                <a:solidFill>
                  <a:schemeClr val="tx1"/>
                </a:solidFill>
              </a:rPr>
              <a:t>峰态系数</a:t>
            </a:r>
            <a:r>
              <a:rPr lang="en-US" altLang="zh-CN" b="1" smtClean="0">
                <a:solidFill>
                  <a:srgbClr val="FFFFB1"/>
                </a:solidFill>
              </a:rPr>
              <a:t>&lt;0</a:t>
            </a:r>
            <a:r>
              <a:rPr lang="zh-CN" altLang="en-US" smtClean="0"/>
              <a:t>为</a:t>
            </a:r>
            <a:r>
              <a:rPr lang="zh-CN" altLang="en-US" smtClean="0">
                <a:solidFill>
                  <a:srgbClr val="FFFFB1"/>
                </a:solidFill>
              </a:rPr>
              <a:t>扁平分布</a:t>
            </a:r>
          </a:p>
          <a:p>
            <a:pPr marL="609600" indent="-609600">
              <a:buFontTx/>
              <a:buAutoNum type="arabicPeriod"/>
              <a:defRPr/>
            </a:pPr>
            <a:r>
              <a:rPr lang="zh-CN" altLang="en-US" smtClean="0">
                <a:solidFill>
                  <a:schemeClr val="tx1"/>
                </a:solidFill>
              </a:rPr>
              <a:t>峰态系数</a:t>
            </a:r>
            <a:r>
              <a:rPr lang="en-US" altLang="zh-CN" b="1" smtClean="0">
                <a:solidFill>
                  <a:srgbClr val="FFFFB1"/>
                </a:solidFill>
              </a:rPr>
              <a:t>&gt;0</a:t>
            </a:r>
            <a:r>
              <a:rPr lang="zh-CN" altLang="en-US" smtClean="0"/>
              <a:t>为</a:t>
            </a:r>
            <a:r>
              <a:rPr lang="zh-CN" altLang="en-US" smtClean="0">
                <a:solidFill>
                  <a:srgbClr val="FFFFB1"/>
                </a:solidFill>
              </a:rPr>
              <a:t>尖峰分布</a:t>
            </a:r>
          </a:p>
        </p:txBody>
      </p:sp>
      <p:pic>
        <p:nvPicPr>
          <p:cNvPr id="135172" name="Picture 12" descr="BD05219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895600"/>
            <a:ext cx="29749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7075">
                                            <p:txEl>
                                              <p:pRg st="0" end="0"/>
                                            </p:txEl>
                                          </p:spTgt>
                                        </p:tgtEl>
                                        <p:attrNameLst>
                                          <p:attrName>style.visibility</p:attrName>
                                        </p:attrNameLst>
                                      </p:cBhvr>
                                      <p:to>
                                        <p:strVal val="visible"/>
                                      </p:to>
                                    </p:set>
                                    <p:animEffect transition="in" filter="wipe(left)">
                                      <p:cBhvr>
                                        <p:cTn id="7" dur="500"/>
                                        <p:tgtEl>
                                          <p:spTgt spid="387075">
                                            <p:txEl>
                                              <p:pRg st="0" end="0"/>
                                            </p:txEl>
                                          </p:spTgt>
                                        </p:tgtEl>
                                      </p:cBhvr>
                                    </p:animEffect>
                                  </p:childTnLst>
                                  <p:subTnLst>
                                    <p:animClr clrSpc="rgb" dir="cw">
                                      <p:cBhvr override="childStyle">
                                        <p:cTn dur="1" fill="hold" display="0" masterRel="nextClick" afterEffect="1"/>
                                        <p:tgtEl>
                                          <p:spTgt spid="38707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7075">
                                            <p:txEl>
                                              <p:pRg st="1" end="1"/>
                                            </p:txEl>
                                          </p:spTgt>
                                        </p:tgtEl>
                                        <p:attrNameLst>
                                          <p:attrName>style.visibility</p:attrName>
                                        </p:attrNameLst>
                                      </p:cBhvr>
                                      <p:to>
                                        <p:strVal val="visible"/>
                                      </p:to>
                                    </p:set>
                                    <p:animEffect transition="in" filter="wipe(left)">
                                      <p:cBhvr>
                                        <p:cTn id="12" dur="500"/>
                                        <p:tgtEl>
                                          <p:spTgt spid="387075">
                                            <p:txEl>
                                              <p:pRg st="1" end="1"/>
                                            </p:txEl>
                                          </p:spTgt>
                                        </p:tgtEl>
                                      </p:cBhvr>
                                    </p:animEffect>
                                  </p:childTnLst>
                                  <p:subTnLst>
                                    <p:animClr clrSpc="rgb" dir="cw">
                                      <p:cBhvr override="childStyle">
                                        <p:cTn dur="1" fill="hold" display="0" masterRel="nextClick" afterEffect="1"/>
                                        <p:tgtEl>
                                          <p:spTgt spid="38707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7075">
                                            <p:txEl>
                                              <p:pRg st="2" end="2"/>
                                            </p:txEl>
                                          </p:spTgt>
                                        </p:tgtEl>
                                        <p:attrNameLst>
                                          <p:attrName>style.visibility</p:attrName>
                                        </p:attrNameLst>
                                      </p:cBhvr>
                                      <p:to>
                                        <p:strVal val="visible"/>
                                      </p:to>
                                    </p:set>
                                    <p:animEffect transition="in" filter="wipe(left)">
                                      <p:cBhvr>
                                        <p:cTn id="17" dur="500"/>
                                        <p:tgtEl>
                                          <p:spTgt spid="387075">
                                            <p:txEl>
                                              <p:pRg st="2" end="2"/>
                                            </p:txEl>
                                          </p:spTgt>
                                        </p:tgtEl>
                                      </p:cBhvr>
                                    </p:animEffect>
                                  </p:childTnLst>
                                  <p:subTnLst>
                                    <p:animClr clrSpc="rgb" dir="cw">
                                      <p:cBhvr override="childStyle">
                                        <p:cTn dur="1" fill="hold" display="0" masterRel="nextClick" afterEffect="1"/>
                                        <p:tgtEl>
                                          <p:spTgt spid="38707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7075">
                                            <p:txEl>
                                              <p:pRg st="3" end="3"/>
                                            </p:txEl>
                                          </p:spTgt>
                                        </p:tgtEl>
                                        <p:attrNameLst>
                                          <p:attrName>style.visibility</p:attrName>
                                        </p:attrNameLst>
                                      </p:cBhvr>
                                      <p:to>
                                        <p:strVal val="visible"/>
                                      </p:to>
                                    </p:set>
                                    <p:animEffect transition="in" filter="wipe(left)">
                                      <p:cBhvr>
                                        <p:cTn id="22" dur="500"/>
                                        <p:tgtEl>
                                          <p:spTgt spid="387075">
                                            <p:txEl>
                                              <p:pRg st="3" end="3"/>
                                            </p:txEl>
                                          </p:spTgt>
                                        </p:tgtEl>
                                      </p:cBhvr>
                                    </p:animEffect>
                                  </p:childTnLst>
                                  <p:subTnLst>
                                    <p:animClr clrSpc="rgb" dir="cw">
                                      <p:cBhvr override="childStyle">
                                        <p:cTn dur="1" fill="hold" display="0" masterRel="nextClick" afterEffect="1"/>
                                        <p:tgtEl>
                                          <p:spTgt spid="387075">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7075">
                                            <p:txEl>
                                              <p:pRg st="4" end="4"/>
                                            </p:txEl>
                                          </p:spTgt>
                                        </p:tgtEl>
                                        <p:attrNameLst>
                                          <p:attrName>style.visibility</p:attrName>
                                        </p:attrNameLst>
                                      </p:cBhvr>
                                      <p:to>
                                        <p:strVal val="visible"/>
                                      </p:to>
                                    </p:set>
                                    <p:animEffect transition="in" filter="wipe(left)">
                                      <p:cBhvr>
                                        <p:cTn id="27" dur="500"/>
                                        <p:tgtEl>
                                          <p:spTgt spid="387075">
                                            <p:txEl>
                                              <p:pRg st="4" end="4"/>
                                            </p:txEl>
                                          </p:spTgt>
                                        </p:tgtEl>
                                      </p:cBhvr>
                                    </p:animEffect>
                                  </p:childTnLst>
                                  <p:subTnLst>
                                    <p:animClr clrSpc="rgb" dir="cw">
                                      <p:cBhvr override="childStyle">
                                        <p:cTn dur="1" fill="hold" display="0" masterRel="nextClick" afterEffect="1"/>
                                        <p:tgtEl>
                                          <p:spTgt spid="387075">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5"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a:xfrm>
            <a:off x="1828800" y="228600"/>
            <a:ext cx="6781800" cy="1143000"/>
          </a:xfrm>
        </p:spPr>
        <p:txBody>
          <a:bodyPr/>
          <a:lstStyle/>
          <a:p>
            <a:pPr>
              <a:defRPr/>
            </a:pPr>
            <a:r>
              <a:rPr lang="zh-CN" altLang="en-US" sz="4000" smtClean="0"/>
              <a:t>峰态系数</a:t>
            </a:r>
            <a:br>
              <a:rPr lang="zh-CN" altLang="en-US" sz="4000" smtClean="0"/>
            </a:br>
            <a:r>
              <a:rPr lang="zh-CN" altLang="en-US" sz="4000" smtClean="0"/>
              <a:t> </a:t>
            </a: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coefficient</a:t>
            </a:r>
            <a:r>
              <a:rPr lang="en-US" altLang="zh-CN" sz="3600" smtClean="0">
                <a:solidFill>
                  <a:schemeClr val="hlink"/>
                </a:solidFill>
                <a:latin typeface="Arial" panose="020B0604020202020204" pitchFamily="34" charset="0"/>
              </a:rPr>
              <a:t> of </a:t>
            </a:r>
            <a:r>
              <a:rPr lang="en-US" altLang="zh-CN" sz="3600" smtClean="0">
                <a:solidFill>
                  <a:schemeClr val="hlink"/>
                </a:solidFill>
                <a:latin typeface="Arial" panose="020B0604020202020204" pitchFamily="34" charset="0"/>
                <a:cs typeface="Times New Roman" panose="02020603050405020304" pitchFamily="18" charset="0"/>
              </a:rPr>
              <a:t>kurtosis</a:t>
            </a:r>
            <a:r>
              <a:rPr lang="en-US" altLang="zh-CN" sz="3600" smtClean="0">
                <a:solidFill>
                  <a:schemeClr val="hlink"/>
                </a:solidFill>
                <a:latin typeface="Arial" panose="020B0604020202020204" pitchFamily="34" charset="0"/>
              </a:rPr>
              <a:t>)</a:t>
            </a:r>
          </a:p>
        </p:txBody>
      </p:sp>
      <p:sp>
        <p:nvSpPr>
          <p:cNvPr id="832515" name="Rectangle 3"/>
          <p:cNvSpPr>
            <a:spLocks noGrp="1" noChangeArrowheads="1"/>
          </p:cNvSpPr>
          <p:nvPr>
            <p:ph type="body" idx="1"/>
          </p:nvPr>
        </p:nvSpPr>
        <p:spPr>
          <a:xfrm>
            <a:off x="533400" y="1828800"/>
            <a:ext cx="7848600" cy="4114800"/>
          </a:xfrm>
        </p:spPr>
        <p:txBody>
          <a:bodyPr/>
          <a:lstStyle/>
          <a:p>
            <a:pPr marL="609600" indent="-609600">
              <a:buFontTx/>
              <a:buAutoNum type="arabicPeriod"/>
              <a:defRPr/>
            </a:pPr>
            <a:r>
              <a:rPr lang="zh-CN" altLang="en-US" smtClean="0"/>
              <a:t>根据原始数据计算</a:t>
            </a:r>
          </a:p>
          <a:p>
            <a:pPr marL="609600" indent="-609600">
              <a:buFontTx/>
              <a:buAutoNum type="arabicPeriod"/>
              <a:defRPr/>
            </a:pPr>
            <a:endParaRPr lang="zh-CN" altLang="en-US" smtClean="0"/>
          </a:p>
          <a:p>
            <a:pPr marL="609600" indent="-609600">
              <a:buFontTx/>
              <a:buAutoNum type="arabicPeriod"/>
              <a:defRPr/>
            </a:pPr>
            <a:endParaRPr lang="zh-CN" altLang="en-US" smtClean="0"/>
          </a:p>
          <a:p>
            <a:pPr marL="609600" indent="-609600">
              <a:buFontTx/>
              <a:buAutoNum type="arabicPeriod"/>
              <a:defRPr/>
            </a:pPr>
            <a:r>
              <a:rPr lang="zh-CN" altLang="en-US" smtClean="0"/>
              <a:t>根据分组数据计算</a:t>
            </a:r>
          </a:p>
        </p:txBody>
      </p:sp>
      <p:graphicFrame>
        <p:nvGraphicFramePr>
          <p:cNvPr id="137220" name="Object 4"/>
          <p:cNvGraphicFramePr>
            <a:graphicFrameLocks noChangeAspect="1"/>
          </p:cNvGraphicFramePr>
          <p:nvPr/>
        </p:nvGraphicFramePr>
        <p:xfrm>
          <a:off x="1600200" y="2362200"/>
          <a:ext cx="6400800" cy="1219200"/>
        </p:xfrm>
        <a:graphic>
          <a:graphicData uri="http://schemas.openxmlformats.org/presentationml/2006/ole">
            <mc:AlternateContent xmlns:mc="http://schemas.openxmlformats.org/markup-compatibility/2006">
              <mc:Choice xmlns:v="urn:schemas-microsoft-com:vml" Requires="v">
                <p:oleObj spid="_x0000_s137222" name="Equation" r:id="rId4" imgW="2964192" imgH="487680" progId="Equation.3">
                  <p:embed/>
                </p:oleObj>
              </mc:Choice>
              <mc:Fallback>
                <p:oleObj name="Equation" r:id="rId4" imgW="2964192" imgH="4876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62200"/>
                        <a:ext cx="6400800" cy="1219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7221" name="Object 5"/>
          <p:cNvGraphicFramePr>
            <a:graphicFrameLocks noChangeAspect="1"/>
          </p:cNvGraphicFramePr>
          <p:nvPr/>
        </p:nvGraphicFramePr>
        <p:xfrm>
          <a:off x="1676400" y="4267200"/>
          <a:ext cx="3581400" cy="1524000"/>
        </p:xfrm>
        <a:graphic>
          <a:graphicData uri="http://schemas.openxmlformats.org/presentationml/2006/ole">
            <mc:AlternateContent xmlns:mc="http://schemas.openxmlformats.org/markup-compatibility/2006">
              <mc:Choice xmlns:v="urn:schemas-microsoft-com:vml" Requires="v">
                <p:oleObj spid="_x0000_s137223" name="Equation" r:id="rId6" imgW="1478402" imgH="586898" progId="Equation.3">
                  <p:embed/>
                </p:oleObj>
              </mc:Choice>
              <mc:Fallback>
                <p:oleObj name="Equation" r:id="rId6" imgW="1478402" imgH="586898"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4267200"/>
                        <a:ext cx="3581400" cy="1524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众数</a:t>
            </a:r>
            <a:br>
              <a:rPr lang="zh-CN" altLang="en-US" sz="4000" smtClean="0">
                <a:solidFill>
                  <a:schemeClr val="tx1"/>
                </a:solidFill>
              </a:rPr>
            </a:br>
            <a:r>
              <a:rPr lang="en-US" altLang="zh-CN" sz="3600" smtClean="0">
                <a:solidFill>
                  <a:schemeClr val="hlink"/>
                </a:solidFill>
                <a:latin typeface="Arial" panose="020B0604020202020204" pitchFamily="34" charset="0"/>
              </a:rPr>
              <a:t>(</a:t>
            </a:r>
            <a:r>
              <a:rPr lang="en-US" altLang="zh-CN" sz="3600" smtClean="0">
                <a:solidFill>
                  <a:schemeClr val="hlink"/>
                </a:solidFill>
                <a:latin typeface="Arial" panose="020B0604020202020204" pitchFamily="34" charset="0"/>
                <a:cs typeface="Times New Roman" panose="02020603050405020304" pitchFamily="18" charset="0"/>
              </a:rPr>
              <a:t>mode</a:t>
            </a:r>
            <a:r>
              <a:rPr lang="en-US" altLang="zh-CN" sz="3600" smtClean="0">
                <a:solidFill>
                  <a:schemeClr val="hlink"/>
                </a:solidFill>
                <a:latin typeface="Arial" panose="020B0604020202020204" pitchFamily="34" charset="0"/>
              </a:rPr>
              <a:t>)</a:t>
            </a:r>
          </a:p>
        </p:txBody>
      </p:sp>
      <p:sp>
        <p:nvSpPr>
          <p:cNvPr id="321539" name="Rectangle 3"/>
          <p:cNvSpPr>
            <a:spLocks noGrp="1" noChangeArrowheads="1"/>
          </p:cNvSpPr>
          <p:nvPr>
            <p:ph type="body" idx="1"/>
          </p:nvPr>
        </p:nvSpPr>
        <p:spPr>
          <a:xfrm>
            <a:off x="533400" y="1700213"/>
            <a:ext cx="8229600" cy="4319587"/>
          </a:xfrm>
        </p:spPr>
        <p:txBody>
          <a:bodyPr/>
          <a:lstStyle/>
          <a:p>
            <a:pPr marL="609600" indent="-609600">
              <a:spcBef>
                <a:spcPct val="33000"/>
              </a:spcBef>
              <a:buFontTx/>
              <a:buAutoNum type="arabicPeriod"/>
              <a:defRPr/>
            </a:pPr>
            <a:r>
              <a:rPr lang="zh-CN" altLang="en-US" smtClean="0">
                <a:solidFill>
                  <a:schemeClr val="tx1"/>
                </a:solidFill>
              </a:rPr>
              <a:t>一组数据中出现次数最多的变量值</a:t>
            </a:r>
          </a:p>
          <a:p>
            <a:pPr marL="609600" indent="-609600">
              <a:spcBef>
                <a:spcPct val="33000"/>
              </a:spcBef>
              <a:buFontTx/>
              <a:buAutoNum type="arabicPeriod"/>
              <a:defRPr/>
            </a:pPr>
            <a:r>
              <a:rPr lang="zh-CN" altLang="en-US" smtClean="0">
                <a:solidFill>
                  <a:schemeClr val="tx1"/>
                </a:solidFill>
              </a:rPr>
              <a:t>适合于数据量较多时使用</a:t>
            </a:r>
          </a:p>
          <a:p>
            <a:pPr marL="609600" indent="-609600">
              <a:spcBef>
                <a:spcPct val="33000"/>
              </a:spcBef>
              <a:buFontTx/>
              <a:buAutoNum type="arabicPeriod"/>
              <a:defRPr/>
            </a:pPr>
            <a:r>
              <a:rPr lang="zh-CN" altLang="en-US" smtClean="0">
                <a:solidFill>
                  <a:schemeClr val="tx1"/>
                </a:solidFill>
              </a:rPr>
              <a:t>不受极端值的影响</a:t>
            </a:r>
          </a:p>
          <a:p>
            <a:pPr marL="609600" indent="-609600">
              <a:spcBef>
                <a:spcPct val="33000"/>
              </a:spcBef>
              <a:buFontTx/>
              <a:buAutoNum type="arabicPeriod"/>
              <a:defRPr/>
            </a:pPr>
            <a:r>
              <a:rPr lang="zh-CN" altLang="en-US" smtClean="0">
                <a:solidFill>
                  <a:schemeClr val="tx1"/>
                </a:solidFill>
              </a:rPr>
              <a:t>一组数据可能没有众数或有几个众数</a:t>
            </a:r>
          </a:p>
          <a:p>
            <a:pPr marL="609600" indent="-609600">
              <a:spcBef>
                <a:spcPct val="33000"/>
              </a:spcBef>
              <a:buFontTx/>
              <a:buAutoNum type="arabicPeriod"/>
              <a:defRPr/>
            </a:pPr>
            <a:r>
              <a:rPr lang="zh-CN" altLang="en-US" smtClean="0">
                <a:solidFill>
                  <a:schemeClr val="tx1"/>
                </a:solidFill>
              </a:rPr>
              <a:t>主要用于分类数据，也可用于顺序数据和数值型数据</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animEffect transition="in" filter="wipe(left)">
                                      <p:cBhvr>
                                        <p:cTn id="7" dur="500"/>
                                        <p:tgtEl>
                                          <p:spTgt spid="321539">
                                            <p:txEl>
                                              <p:pRg st="0" end="0"/>
                                            </p:txEl>
                                          </p:spTgt>
                                        </p:tgtEl>
                                      </p:cBhvr>
                                    </p:animEffect>
                                  </p:childTnLst>
                                  <p:subTnLst>
                                    <p:animClr clrSpc="rgb" dir="cw">
                                      <p:cBhvr override="childStyle">
                                        <p:cTn dur="1" fill="hold" display="0" masterRel="nextClick" afterEffect="1"/>
                                        <p:tgtEl>
                                          <p:spTgt spid="32153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1539">
                                            <p:txEl>
                                              <p:pRg st="1" end="1"/>
                                            </p:txEl>
                                          </p:spTgt>
                                        </p:tgtEl>
                                        <p:attrNameLst>
                                          <p:attrName>style.visibility</p:attrName>
                                        </p:attrNameLst>
                                      </p:cBhvr>
                                      <p:to>
                                        <p:strVal val="visible"/>
                                      </p:to>
                                    </p:set>
                                    <p:animEffect transition="in" filter="wipe(left)">
                                      <p:cBhvr>
                                        <p:cTn id="12" dur="500"/>
                                        <p:tgtEl>
                                          <p:spTgt spid="321539">
                                            <p:txEl>
                                              <p:pRg st="1" end="1"/>
                                            </p:txEl>
                                          </p:spTgt>
                                        </p:tgtEl>
                                      </p:cBhvr>
                                    </p:animEffect>
                                  </p:childTnLst>
                                  <p:subTnLst>
                                    <p:animClr clrSpc="rgb" dir="cw">
                                      <p:cBhvr override="childStyle">
                                        <p:cTn dur="1" fill="hold" display="0" masterRel="nextClick" afterEffect="1"/>
                                        <p:tgtEl>
                                          <p:spTgt spid="32153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1539">
                                            <p:txEl>
                                              <p:pRg st="2" end="2"/>
                                            </p:txEl>
                                          </p:spTgt>
                                        </p:tgtEl>
                                        <p:attrNameLst>
                                          <p:attrName>style.visibility</p:attrName>
                                        </p:attrNameLst>
                                      </p:cBhvr>
                                      <p:to>
                                        <p:strVal val="visible"/>
                                      </p:to>
                                    </p:set>
                                    <p:animEffect transition="in" filter="wipe(left)">
                                      <p:cBhvr>
                                        <p:cTn id="17" dur="500"/>
                                        <p:tgtEl>
                                          <p:spTgt spid="321539">
                                            <p:txEl>
                                              <p:pRg st="2" end="2"/>
                                            </p:txEl>
                                          </p:spTgt>
                                        </p:tgtEl>
                                      </p:cBhvr>
                                    </p:animEffect>
                                  </p:childTnLst>
                                  <p:subTnLst>
                                    <p:animClr clrSpc="rgb" dir="cw">
                                      <p:cBhvr override="childStyle">
                                        <p:cTn dur="1" fill="hold" display="0" masterRel="nextClick" afterEffect="1"/>
                                        <p:tgtEl>
                                          <p:spTgt spid="321539">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1539">
                                            <p:txEl>
                                              <p:pRg st="3" end="3"/>
                                            </p:txEl>
                                          </p:spTgt>
                                        </p:tgtEl>
                                        <p:attrNameLst>
                                          <p:attrName>style.visibility</p:attrName>
                                        </p:attrNameLst>
                                      </p:cBhvr>
                                      <p:to>
                                        <p:strVal val="visible"/>
                                      </p:to>
                                    </p:set>
                                    <p:animEffect transition="in" filter="wipe(left)">
                                      <p:cBhvr>
                                        <p:cTn id="22" dur="500"/>
                                        <p:tgtEl>
                                          <p:spTgt spid="321539">
                                            <p:txEl>
                                              <p:pRg st="3" end="3"/>
                                            </p:txEl>
                                          </p:spTgt>
                                        </p:tgtEl>
                                      </p:cBhvr>
                                    </p:animEffect>
                                  </p:childTnLst>
                                  <p:subTnLst>
                                    <p:animClr clrSpc="rgb" dir="cw">
                                      <p:cBhvr override="childStyle">
                                        <p:cTn dur="1" fill="hold" display="0" masterRel="nextClick" afterEffect="1"/>
                                        <p:tgtEl>
                                          <p:spTgt spid="321539">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1539">
                                            <p:txEl>
                                              <p:pRg st="4" end="4"/>
                                            </p:txEl>
                                          </p:spTgt>
                                        </p:tgtEl>
                                        <p:attrNameLst>
                                          <p:attrName>style.visibility</p:attrName>
                                        </p:attrNameLst>
                                      </p:cBhvr>
                                      <p:to>
                                        <p:strVal val="visible"/>
                                      </p:to>
                                    </p:set>
                                    <p:animEffect transition="in" filter="wipe(left)">
                                      <p:cBhvr>
                                        <p:cTn id="27" dur="500"/>
                                        <p:tgtEl>
                                          <p:spTgt spid="321539">
                                            <p:txEl>
                                              <p:pRg st="4" end="4"/>
                                            </p:txEl>
                                          </p:spTgt>
                                        </p:tgtEl>
                                      </p:cBhvr>
                                    </p:animEffect>
                                  </p:childTnLst>
                                  <p:subTnLst>
                                    <p:animClr clrSpc="rgb" dir="cw">
                                      <p:cBhvr override="childStyle">
                                        <p:cTn dur="1" fill="hold" display="0" masterRel="nextClick" afterEffect="1"/>
                                        <p:tgtEl>
                                          <p:spTgt spid="321539">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a:xfrm>
            <a:off x="1828800" y="228600"/>
            <a:ext cx="6781800" cy="1143000"/>
          </a:xfrm>
        </p:spPr>
        <p:txBody>
          <a:bodyPr/>
          <a:lstStyle/>
          <a:p>
            <a:pPr>
              <a:defRPr/>
            </a:pPr>
            <a:r>
              <a:rPr lang="zh-CN" altLang="en-US" sz="4000" smtClean="0"/>
              <a:t>峰态系数</a:t>
            </a:r>
            <a:br>
              <a:rPr lang="zh-CN" altLang="en-US" sz="4000" smtClean="0"/>
            </a:br>
            <a:r>
              <a:rPr lang="zh-CN" altLang="en-US" sz="4000" smtClean="0"/>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sp>
        <p:nvSpPr>
          <p:cNvPr id="830468" name="Text Box 4"/>
          <p:cNvSpPr txBox="1">
            <a:spLocks noChangeArrowheads="1"/>
          </p:cNvSpPr>
          <p:nvPr/>
        </p:nvSpPr>
        <p:spPr bwMode="auto">
          <a:xfrm>
            <a:off x="609600" y="4437063"/>
            <a:ext cx="7848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a:solidFill>
                  <a:srgbClr val="FFFFB1"/>
                </a:solidFill>
                <a:effectLst>
                  <a:outerShdw blurRad="38100" dist="38100" dir="2700000" algn="tl">
                    <a:srgbClr val="000000"/>
                  </a:outerShdw>
                </a:effectLst>
              </a:rPr>
              <a:t>结论：</a:t>
            </a:r>
            <a:r>
              <a:rPr lang="zh-CN" altLang="en-US" sz="2800">
                <a:effectLst>
                  <a:outerShdw blurRad="38100" dist="38100" dir="2700000" algn="tl">
                    <a:srgbClr val="000000"/>
                  </a:outerShdw>
                </a:effectLst>
              </a:rPr>
              <a:t>偏态系数为负值，但与</a:t>
            </a:r>
            <a:r>
              <a:rPr lang="en-US" altLang="zh-CN" sz="2800">
                <a:effectLst>
                  <a:outerShdw blurRad="38100" dist="38100" dir="2700000" algn="tl">
                    <a:srgbClr val="000000"/>
                  </a:outerShdw>
                </a:effectLst>
              </a:rPr>
              <a:t>0</a:t>
            </a:r>
            <a:r>
              <a:rPr lang="zh-CN" altLang="en-US" sz="2800">
                <a:effectLst>
                  <a:outerShdw blurRad="38100" dist="38100" dir="2700000" algn="tl">
                    <a:srgbClr val="000000"/>
                  </a:outerShdw>
                </a:effectLst>
              </a:rPr>
              <a:t>的差异不大，说明电脑销售量为轻微扁平分布</a:t>
            </a:r>
          </a:p>
        </p:txBody>
      </p:sp>
      <p:graphicFrame>
        <p:nvGraphicFramePr>
          <p:cNvPr id="139268" name="Object 5"/>
          <p:cNvGraphicFramePr>
            <a:graphicFrameLocks noChangeAspect="1"/>
          </p:cNvGraphicFramePr>
          <p:nvPr/>
        </p:nvGraphicFramePr>
        <p:xfrm>
          <a:off x="889000" y="1773238"/>
          <a:ext cx="6678613" cy="2195512"/>
        </p:xfrm>
        <a:graphic>
          <a:graphicData uri="http://schemas.openxmlformats.org/presentationml/2006/ole">
            <mc:AlternateContent xmlns:mc="http://schemas.openxmlformats.org/markup-compatibility/2006">
              <mc:Choice xmlns:v="urn:schemas-microsoft-com:vml" Requires="v">
                <p:oleObj spid="_x0000_s139269" name="Equation" r:id="rId4" imgW="2628756" imgH="815266" progId="Equation.3">
                  <p:embed/>
                </p:oleObj>
              </mc:Choice>
              <mc:Fallback>
                <p:oleObj name="Equation" r:id="rId4" imgW="2628756" imgH="815266"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000" y="1773238"/>
                        <a:ext cx="6678613" cy="21955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0468">
                                            <p:txEl>
                                              <p:pRg st="0" end="0"/>
                                            </p:txEl>
                                          </p:spTgt>
                                        </p:tgtEl>
                                        <p:attrNameLst>
                                          <p:attrName>style.visibility</p:attrName>
                                        </p:attrNameLst>
                                      </p:cBhvr>
                                      <p:to>
                                        <p:strVal val="visible"/>
                                      </p:to>
                                    </p:set>
                                    <p:animEffect transition="in" filter="wipe(left)">
                                      <p:cBhvr>
                                        <p:cTn id="7" dur="500"/>
                                        <p:tgtEl>
                                          <p:spTgt spid="8304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68"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2AA62A"/>
            </a:gs>
            <a:gs pos="100000">
              <a:srgbClr val="134D13"/>
            </a:gs>
          </a:gsLst>
          <a:lin ang="5400000" scaled="1"/>
        </a:gradFill>
        <a:effectLst/>
      </p:bgPr>
    </p:bg>
    <p:spTree>
      <p:nvGrpSpPr>
        <p:cNvPr id="1" name=""/>
        <p:cNvGrpSpPr/>
        <p:nvPr/>
      </p:nvGrpSpPr>
      <p:grpSpPr>
        <a:xfrm>
          <a:off x="0" y="0"/>
          <a:ext cx="0" cy="0"/>
          <a:chOff x="0" y="0"/>
          <a:chExt cx="0" cy="0"/>
        </a:xfrm>
      </p:grpSpPr>
      <p:sp>
        <p:nvSpPr>
          <p:cNvPr id="836610" name="Rectangle 2"/>
          <p:cNvSpPr>
            <a:spLocks noGrp="1" noChangeArrowheads="1"/>
          </p:cNvSpPr>
          <p:nvPr>
            <p:ph type="ctrTitle"/>
          </p:nvPr>
        </p:nvSpPr>
        <p:spPr>
          <a:xfrm>
            <a:off x="381000" y="2133600"/>
            <a:ext cx="8534400" cy="1295400"/>
          </a:xfrm>
        </p:spPr>
        <p:txBody>
          <a:bodyPr anchor="ctr" anchorCtr="0"/>
          <a:lstStyle/>
          <a:p>
            <a:pPr>
              <a:defRPr/>
            </a:pPr>
            <a:r>
              <a:rPr lang="zh-CN" altLang="en-US" sz="4000" smtClean="0">
                <a:latin typeface="Arial" panose="020B0604020202020204" pitchFamily="34" charset="0"/>
              </a:rPr>
              <a:t>用</a:t>
            </a:r>
            <a:r>
              <a:rPr lang="en-US" altLang="zh-CN" sz="4000" smtClean="0">
                <a:solidFill>
                  <a:schemeClr val="hlink"/>
                </a:solidFill>
                <a:latin typeface="Arial" panose="020B0604020202020204" pitchFamily="34" charset="0"/>
              </a:rPr>
              <a:t>Excel</a:t>
            </a:r>
            <a:r>
              <a:rPr lang="zh-CN" altLang="en-US" sz="4000" smtClean="0">
                <a:latin typeface="Arial" panose="020B0604020202020204" pitchFamily="34" charset="0"/>
              </a:rPr>
              <a:t>计算描述统计量</a:t>
            </a:r>
            <a:endParaRPr lang="zh-CN" altLang="en-US" sz="4000" smtClean="0">
              <a:solidFill>
                <a:schemeClr val="hlink"/>
              </a:solidFill>
              <a:latin typeface="Arial" panose="020B0604020202020204" pitchFamily="34" charset="0"/>
            </a:endParaRPr>
          </a:p>
        </p:txBody>
      </p:sp>
    </p:spTree>
  </p:cSld>
  <p:clrMapOvr>
    <a:overrideClrMapping bg1="dk2" tx1="lt1" bg2="dk1"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a:xfrm>
            <a:off x="1828800" y="228600"/>
            <a:ext cx="6781800" cy="1143000"/>
          </a:xfrm>
        </p:spPr>
        <p:txBody>
          <a:bodyPr/>
          <a:lstStyle/>
          <a:p>
            <a:pPr>
              <a:defRPr/>
            </a:pPr>
            <a:r>
              <a:rPr lang="zh-CN" altLang="en-US" sz="4000" smtClean="0">
                <a:latin typeface="Arial" panose="020B0604020202020204" pitchFamily="34" charset="0"/>
              </a:rPr>
              <a:t>用</a:t>
            </a:r>
            <a:r>
              <a:rPr lang="en-US" altLang="zh-CN" sz="4000" smtClean="0">
                <a:solidFill>
                  <a:schemeClr val="hlink"/>
                </a:solidFill>
                <a:latin typeface="Arial" panose="020B0604020202020204" pitchFamily="34" charset="0"/>
              </a:rPr>
              <a:t>Excel</a:t>
            </a:r>
            <a:r>
              <a:rPr lang="zh-CN" altLang="en-US" sz="4000" smtClean="0">
                <a:latin typeface="Arial" panose="020B0604020202020204" pitchFamily="34" charset="0"/>
              </a:rPr>
              <a:t>计算描述统计量</a:t>
            </a:r>
          </a:p>
        </p:txBody>
      </p:sp>
      <p:sp>
        <p:nvSpPr>
          <p:cNvPr id="834563" name="Rectangle 3"/>
          <p:cNvSpPr>
            <a:spLocks noGrp="1" noChangeArrowheads="1"/>
          </p:cNvSpPr>
          <p:nvPr>
            <p:ph type="body" idx="1"/>
          </p:nvPr>
        </p:nvSpPr>
        <p:spPr>
          <a:xfrm>
            <a:off x="457200" y="1628775"/>
            <a:ext cx="8305800" cy="4608513"/>
          </a:xfrm>
          <a:ln w="12700">
            <a:solidFill>
              <a:schemeClr val="tx2"/>
            </a:solidFill>
            <a:miter lim="800000"/>
            <a:headEnd/>
            <a:tailEnd/>
          </a:ln>
        </p:spPr>
        <p:txBody>
          <a:bodyPr/>
          <a:lstStyle/>
          <a:p>
            <a:pPr marL="609600" indent="-609600" algn="just" eaLnBrk="1" hangingPunct="1">
              <a:spcBef>
                <a:spcPct val="0"/>
              </a:spcBef>
              <a:defRPr/>
            </a:pPr>
            <a:r>
              <a:rPr lang="en-US" altLang="zh-CN" sz="2600" b="1" smtClean="0">
                <a:solidFill>
                  <a:schemeClr val="tx2"/>
                </a:solidFill>
                <a:sym typeface="Wingdings" panose="05000000000000000000" pitchFamily="2" charset="2"/>
              </a:rPr>
              <a:t></a:t>
            </a:r>
            <a:r>
              <a:rPr lang="zh-CN" altLang="en-US" sz="2600" smtClean="0">
                <a:solidFill>
                  <a:srgbClr val="EAEAEA"/>
                </a:solidFill>
              </a:rPr>
              <a:t>将</a:t>
            </a:r>
            <a:r>
              <a:rPr lang="en-US" altLang="zh-CN" sz="2600" smtClean="0">
                <a:solidFill>
                  <a:srgbClr val="EAEAEA"/>
                </a:solidFill>
              </a:rPr>
              <a:t>120</a:t>
            </a:r>
            <a:r>
              <a:rPr lang="zh-CN" altLang="en-US" sz="2600" smtClean="0">
                <a:solidFill>
                  <a:srgbClr val="EAEAEA"/>
                </a:solidFill>
              </a:rPr>
              <a:t>的销售量的数据输入到</a:t>
            </a:r>
            <a:r>
              <a:rPr lang="en-US" altLang="zh-CN" sz="2600" b="1" smtClean="0">
                <a:solidFill>
                  <a:schemeClr val="tx1"/>
                </a:solidFill>
              </a:rPr>
              <a:t>Excel</a:t>
            </a:r>
            <a:r>
              <a:rPr lang="zh-CN" altLang="en-US" sz="2600" smtClean="0">
                <a:solidFill>
                  <a:srgbClr val="EAEAEA"/>
                </a:solidFill>
              </a:rPr>
              <a:t>工作表中，然后按下列步骤操作</a:t>
            </a:r>
          </a:p>
          <a:p>
            <a:pPr marL="609600" indent="-609600" algn="just" eaLnBrk="1" hangingPunct="1">
              <a:spcBef>
                <a:spcPct val="0"/>
              </a:spcBef>
              <a:defRPr/>
            </a:pPr>
            <a:r>
              <a:rPr lang="zh-CN" altLang="en-US" sz="2600" b="1" smtClean="0">
                <a:solidFill>
                  <a:srgbClr val="FFFF99"/>
                </a:solidFill>
              </a:rPr>
              <a:t>第</a:t>
            </a:r>
            <a:r>
              <a:rPr lang="en-US" altLang="zh-CN" sz="2600" b="1" smtClean="0">
                <a:solidFill>
                  <a:srgbClr val="FFFF99"/>
                </a:solidFill>
              </a:rPr>
              <a:t>1</a:t>
            </a:r>
            <a:r>
              <a:rPr lang="zh-CN" altLang="en-US" sz="2600" b="1" smtClean="0">
                <a:solidFill>
                  <a:srgbClr val="FFFF99"/>
                </a:solidFill>
              </a:rPr>
              <a:t>步：</a:t>
            </a:r>
            <a:r>
              <a:rPr lang="zh-CN" altLang="en-US" sz="2600" smtClean="0">
                <a:solidFill>
                  <a:srgbClr val="EAEAEA"/>
                </a:solidFill>
              </a:rPr>
              <a:t>选择</a:t>
            </a:r>
            <a:r>
              <a:rPr lang="en-US" altLang="zh-CN" sz="2600" smtClean="0">
                <a:solidFill>
                  <a:srgbClr val="EAEAEA"/>
                </a:solidFill>
              </a:rPr>
              <a:t>【</a:t>
            </a:r>
            <a:r>
              <a:rPr lang="zh-CN" altLang="en-US" sz="2600" b="1" smtClean="0">
                <a:solidFill>
                  <a:schemeClr val="accent2"/>
                </a:solidFill>
              </a:rPr>
              <a:t>工具</a:t>
            </a:r>
            <a:r>
              <a:rPr lang="en-US" altLang="zh-CN" sz="2600" smtClean="0">
                <a:solidFill>
                  <a:schemeClr val="tx1"/>
                </a:solidFill>
              </a:rPr>
              <a:t>】</a:t>
            </a:r>
            <a:r>
              <a:rPr lang="zh-CN" altLang="en-US" sz="2600" smtClean="0">
                <a:solidFill>
                  <a:srgbClr val="EAEAEA"/>
                </a:solidFill>
              </a:rPr>
              <a:t>下拉菜单</a:t>
            </a:r>
          </a:p>
          <a:p>
            <a:pPr marL="609600" indent="-609600" algn="just" eaLnBrk="1" hangingPunct="1">
              <a:spcBef>
                <a:spcPct val="0"/>
              </a:spcBef>
              <a:defRPr/>
            </a:pPr>
            <a:r>
              <a:rPr lang="zh-CN" altLang="en-US" sz="2600" b="1" smtClean="0">
                <a:solidFill>
                  <a:srgbClr val="FFFF99"/>
                </a:solidFill>
              </a:rPr>
              <a:t>第</a:t>
            </a:r>
            <a:r>
              <a:rPr lang="en-US" altLang="zh-CN" sz="2600" b="1" smtClean="0">
                <a:solidFill>
                  <a:srgbClr val="FFFF99"/>
                </a:solidFill>
              </a:rPr>
              <a:t>2</a:t>
            </a:r>
            <a:r>
              <a:rPr lang="zh-CN" altLang="en-US" sz="2600" b="1" smtClean="0">
                <a:solidFill>
                  <a:srgbClr val="FFFF99"/>
                </a:solidFill>
              </a:rPr>
              <a:t>步：</a:t>
            </a:r>
            <a:r>
              <a:rPr lang="zh-CN" altLang="en-US" sz="2600" smtClean="0">
                <a:solidFill>
                  <a:srgbClr val="EAEAEA"/>
                </a:solidFill>
              </a:rPr>
              <a:t>选择</a:t>
            </a:r>
            <a:r>
              <a:rPr lang="en-US" altLang="zh-CN" sz="2600" smtClean="0">
                <a:solidFill>
                  <a:schemeClr val="tx1"/>
                </a:solidFill>
              </a:rPr>
              <a:t>【</a:t>
            </a:r>
            <a:r>
              <a:rPr lang="zh-CN" altLang="en-US" sz="2600" b="1" smtClean="0">
                <a:solidFill>
                  <a:schemeClr val="accent2"/>
                </a:solidFill>
              </a:rPr>
              <a:t>数据分析</a:t>
            </a:r>
            <a:r>
              <a:rPr lang="en-US" altLang="zh-CN" sz="2600" smtClean="0">
                <a:solidFill>
                  <a:schemeClr val="tx1"/>
                </a:solidFill>
              </a:rPr>
              <a:t>】</a:t>
            </a:r>
            <a:r>
              <a:rPr lang="zh-CN" altLang="en-US" sz="2600" smtClean="0">
                <a:solidFill>
                  <a:srgbClr val="EAEAEA"/>
                </a:solidFill>
              </a:rPr>
              <a:t>选项</a:t>
            </a:r>
          </a:p>
          <a:p>
            <a:pPr marL="609600" indent="-609600" algn="just" eaLnBrk="1" hangingPunct="1">
              <a:spcBef>
                <a:spcPct val="0"/>
              </a:spcBef>
              <a:defRPr/>
            </a:pPr>
            <a:r>
              <a:rPr lang="zh-CN" altLang="en-US" sz="2600" b="1" smtClean="0">
                <a:solidFill>
                  <a:srgbClr val="FFFF99"/>
                </a:solidFill>
              </a:rPr>
              <a:t>第</a:t>
            </a:r>
            <a:r>
              <a:rPr lang="en-US" altLang="zh-CN" sz="2600" b="1" smtClean="0">
                <a:solidFill>
                  <a:srgbClr val="FFFF99"/>
                </a:solidFill>
              </a:rPr>
              <a:t>3</a:t>
            </a:r>
            <a:r>
              <a:rPr lang="zh-CN" altLang="en-US" sz="2600" b="1" smtClean="0">
                <a:solidFill>
                  <a:srgbClr val="FFFF99"/>
                </a:solidFill>
              </a:rPr>
              <a:t>步：</a:t>
            </a:r>
            <a:r>
              <a:rPr lang="zh-CN" altLang="en-US" sz="2600" smtClean="0">
                <a:solidFill>
                  <a:srgbClr val="EAEAEA"/>
                </a:solidFill>
              </a:rPr>
              <a:t>在分析工具中选择</a:t>
            </a:r>
            <a:r>
              <a:rPr lang="en-US" altLang="zh-CN" sz="2600" smtClean="0">
                <a:solidFill>
                  <a:schemeClr val="tx1"/>
                </a:solidFill>
              </a:rPr>
              <a:t>【</a:t>
            </a:r>
            <a:r>
              <a:rPr lang="zh-CN" altLang="en-US" sz="2600" b="1" smtClean="0">
                <a:solidFill>
                  <a:schemeClr val="accent2"/>
                </a:solidFill>
              </a:rPr>
              <a:t>描述统计</a:t>
            </a:r>
            <a:r>
              <a:rPr lang="en-US" altLang="zh-CN" sz="2600" smtClean="0">
                <a:solidFill>
                  <a:schemeClr val="tx1"/>
                </a:solidFill>
              </a:rPr>
              <a:t>】</a:t>
            </a:r>
            <a:r>
              <a:rPr lang="zh-CN" altLang="en-US" sz="2600" smtClean="0">
                <a:solidFill>
                  <a:srgbClr val="EAEAEA"/>
                </a:solidFill>
              </a:rPr>
              <a:t>，然后选择</a:t>
            </a:r>
            <a:r>
              <a:rPr lang="en-US" altLang="zh-CN" sz="2600" smtClean="0">
                <a:solidFill>
                  <a:schemeClr val="tx1"/>
                </a:solidFill>
              </a:rPr>
              <a:t>【</a:t>
            </a:r>
            <a:r>
              <a:rPr lang="zh-CN" altLang="en-US" sz="2600" b="1" smtClean="0">
                <a:solidFill>
                  <a:schemeClr val="accent2"/>
                </a:solidFill>
              </a:rPr>
              <a:t>确定</a:t>
            </a:r>
            <a:r>
              <a:rPr lang="en-US" altLang="zh-CN" sz="2600" smtClean="0">
                <a:solidFill>
                  <a:schemeClr val="tx1"/>
                </a:solidFill>
              </a:rPr>
              <a:t>】</a:t>
            </a:r>
          </a:p>
          <a:p>
            <a:pPr marL="609600" indent="-609600" algn="just" eaLnBrk="1" hangingPunct="1">
              <a:spcBef>
                <a:spcPct val="0"/>
              </a:spcBef>
              <a:defRPr/>
            </a:pPr>
            <a:r>
              <a:rPr lang="zh-CN" altLang="en-US" sz="2600" b="1" smtClean="0">
                <a:solidFill>
                  <a:srgbClr val="FFFF99"/>
                </a:solidFill>
              </a:rPr>
              <a:t>第</a:t>
            </a:r>
            <a:r>
              <a:rPr lang="en-US" altLang="zh-CN" sz="2600" b="1" smtClean="0">
                <a:solidFill>
                  <a:srgbClr val="FFFF99"/>
                </a:solidFill>
              </a:rPr>
              <a:t>4</a:t>
            </a:r>
            <a:r>
              <a:rPr lang="zh-CN" altLang="en-US" sz="2600" b="1" smtClean="0">
                <a:solidFill>
                  <a:srgbClr val="FFFF99"/>
                </a:solidFill>
              </a:rPr>
              <a:t>步：</a:t>
            </a:r>
            <a:r>
              <a:rPr lang="zh-CN" altLang="en-US" sz="2600" smtClean="0">
                <a:solidFill>
                  <a:srgbClr val="EAEAEA"/>
                </a:solidFill>
              </a:rPr>
              <a:t>当对话框出现时</a:t>
            </a:r>
          </a:p>
          <a:p>
            <a:pPr marL="609600" indent="-609600" algn="just" eaLnBrk="1" hangingPunct="1">
              <a:spcBef>
                <a:spcPct val="0"/>
              </a:spcBef>
              <a:defRPr/>
            </a:pPr>
            <a:r>
              <a:rPr lang="zh-CN" altLang="en-US" sz="2600" smtClean="0">
                <a:solidFill>
                  <a:srgbClr val="EAEAEA"/>
                </a:solidFill>
              </a:rPr>
              <a:t>              在</a:t>
            </a:r>
            <a:r>
              <a:rPr lang="en-US" altLang="zh-CN" sz="2600" smtClean="0">
                <a:solidFill>
                  <a:schemeClr val="tx1"/>
                </a:solidFill>
              </a:rPr>
              <a:t>【</a:t>
            </a:r>
            <a:r>
              <a:rPr lang="zh-CN" altLang="en-US" sz="2600" b="1" smtClean="0">
                <a:solidFill>
                  <a:schemeClr val="accent2"/>
                </a:solidFill>
              </a:rPr>
              <a:t>输入区域</a:t>
            </a:r>
            <a:r>
              <a:rPr lang="en-US" altLang="zh-CN" sz="2600" smtClean="0">
                <a:solidFill>
                  <a:schemeClr val="tx1"/>
                </a:solidFill>
              </a:rPr>
              <a:t>】</a:t>
            </a:r>
            <a:r>
              <a:rPr lang="zh-CN" altLang="en-US" sz="2600" smtClean="0">
                <a:solidFill>
                  <a:srgbClr val="EAEAEA"/>
                </a:solidFill>
              </a:rPr>
              <a:t>方框内键入</a:t>
            </a:r>
            <a:r>
              <a:rPr lang="zh-CN" altLang="en-US" sz="2600" smtClean="0">
                <a:solidFill>
                  <a:srgbClr val="FFFF99"/>
                </a:solidFill>
              </a:rPr>
              <a:t>数据区域</a:t>
            </a:r>
          </a:p>
          <a:p>
            <a:pPr marL="609600" indent="-609600" algn="just" eaLnBrk="1" hangingPunct="1">
              <a:spcBef>
                <a:spcPct val="0"/>
              </a:spcBef>
              <a:defRPr/>
            </a:pPr>
            <a:r>
              <a:rPr lang="zh-CN" altLang="en-US" sz="2600" smtClean="0">
                <a:solidFill>
                  <a:srgbClr val="EAEAEA"/>
                </a:solidFill>
              </a:rPr>
              <a:t>              在</a:t>
            </a:r>
            <a:r>
              <a:rPr lang="en-US" altLang="zh-CN" sz="2600" smtClean="0">
                <a:solidFill>
                  <a:schemeClr val="tx1"/>
                </a:solidFill>
              </a:rPr>
              <a:t>【</a:t>
            </a:r>
            <a:r>
              <a:rPr lang="zh-CN" altLang="en-US" sz="2600" b="1" smtClean="0">
                <a:solidFill>
                  <a:schemeClr val="accent2"/>
                </a:solidFill>
              </a:rPr>
              <a:t>输出选项</a:t>
            </a:r>
            <a:r>
              <a:rPr lang="en-US" altLang="zh-CN" sz="2600" smtClean="0">
                <a:solidFill>
                  <a:schemeClr val="tx1"/>
                </a:solidFill>
              </a:rPr>
              <a:t>】</a:t>
            </a:r>
            <a:r>
              <a:rPr lang="zh-CN" altLang="en-US" sz="2600" smtClean="0">
                <a:solidFill>
                  <a:srgbClr val="EAEAEA"/>
                </a:solidFill>
              </a:rPr>
              <a:t>中选择</a:t>
            </a:r>
            <a:r>
              <a:rPr lang="zh-CN" altLang="en-US" sz="2600" smtClean="0">
                <a:solidFill>
                  <a:srgbClr val="FFFF99"/>
                </a:solidFill>
              </a:rPr>
              <a:t>输出区域</a:t>
            </a:r>
          </a:p>
          <a:p>
            <a:pPr marL="609600" indent="-609600" algn="just" eaLnBrk="1" hangingPunct="1">
              <a:spcBef>
                <a:spcPct val="0"/>
              </a:spcBef>
              <a:defRPr/>
            </a:pPr>
            <a:r>
              <a:rPr lang="zh-CN" altLang="en-US" sz="2600" smtClean="0">
                <a:solidFill>
                  <a:srgbClr val="EAEAEA"/>
                </a:solidFill>
              </a:rPr>
              <a:t>              选择</a:t>
            </a:r>
            <a:r>
              <a:rPr lang="en-US" altLang="zh-CN" sz="2600" smtClean="0">
                <a:solidFill>
                  <a:schemeClr val="tx1"/>
                </a:solidFill>
              </a:rPr>
              <a:t>【</a:t>
            </a:r>
            <a:r>
              <a:rPr lang="zh-CN" altLang="en-US" sz="2600" b="1" smtClean="0">
                <a:solidFill>
                  <a:schemeClr val="accent2"/>
                </a:solidFill>
              </a:rPr>
              <a:t>汇总统计</a:t>
            </a:r>
            <a:r>
              <a:rPr lang="en-US" altLang="zh-CN" sz="2600" smtClean="0">
                <a:solidFill>
                  <a:schemeClr val="tx1"/>
                </a:solidFill>
              </a:rPr>
              <a:t>】</a:t>
            </a:r>
            <a:endParaRPr lang="en-US" altLang="zh-CN" sz="2600" smtClean="0">
              <a:solidFill>
                <a:schemeClr val="accent2"/>
              </a:solidFill>
            </a:endParaRPr>
          </a:p>
          <a:p>
            <a:pPr marL="609600" indent="-609600" algn="just" eaLnBrk="1" hangingPunct="1">
              <a:spcBef>
                <a:spcPct val="0"/>
              </a:spcBef>
              <a:defRPr/>
            </a:pPr>
            <a:r>
              <a:rPr lang="en-US" altLang="zh-CN" sz="2600" smtClean="0">
                <a:solidFill>
                  <a:srgbClr val="EAEAEA"/>
                </a:solidFill>
                <a:latin typeface="Times New Roman" panose="02020603050405020304" pitchFamily="18" charset="0"/>
              </a:rPr>
              <a:t>               </a:t>
            </a:r>
            <a:r>
              <a:rPr lang="zh-CN" altLang="en-US" sz="2600" smtClean="0">
                <a:solidFill>
                  <a:srgbClr val="EAEAEA"/>
                </a:solidFill>
                <a:latin typeface="Times New Roman" panose="02020603050405020304" pitchFamily="18" charset="0"/>
              </a:rPr>
              <a:t>选择</a:t>
            </a:r>
            <a:r>
              <a:rPr lang="en-US" altLang="zh-CN" sz="2600" smtClean="0">
                <a:solidFill>
                  <a:schemeClr val="tx1"/>
                </a:solidFill>
              </a:rPr>
              <a:t>【</a:t>
            </a:r>
            <a:r>
              <a:rPr lang="zh-CN" altLang="en-US" sz="2600" b="1" smtClean="0">
                <a:solidFill>
                  <a:schemeClr val="accent2"/>
                </a:solidFill>
                <a:latin typeface="Times New Roman" panose="02020603050405020304" pitchFamily="18" charset="0"/>
              </a:rPr>
              <a:t>确定</a:t>
            </a:r>
            <a:r>
              <a:rPr lang="en-US" altLang="zh-CN" sz="2600" smtClean="0">
                <a:solidFill>
                  <a:schemeClr val="tx1"/>
                </a:solidFill>
              </a:rPr>
              <a:t>】</a:t>
            </a:r>
            <a:endParaRPr lang="en-US" altLang="zh-CN" sz="2600" smtClean="0">
              <a:solidFill>
                <a:schemeClr val="accent2"/>
              </a:solidFill>
              <a:latin typeface="Times New Roman" panose="02020603050405020304" pitchFamily="18" charset="0"/>
            </a:endParaRPr>
          </a:p>
          <a:p>
            <a:pPr marL="609600" indent="-609600" algn="just" eaLnBrk="1" hangingPunct="1">
              <a:spcBef>
                <a:spcPct val="0"/>
              </a:spcBef>
              <a:defRPr/>
            </a:pPr>
            <a:r>
              <a:rPr lang="en-US" altLang="zh-CN" sz="2600" b="1" smtClean="0">
                <a:solidFill>
                  <a:schemeClr val="tx2"/>
                </a:solidFill>
                <a:sym typeface="Wingdings" panose="05000000000000000000" pitchFamily="2" charset="2"/>
              </a:rPr>
              <a:t>                                              </a:t>
            </a:r>
            <a:endParaRPr lang="en-US" altLang="zh-CN" sz="2600" b="1" smtClean="0">
              <a:solidFill>
                <a:schemeClr val="hlink"/>
              </a:solidFill>
            </a:endParaRPr>
          </a:p>
        </p:txBody>
      </p:sp>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p:txBody>
          <a:bodyPr/>
          <a:lstStyle/>
          <a:p>
            <a:pPr>
              <a:defRPr/>
            </a:pPr>
            <a:r>
              <a:rPr lang="zh-CN" altLang="en-US" sz="4000" smtClean="0">
                <a:solidFill>
                  <a:schemeClr val="tx1"/>
                </a:solidFill>
              </a:rPr>
              <a:t>数据分布特征和描述统计量</a:t>
            </a:r>
          </a:p>
        </p:txBody>
      </p:sp>
      <p:pic>
        <p:nvPicPr>
          <p:cNvPr id="145411" name="TJ45.EPS" descr="id:2147511925;Founder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700213"/>
            <a:ext cx="763270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a:defRPr/>
            </a:pPr>
            <a:r>
              <a:rPr lang="zh-CN" altLang="en-US" sz="4000" smtClean="0"/>
              <a:t>本章小节</a:t>
            </a:r>
            <a:endParaRPr lang="zh-CN" altLang="en-US" smtClean="0"/>
          </a:p>
        </p:txBody>
      </p:sp>
      <p:sp>
        <p:nvSpPr>
          <p:cNvPr id="754691" name="Rectangle 3"/>
          <p:cNvSpPr>
            <a:spLocks noGrp="1" noChangeArrowheads="1"/>
          </p:cNvSpPr>
          <p:nvPr>
            <p:ph type="body" sz="half" idx="1"/>
          </p:nvPr>
        </p:nvSpPr>
        <p:spPr>
          <a:xfrm>
            <a:off x="533400" y="1905000"/>
            <a:ext cx="8070850" cy="4114800"/>
          </a:xfrm>
        </p:spPr>
        <p:txBody>
          <a:bodyPr/>
          <a:lstStyle/>
          <a:p>
            <a:pPr marL="609600" indent="-609600">
              <a:defRPr/>
            </a:pPr>
            <a:r>
              <a:rPr lang="en-US" altLang="zh-CN" sz="3600" b="1" smtClean="0"/>
              <a:t>1.	</a:t>
            </a:r>
            <a:r>
              <a:rPr lang="zh-CN" altLang="en-US" sz="3600" b="1" smtClean="0"/>
              <a:t>数据水平的概括性度量</a:t>
            </a:r>
          </a:p>
          <a:p>
            <a:pPr marL="609600" indent="-609600">
              <a:defRPr/>
            </a:pPr>
            <a:r>
              <a:rPr lang="en-US" altLang="zh-CN" sz="3600" b="1" smtClean="0"/>
              <a:t>2.	</a:t>
            </a:r>
            <a:r>
              <a:rPr lang="zh-CN" altLang="en-US" sz="3600" b="1" smtClean="0"/>
              <a:t>数据离散程度的概括性度量</a:t>
            </a:r>
          </a:p>
          <a:p>
            <a:pPr marL="609600" indent="-609600">
              <a:spcBef>
                <a:spcPct val="24000"/>
              </a:spcBef>
              <a:buFontTx/>
              <a:buAutoNum type="arabicPeriod" startAt="3"/>
              <a:defRPr/>
            </a:pPr>
            <a:r>
              <a:rPr lang="zh-CN" altLang="en-US" sz="3600" b="1" smtClean="0"/>
              <a:t>数据分布形状的度量</a:t>
            </a:r>
          </a:p>
          <a:p>
            <a:pPr marL="609600" indent="-609600">
              <a:spcBef>
                <a:spcPct val="24000"/>
              </a:spcBef>
              <a:buFontTx/>
              <a:buAutoNum type="arabicPeriod" startAt="3"/>
              <a:defRPr/>
            </a:pPr>
            <a:r>
              <a:rPr lang="zh-CN" altLang="en-US" sz="3600" b="1" smtClean="0"/>
              <a:t>用</a:t>
            </a:r>
            <a:r>
              <a:rPr lang="en-US" altLang="zh-CN" sz="3600" b="1" smtClean="0">
                <a:solidFill>
                  <a:schemeClr val="hlink"/>
                </a:solidFill>
              </a:rPr>
              <a:t>Excel</a:t>
            </a:r>
            <a:r>
              <a:rPr lang="zh-CN" altLang="en-US" sz="3600" b="1" smtClean="0"/>
              <a:t>计算描述统计量</a:t>
            </a:r>
          </a:p>
        </p:txBody>
      </p:sp>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2133600" y="685800"/>
            <a:ext cx="5486400" cy="1143000"/>
          </a:xfrm>
          <a:prstGeom prst="rect">
            <a:avLst/>
          </a:prstGeom>
          <a:noFill/>
          <a:ln>
            <a:noFill/>
          </a:ln>
          <a:effectLst/>
          <a:extLst>
            <a:ext uri="{909E8E84-426E-40DD-AFC4-6F175D3DCCD1}">
              <a14:hiddenFill xmlns:a14="http://schemas.microsoft.com/office/drawing/2010/main">
                <a:solidFill>
                  <a:srgbClr val="CC00CC"/>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rgbClr val="F0F0F0"/>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rgbClr val="F0F0F0"/>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rgbClr val="F0F0F0"/>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rgbClr val="F0F0F0"/>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rgbClr val="F0F0F0"/>
                </a:solidFill>
                <a:latin typeface="Arial" panose="020B0604020202020204" pitchFamily="34" charset="0"/>
                <a:ea typeface="宋体" panose="02010600030101010101" pitchFamily="2" charset="-122"/>
              </a:defRPr>
            </a:lvl9pPr>
          </a:lstStyle>
          <a:p>
            <a:pPr algn="ctr">
              <a:spcBef>
                <a:spcPct val="0"/>
              </a:spcBef>
            </a:pPr>
            <a:r>
              <a:rPr lang="zh-CN" altLang="en-US" sz="6000" b="1">
                <a:solidFill>
                  <a:schemeClr val="tx1"/>
                </a:solidFill>
                <a:latin typeface="Book Antiqua" panose="02040602050305030304" pitchFamily="18" charset="0"/>
              </a:rPr>
              <a:t>结    束</a:t>
            </a:r>
          </a:p>
        </p:txBody>
      </p:sp>
      <p:graphicFrame>
        <p:nvGraphicFramePr>
          <p:cNvPr id="304131" name="Object 3"/>
          <p:cNvGraphicFramePr>
            <a:graphicFrameLocks noChangeAspect="1"/>
          </p:cNvGraphicFramePr>
          <p:nvPr/>
        </p:nvGraphicFramePr>
        <p:xfrm>
          <a:off x="2971800" y="1379538"/>
          <a:ext cx="3848100" cy="5478462"/>
        </p:xfrm>
        <a:graphic>
          <a:graphicData uri="http://schemas.openxmlformats.org/presentationml/2006/ole">
            <mc:AlternateContent xmlns:mc="http://schemas.openxmlformats.org/markup-compatibility/2006">
              <mc:Choice xmlns:v="urn:schemas-microsoft-com:vml" Requires="v">
                <p:oleObj spid="_x0000_s149509" name="剪辑" r:id="rId5" imgW="3848100" imgH="5478463" progId="MS_ClipArt_Gallery.2">
                  <p:embed/>
                </p:oleObj>
              </mc:Choice>
              <mc:Fallback>
                <p:oleObj name="剪辑" r:id="rId5" imgW="3848100" imgH="5478463" progId="MS_ClipArt_Gallery.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379538"/>
                        <a:ext cx="3848100" cy="547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08" name="WordArt 5">
            <a:hlinkHover r:id="" action="ppaction://noaction" highlightClick="1"/>
          </p:cNvPr>
          <p:cNvSpPr>
            <a:spLocks noChangeArrowheads="1" noChangeShapeType="1" noTextEdit="1"/>
          </p:cNvSpPr>
          <p:nvPr/>
        </p:nvSpPr>
        <p:spPr bwMode="auto">
          <a:xfrm>
            <a:off x="5943600" y="3886200"/>
            <a:ext cx="2590800" cy="2209800"/>
          </a:xfrm>
          <a:prstGeom prst="rect">
            <a:avLst/>
          </a:prstGeom>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rPr>
              <a:t>THANKS</a:t>
            </a:r>
            <a:endParaRPr lang="zh-CN" altLang="en-US"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endParaRPr>
          </a:p>
        </p:txBody>
      </p:sp>
    </p:spTree>
  </p:cSld>
  <p:clrMapOvr>
    <a:overrideClrMapping bg1="dk2" tx1="lt1" bg2="dk1" tx2="lt2" accent1="accent1" accent2="accent2" accent3="accent3" accent4="accent4" accent5="accent5" accent6="accent6" hlink="hlink" folHlink="folHlink"/>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304131"/>
                                        </p:tgtEl>
                                        <p:attrNameLst>
                                          <p:attrName>style.visibility</p:attrName>
                                        </p:attrNameLst>
                                      </p:cBhvr>
                                      <p:to>
                                        <p:strVal val="visible"/>
                                      </p:to>
                                    </p:set>
                                    <p:anim calcmode="lin" valueType="num">
                                      <p:cBhvr>
                                        <p:cTn id="7" dur="5000" fill="hold"/>
                                        <p:tgtEl>
                                          <p:spTgt spid="304131"/>
                                        </p:tgtEl>
                                        <p:attrNameLst>
                                          <p:attrName>ppt_w</p:attrName>
                                        </p:attrNameLst>
                                      </p:cBhvr>
                                      <p:tavLst>
                                        <p:tav tm="0" fmla="#ppt_w*sin(2.5*pi*$)">
                                          <p:val>
                                            <p:fltVal val="0"/>
                                          </p:val>
                                        </p:tav>
                                        <p:tav tm="100000">
                                          <p:val>
                                            <p:fltVal val="1"/>
                                          </p:val>
                                        </p:tav>
                                      </p:tavLst>
                                    </p:anim>
                                    <p:anim calcmode="lin" valueType="num">
                                      <p:cBhvr>
                                        <p:cTn id="8" dur="5000" fill="hold"/>
                                        <p:tgtEl>
                                          <p:spTgt spid="3041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1981200" y="228600"/>
            <a:ext cx="6781800" cy="1066800"/>
          </a:xfrm>
        </p:spPr>
        <p:txBody>
          <a:bodyPr/>
          <a:lstStyle/>
          <a:p>
            <a:pPr>
              <a:defRPr/>
            </a:pPr>
            <a:r>
              <a:rPr lang="zh-CN" altLang="en-US" sz="4000" smtClean="0">
                <a:solidFill>
                  <a:schemeClr val="tx1"/>
                </a:solidFill>
              </a:rPr>
              <a:t>众数</a:t>
            </a:r>
            <a:r>
              <a:rPr lang="zh-CN" altLang="en-US" sz="4000" smtClean="0"/>
              <a:t/>
            </a:r>
            <a:br>
              <a:rPr lang="zh-CN" altLang="en-US" sz="4000" smtClean="0"/>
            </a:b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不惟一性</a:t>
            </a:r>
            <a:r>
              <a:rPr lang="en-US" altLang="zh-CN" sz="3600" smtClean="0">
                <a:solidFill>
                  <a:schemeClr val="hlink"/>
                </a:solidFill>
                <a:latin typeface="Arial" panose="020B0604020202020204" pitchFamily="34" charset="0"/>
              </a:rPr>
              <a:t>)</a:t>
            </a:r>
          </a:p>
        </p:txBody>
      </p:sp>
      <p:sp>
        <p:nvSpPr>
          <p:cNvPr id="323587" name="Rectangle 3"/>
          <p:cNvSpPr>
            <a:spLocks noGrp="1" noChangeArrowheads="1"/>
          </p:cNvSpPr>
          <p:nvPr>
            <p:ph type="body" idx="1"/>
          </p:nvPr>
        </p:nvSpPr>
        <p:spPr>
          <a:xfrm>
            <a:off x="533400" y="1905000"/>
            <a:ext cx="6553200" cy="1143000"/>
          </a:xfrm>
        </p:spPr>
        <p:txBody>
          <a:bodyPr/>
          <a:lstStyle/>
          <a:p>
            <a:pPr marL="0" indent="0">
              <a:tabLst>
                <a:tab pos="2514600" algn="ctr"/>
                <a:tab pos="3429000" algn="ctr"/>
                <a:tab pos="4343400" algn="ctr"/>
                <a:tab pos="5257800" algn="ctr"/>
                <a:tab pos="6172200" algn="ctr"/>
                <a:tab pos="7086600" algn="ctr"/>
              </a:tabLst>
              <a:defRPr/>
            </a:pPr>
            <a:r>
              <a:rPr lang="zh-CN" altLang="en-US" sz="3000" b="1" smtClean="0">
                <a:solidFill>
                  <a:schemeClr val="tx2"/>
                </a:solidFill>
              </a:rPr>
              <a:t>无众数</a:t>
            </a:r>
            <a:r>
              <a:rPr lang="zh-CN" altLang="en-US" sz="3000" smtClean="0"/>
              <a:t/>
            </a:r>
            <a:br>
              <a:rPr lang="zh-CN" altLang="en-US" sz="3000" smtClean="0"/>
            </a:br>
            <a:r>
              <a:rPr lang="zh-CN" altLang="en-US" sz="3000" smtClean="0">
                <a:solidFill>
                  <a:schemeClr val="tx1"/>
                </a:solidFill>
              </a:rPr>
              <a:t>原始数据</a:t>
            </a:r>
            <a:r>
              <a:rPr lang="en-US" altLang="zh-CN" sz="3000" smtClean="0">
                <a:solidFill>
                  <a:schemeClr val="tx1"/>
                </a:solidFill>
              </a:rPr>
              <a:t>:       10    5    9   12    6</a:t>
            </a:r>
            <a:r>
              <a:rPr lang="en-US" altLang="zh-CN" sz="3000" smtClean="0"/>
              <a:t>    8</a:t>
            </a:r>
          </a:p>
        </p:txBody>
      </p:sp>
      <p:grpSp>
        <p:nvGrpSpPr>
          <p:cNvPr id="323593" name="Group 9"/>
          <p:cNvGrpSpPr>
            <a:grpSpLocks/>
          </p:cNvGrpSpPr>
          <p:nvPr/>
        </p:nvGrpSpPr>
        <p:grpSpPr bwMode="auto">
          <a:xfrm>
            <a:off x="7239000" y="4419600"/>
            <a:ext cx="1447800" cy="990600"/>
            <a:chOff x="4656" y="1200"/>
            <a:chExt cx="912" cy="624"/>
          </a:xfrm>
        </p:grpSpPr>
        <p:grpSp>
          <p:nvGrpSpPr>
            <p:cNvPr id="17425" name="Group 8"/>
            <p:cNvGrpSpPr>
              <a:grpSpLocks/>
            </p:cNvGrpSpPr>
            <p:nvPr/>
          </p:nvGrpSpPr>
          <p:grpSpPr bwMode="auto">
            <a:xfrm>
              <a:off x="4656" y="1200"/>
              <a:ext cx="912" cy="624"/>
              <a:chOff x="4656" y="1200"/>
              <a:chExt cx="912" cy="624"/>
            </a:xfrm>
          </p:grpSpPr>
          <p:sp>
            <p:nvSpPr>
              <p:cNvPr id="17427" name="Line 4"/>
              <p:cNvSpPr>
                <a:spLocks noChangeShapeType="1"/>
              </p:cNvSpPr>
              <p:nvPr/>
            </p:nvSpPr>
            <p:spPr bwMode="auto">
              <a:xfrm>
                <a:off x="4656" y="1200"/>
                <a:ext cx="0" cy="624"/>
              </a:xfrm>
              <a:prstGeom prst="line">
                <a:avLst/>
              </a:prstGeom>
              <a:noFill/>
              <a:ln w="38100">
                <a:solidFill>
                  <a:schemeClr val="tx1"/>
                </a:solidFill>
                <a:round/>
                <a:headEnd type="triangle" w="med" len="me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7428" name="Line 5"/>
              <p:cNvSpPr>
                <a:spLocks noChangeShapeType="1"/>
              </p:cNvSpPr>
              <p:nvPr/>
            </p:nvSpPr>
            <p:spPr bwMode="auto">
              <a:xfrm>
                <a:off x="4656" y="1824"/>
                <a:ext cx="912" cy="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sp>
          <p:nvSpPr>
            <p:cNvPr id="17426" name="Freeform 6"/>
            <p:cNvSpPr>
              <a:spLocks/>
            </p:cNvSpPr>
            <p:nvPr/>
          </p:nvSpPr>
          <p:spPr bwMode="auto">
            <a:xfrm>
              <a:off x="4704" y="1256"/>
              <a:ext cx="672" cy="520"/>
            </a:xfrm>
            <a:custGeom>
              <a:avLst/>
              <a:gdLst>
                <a:gd name="T0" fmla="*/ 0 w 672"/>
                <a:gd name="T1" fmla="*/ 520 h 520"/>
                <a:gd name="T2" fmla="*/ 96 w 672"/>
                <a:gd name="T3" fmla="*/ 136 h 520"/>
                <a:gd name="T4" fmla="*/ 240 w 672"/>
                <a:gd name="T5" fmla="*/ 280 h 520"/>
                <a:gd name="T6" fmla="*/ 384 w 672"/>
                <a:gd name="T7" fmla="*/ 40 h 520"/>
                <a:gd name="T8" fmla="*/ 672 w 672"/>
                <a:gd name="T9" fmla="*/ 520 h 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2" h="520">
                  <a:moveTo>
                    <a:pt x="0" y="520"/>
                  </a:moveTo>
                  <a:cubicBezTo>
                    <a:pt x="28" y="348"/>
                    <a:pt x="56" y="176"/>
                    <a:pt x="96" y="136"/>
                  </a:cubicBezTo>
                  <a:cubicBezTo>
                    <a:pt x="136" y="96"/>
                    <a:pt x="192" y="296"/>
                    <a:pt x="240" y="280"/>
                  </a:cubicBezTo>
                  <a:cubicBezTo>
                    <a:pt x="288" y="264"/>
                    <a:pt x="312" y="0"/>
                    <a:pt x="384" y="40"/>
                  </a:cubicBezTo>
                  <a:cubicBezTo>
                    <a:pt x="456" y="80"/>
                    <a:pt x="616" y="432"/>
                    <a:pt x="672" y="520"/>
                  </a:cubicBezTo>
                </a:path>
              </a:pathLst>
            </a:custGeom>
            <a:noFill/>
            <a:ln w="38100" cap="flat" cmpd="sng">
              <a:solidFill>
                <a:schemeClr val="hlink"/>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grpSp>
        <p:nvGrpSpPr>
          <p:cNvPr id="323608" name="Group 24"/>
          <p:cNvGrpSpPr>
            <a:grpSpLocks/>
          </p:cNvGrpSpPr>
          <p:nvPr/>
        </p:nvGrpSpPr>
        <p:grpSpPr bwMode="auto">
          <a:xfrm>
            <a:off x="7239000" y="3200400"/>
            <a:ext cx="1447800" cy="990600"/>
            <a:chOff x="4560" y="2112"/>
            <a:chExt cx="912" cy="624"/>
          </a:xfrm>
        </p:grpSpPr>
        <p:grpSp>
          <p:nvGrpSpPr>
            <p:cNvPr id="17421" name="Group 16"/>
            <p:cNvGrpSpPr>
              <a:grpSpLocks/>
            </p:cNvGrpSpPr>
            <p:nvPr/>
          </p:nvGrpSpPr>
          <p:grpSpPr bwMode="auto">
            <a:xfrm>
              <a:off x="4560" y="2112"/>
              <a:ext cx="912" cy="624"/>
              <a:chOff x="4656" y="1200"/>
              <a:chExt cx="912" cy="624"/>
            </a:xfrm>
          </p:grpSpPr>
          <p:sp>
            <p:nvSpPr>
              <p:cNvPr id="17423" name="Line 17"/>
              <p:cNvSpPr>
                <a:spLocks noChangeShapeType="1"/>
              </p:cNvSpPr>
              <p:nvPr/>
            </p:nvSpPr>
            <p:spPr bwMode="auto">
              <a:xfrm>
                <a:off x="4656" y="1200"/>
                <a:ext cx="0" cy="624"/>
              </a:xfrm>
              <a:prstGeom prst="line">
                <a:avLst/>
              </a:prstGeom>
              <a:noFill/>
              <a:ln w="38100">
                <a:solidFill>
                  <a:schemeClr val="tx1"/>
                </a:solidFill>
                <a:round/>
                <a:headEnd type="triangle" w="med" len="me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7424" name="Line 18"/>
              <p:cNvSpPr>
                <a:spLocks noChangeShapeType="1"/>
              </p:cNvSpPr>
              <p:nvPr/>
            </p:nvSpPr>
            <p:spPr bwMode="auto">
              <a:xfrm>
                <a:off x="4656" y="1824"/>
                <a:ext cx="912" cy="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sp>
          <p:nvSpPr>
            <p:cNvPr id="17422" name="Freeform 23"/>
            <p:cNvSpPr>
              <a:spLocks/>
            </p:cNvSpPr>
            <p:nvPr/>
          </p:nvSpPr>
          <p:spPr bwMode="auto">
            <a:xfrm>
              <a:off x="4656" y="2208"/>
              <a:ext cx="672" cy="432"/>
            </a:xfrm>
            <a:custGeom>
              <a:avLst/>
              <a:gdLst>
                <a:gd name="T0" fmla="*/ 0 w 672"/>
                <a:gd name="T1" fmla="*/ 972 h 288"/>
                <a:gd name="T2" fmla="*/ 336 w 672"/>
                <a:gd name="T3" fmla="*/ 0 h 288"/>
                <a:gd name="T4" fmla="*/ 672 w 672"/>
                <a:gd name="T5" fmla="*/ 972 h 288"/>
                <a:gd name="T6" fmla="*/ 0 60000 65536"/>
                <a:gd name="T7" fmla="*/ 0 60000 65536"/>
                <a:gd name="T8" fmla="*/ 0 60000 65536"/>
              </a:gdLst>
              <a:ahLst/>
              <a:cxnLst>
                <a:cxn ang="T6">
                  <a:pos x="T0" y="T1"/>
                </a:cxn>
                <a:cxn ang="T7">
                  <a:pos x="T2" y="T3"/>
                </a:cxn>
                <a:cxn ang="T8">
                  <a:pos x="T4" y="T5"/>
                </a:cxn>
              </a:cxnLst>
              <a:rect l="0" t="0" r="r" b="b"/>
              <a:pathLst>
                <a:path w="672" h="288">
                  <a:moveTo>
                    <a:pt x="0" y="288"/>
                  </a:moveTo>
                  <a:cubicBezTo>
                    <a:pt x="112" y="144"/>
                    <a:pt x="224" y="0"/>
                    <a:pt x="336" y="0"/>
                  </a:cubicBezTo>
                  <a:cubicBezTo>
                    <a:pt x="448" y="0"/>
                    <a:pt x="608" y="240"/>
                    <a:pt x="672" y="288"/>
                  </a:cubicBezTo>
                </a:path>
              </a:pathLst>
            </a:custGeom>
            <a:noFill/>
            <a:ln w="38100" cap="flat" cmpd="sng">
              <a:solidFill>
                <a:schemeClr val="hlink"/>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
        <p:nvSpPr>
          <p:cNvPr id="323609" name="Text Box 25"/>
          <p:cNvSpPr txBox="1">
            <a:spLocks noChangeArrowheads="1"/>
          </p:cNvSpPr>
          <p:nvPr/>
        </p:nvSpPr>
        <p:spPr bwMode="auto">
          <a:xfrm>
            <a:off x="533400" y="3200400"/>
            <a:ext cx="6477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000" b="1">
                <a:solidFill>
                  <a:schemeClr val="tx2"/>
                </a:solidFill>
                <a:effectLst>
                  <a:outerShdw blurRad="38100" dist="38100" dir="2700000" algn="tl">
                    <a:srgbClr val="000000"/>
                  </a:outerShdw>
                </a:effectLst>
              </a:rPr>
              <a:t>一个众数</a:t>
            </a:r>
            <a:r>
              <a:rPr lang="zh-CN" altLang="en-US" sz="3000">
                <a:solidFill>
                  <a:srgbClr val="FCFEB9"/>
                </a:solidFill>
                <a:effectLst>
                  <a:outerShdw blurRad="38100" dist="38100" dir="2700000" algn="tl">
                    <a:srgbClr val="000000"/>
                  </a:outerShdw>
                </a:effectLst>
              </a:rPr>
              <a:t/>
            </a:r>
            <a:br>
              <a:rPr lang="zh-CN" altLang="en-US" sz="3000">
                <a:solidFill>
                  <a:srgbClr val="FCFEB9"/>
                </a:solidFill>
                <a:effectLst>
                  <a:outerShdw blurRad="38100" dist="38100" dir="2700000" algn="tl">
                    <a:srgbClr val="000000"/>
                  </a:outerShdw>
                </a:effectLst>
              </a:rPr>
            </a:br>
            <a:r>
              <a:rPr lang="zh-CN" altLang="en-US" sz="3000">
                <a:effectLst>
                  <a:outerShdw blurRad="38100" dist="38100" dir="2700000" algn="tl">
                    <a:srgbClr val="000000"/>
                  </a:outerShdw>
                </a:effectLst>
              </a:rPr>
              <a:t>原始数据</a:t>
            </a:r>
            <a:r>
              <a:rPr lang="en-US" altLang="zh-CN" sz="3000">
                <a:effectLst>
                  <a:outerShdw blurRad="38100" dist="38100" dir="2700000" algn="tl">
                    <a:srgbClr val="000000"/>
                  </a:outerShdw>
                </a:effectLst>
              </a:rPr>
              <a:t>:         6    </a:t>
            </a:r>
            <a:r>
              <a:rPr lang="en-US" altLang="zh-CN" sz="3000" b="1">
                <a:solidFill>
                  <a:srgbClr val="FFFF99"/>
                </a:solidFill>
                <a:effectLst>
                  <a:outerShdw blurRad="38100" dist="38100" dir="2700000" algn="tl">
                    <a:srgbClr val="000000"/>
                  </a:outerShdw>
                </a:effectLst>
              </a:rPr>
              <a:t>5 </a:t>
            </a:r>
            <a:r>
              <a:rPr lang="en-US" altLang="zh-CN" sz="3000" b="1">
                <a:effectLst>
                  <a:outerShdw blurRad="38100" dist="38100" dir="2700000" algn="tl">
                    <a:srgbClr val="000000"/>
                  </a:outerShdw>
                </a:effectLst>
              </a:rPr>
              <a:t>   </a:t>
            </a:r>
            <a:r>
              <a:rPr lang="en-US" altLang="zh-CN" sz="3000">
                <a:effectLst>
                  <a:outerShdw blurRad="38100" dist="38100" dir="2700000" algn="tl">
                    <a:srgbClr val="000000"/>
                  </a:outerShdw>
                </a:effectLst>
              </a:rPr>
              <a:t>9    8    </a:t>
            </a:r>
            <a:r>
              <a:rPr lang="en-US" altLang="zh-CN" sz="3000" b="1">
                <a:solidFill>
                  <a:srgbClr val="FFFF99"/>
                </a:solidFill>
                <a:effectLst>
                  <a:outerShdw blurRad="38100" dist="38100" dir="2700000" algn="tl">
                    <a:srgbClr val="000000"/>
                  </a:outerShdw>
                </a:effectLst>
              </a:rPr>
              <a:t>5    5</a:t>
            </a:r>
          </a:p>
        </p:txBody>
      </p:sp>
      <p:sp>
        <p:nvSpPr>
          <p:cNvPr id="323611" name="Rectangle 27"/>
          <p:cNvSpPr>
            <a:spLocks noChangeArrowheads="1"/>
          </p:cNvSpPr>
          <p:nvPr/>
        </p:nvSpPr>
        <p:spPr bwMode="auto">
          <a:xfrm>
            <a:off x="533400" y="4419600"/>
            <a:ext cx="65817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000" b="1">
                <a:solidFill>
                  <a:schemeClr val="tx2"/>
                </a:solidFill>
                <a:effectLst>
                  <a:outerShdw blurRad="38100" dist="38100" dir="2700000" algn="tl">
                    <a:srgbClr val="000000"/>
                  </a:outerShdw>
                </a:effectLst>
              </a:rPr>
              <a:t>多于一个众数</a:t>
            </a:r>
            <a:r>
              <a:rPr lang="zh-CN" altLang="en-US" sz="3000">
                <a:effectLst>
                  <a:outerShdw blurRad="38100" dist="38100" dir="2700000" algn="tl">
                    <a:srgbClr val="000000"/>
                  </a:outerShdw>
                </a:effectLst>
              </a:rPr>
              <a:t/>
            </a:r>
            <a:br>
              <a:rPr lang="zh-CN" altLang="en-US" sz="3000">
                <a:effectLst>
                  <a:outerShdw blurRad="38100" dist="38100" dir="2700000" algn="tl">
                    <a:srgbClr val="000000"/>
                  </a:outerShdw>
                </a:effectLst>
              </a:rPr>
            </a:br>
            <a:r>
              <a:rPr lang="zh-CN" altLang="en-US" sz="3000">
                <a:effectLst>
                  <a:outerShdw blurRad="38100" dist="38100" dir="2700000" algn="tl">
                    <a:srgbClr val="000000"/>
                  </a:outerShdw>
                </a:effectLst>
              </a:rPr>
              <a:t>原始数据</a:t>
            </a:r>
            <a:r>
              <a:rPr lang="en-US" altLang="zh-CN" sz="3000">
                <a:effectLst>
                  <a:outerShdw blurRad="38100" dist="38100" dir="2700000" algn="tl">
                    <a:srgbClr val="000000"/>
                  </a:outerShdw>
                </a:effectLst>
              </a:rPr>
              <a:t>:      25   </a:t>
            </a:r>
            <a:r>
              <a:rPr lang="en-US" altLang="zh-CN" sz="3000" b="1">
                <a:solidFill>
                  <a:srgbClr val="FFFF99"/>
                </a:solidFill>
                <a:effectLst>
                  <a:outerShdw blurRad="38100" dist="38100" dir="2700000" algn="tl">
                    <a:srgbClr val="000000"/>
                  </a:outerShdw>
                </a:effectLst>
              </a:rPr>
              <a:t>28   28</a:t>
            </a:r>
            <a:r>
              <a:rPr lang="en-US" altLang="zh-CN" sz="3000" b="1">
                <a:solidFill>
                  <a:schemeClr val="accent2"/>
                </a:solidFill>
                <a:effectLst>
                  <a:outerShdw blurRad="38100" dist="38100" dir="2700000" algn="tl">
                    <a:srgbClr val="000000"/>
                  </a:outerShdw>
                </a:effectLst>
              </a:rPr>
              <a:t>   </a:t>
            </a:r>
            <a:r>
              <a:rPr lang="en-US" altLang="zh-CN" sz="3000">
                <a:effectLst>
                  <a:outerShdw blurRad="38100" dist="38100" dir="2700000" algn="tl">
                    <a:srgbClr val="000000"/>
                  </a:outerShdw>
                </a:effectLst>
              </a:rPr>
              <a:t>36   </a:t>
            </a:r>
            <a:r>
              <a:rPr lang="en-US" altLang="zh-CN" sz="3000" b="1">
                <a:solidFill>
                  <a:srgbClr val="FFFF99"/>
                </a:solidFill>
                <a:effectLst>
                  <a:outerShdw blurRad="38100" dist="38100" dir="2700000" algn="tl">
                    <a:srgbClr val="000000"/>
                  </a:outerShdw>
                </a:effectLst>
              </a:rPr>
              <a:t>42   42</a:t>
            </a:r>
          </a:p>
        </p:txBody>
      </p:sp>
      <p:grpSp>
        <p:nvGrpSpPr>
          <p:cNvPr id="323618" name="Group 34"/>
          <p:cNvGrpSpPr>
            <a:grpSpLocks/>
          </p:cNvGrpSpPr>
          <p:nvPr/>
        </p:nvGrpSpPr>
        <p:grpSpPr bwMode="auto">
          <a:xfrm>
            <a:off x="7239000" y="1981200"/>
            <a:ext cx="1447800" cy="990600"/>
            <a:chOff x="4560" y="1248"/>
            <a:chExt cx="912" cy="624"/>
          </a:xfrm>
        </p:grpSpPr>
        <p:grpSp>
          <p:nvGrpSpPr>
            <p:cNvPr id="17417" name="Group 11"/>
            <p:cNvGrpSpPr>
              <a:grpSpLocks/>
            </p:cNvGrpSpPr>
            <p:nvPr/>
          </p:nvGrpSpPr>
          <p:grpSpPr bwMode="auto">
            <a:xfrm>
              <a:off x="4560" y="1248"/>
              <a:ext cx="912" cy="624"/>
              <a:chOff x="4656" y="1200"/>
              <a:chExt cx="912" cy="624"/>
            </a:xfrm>
          </p:grpSpPr>
          <p:sp>
            <p:nvSpPr>
              <p:cNvPr id="17419" name="Line 12"/>
              <p:cNvSpPr>
                <a:spLocks noChangeShapeType="1"/>
              </p:cNvSpPr>
              <p:nvPr/>
            </p:nvSpPr>
            <p:spPr bwMode="auto">
              <a:xfrm>
                <a:off x="4656" y="1200"/>
                <a:ext cx="0" cy="624"/>
              </a:xfrm>
              <a:prstGeom prst="line">
                <a:avLst/>
              </a:prstGeom>
              <a:noFill/>
              <a:ln w="38100">
                <a:solidFill>
                  <a:schemeClr val="tx1"/>
                </a:solidFill>
                <a:round/>
                <a:headEnd type="triangle" w="med" len="me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7420" name="Line 13"/>
              <p:cNvSpPr>
                <a:spLocks noChangeShapeType="1"/>
              </p:cNvSpPr>
              <p:nvPr/>
            </p:nvSpPr>
            <p:spPr bwMode="auto">
              <a:xfrm>
                <a:off x="4656" y="1824"/>
                <a:ext cx="912" cy="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sp>
          <p:nvSpPr>
            <p:cNvPr id="17418" name="Line 33"/>
            <p:cNvSpPr>
              <a:spLocks noChangeShapeType="1"/>
            </p:cNvSpPr>
            <p:nvPr/>
          </p:nvSpPr>
          <p:spPr bwMode="auto">
            <a:xfrm>
              <a:off x="4608" y="1632"/>
              <a:ext cx="720" cy="0"/>
            </a:xfrm>
            <a:prstGeom prst="line">
              <a:avLst/>
            </a:prstGeom>
            <a:noFill/>
            <a:ln w="38100">
              <a:solidFill>
                <a:schemeClr val="hlink"/>
              </a:solidFill>
              <a:round/>
              <a:headEnd/>
              <a:tailEnd/>
            </a:ln>
            <a:effectLst>
              <a:outerShdw dist="45791" dir="2021404"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3587">
                                            <p:txEl>
                                              <p:pRg st="0" end="0"/>
                                            </p:txEl>
                                          </p:spTgt>
                                        </p:tgtEl>
                                        <p:attrNameLst>
                                          <p:attrName>style.visibility</p:attrName>
                                        </p:attrNameLst>
                                      </p:cBhvr>
                                      <p:to>
                                        <p:strVal val="visible"/>
                                      </p:to>
                                    </p:set>
                                    <p:animEffect transition="in" filter="wipe(left)">
                                      <p:cBhvr>
                                        <p:cTn id="7" dur="500"/>
                                        <p:tgtEl>
                                          <p:spTgt spid="323587">
                                            <p:txEl>
                                              <p:pRg st="0" end="0"/>
                                            </p:txEl>
                                          </p:spTgt>
                                        </p:tgtEl>
                                      </p:cBhvr>
                                    </p:animEffect>
                                  </p:childTnLst>
                                  <p:subTnLst>
                                    <p:animClr clrSpc="rgb" dir="cw">
                                      <p:cBhvr override="childStyle">
                                        <p:cTn dur="1" fill="hold" display="0" masterRel="nextClick" afterEffect="1"/>
                                        <p:tgtEl>
                                          <p:spTgt spid="32358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23618"/>
                                        </p:tgtEl>
                                        <p:attrNameLst>
                                          <p:attrName>style.visibility</p:attrName>
                                        </p:attrNameLst>
                                      </p:cBhvr>
                                      <p:to>
                                        <p:strVal val="visible"/>
                                      </p:to>
                                    </p:set>
                                    <p:animEffect transition="in" filter="wipe(left)">
                                      <p:cBhvr>
                                        <p:cTn id="12" dur="500"/>
                                        <p:tgtEl>
                                          <p:spTgt spid="3236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3609"/>
                                        </p:tgtEl>
                                        <p:attrNameLst>
                                          <p:attrName>style.visibility</p:attrName>
                                        </p:attrNameLst>
                                      </p:cBhvr>
                                      <p:to>
                                        <p:strVal val="visible"/>
                                      </p:to>
                                    </p:set>
                                    <p:animEffect transition="in" filter="wipe(left)">
                                      <p:cBhvr>
                                        <p:cTn id="17" dur="500"/>
                                        <p:tgtEl>
                                          <p:spTgt spid="3236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23608"/>
                                        </p:tgtEl>
                                        <p:attrNameLst>
                                          <p:attrName>style.visibility</p:attrName>
                                        </p:attrNameLst>
                                      </p:cBhvr>
                                      <p:to>
                                        <p:strVal val="visible"/>
                                      </p:to>
                                    </p:set>
                                    <p:animEffect transition="in" filter="wipe(left)">
                                      <p:cBhvr>
                                        <p:cTn id="22" dur="500"/>
                                        <p:tgtEl>
                                          <p:spTgt spid="3236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3611"/>
                                        </p:tgtEl>
                                        <p:attrNameLst>
                                          <p:attrName>style.visibility</p:attrName>
                                        </p:attrNameLst>
                                      </p:cBhvr>
                                      <p:to>
                                        <p:strVal val="visible"/>
                                      </p:to>
                                    </p:set>
                                    <p:animEffect transition="in" filter="wipe(left)">
                                      <p:cBhvr>
                                        <p:cTn id="27" dur="500"/>
                                        <p:tgtEl>
                                          <p:spTgt spid="3236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23593"/>
                                        </p:tgtEl>
                                        <p:attrNameLst>
                                          <p:attrName>style.visibility</p:attrName>
                                        </p:attrNameLst>
                                      </p:cBhvr>
                                      <p:to>
                                        <p:strVal val="visible"/>
                                      </p:to>
                                    </p:set>
                                    <p:animEffect transition="in" filter="wipe(left)">
                                      <p:cBhvr>
                                        <p:cTn id="32" dur="500"/>
                                        <p:tgtEl>
                                          <p:spTgt spid="323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build="p" autoUpdateAnimBg="0"/>
      <p:bldP spid="323609" grpId="0" autoUpdateAnimBg="0"/>
      <p:bldP spid="32361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1828800" y="228600"/>
            <a:ext cx="6781800" cy="1143000"/>
          </a:xfrm>
        </p:spPr>
        <p:txBody>
          <a:bodyPr/>
          <a:lstStyle/>
          <a:p>
            <a:pPr>
              <a:defRPr/>
            </a:pPr>
            <a:r>
              <a:rPr lang="zh-CN" altLang="en-US" sz="4000" smtClean="0">
                <a:solidFill>
                  <a:schemeClr val="tx1"/>
                </a:solidFill>
              </a:rPr>
              <a:t>分类数据的众数</a:t>
            </a:r>
            <a:br>
              <a:rPr lang="zh-CN" altLang="en-US" sz="4000" smtClean="0">
                <a:solidFill>
                  <a:schemeClr val="tx1"/>
                </a:solidFill>
              </a:rPr>
            </a:br>
            <a:r>
              <a:rPr lang="zh-CN" altLang="en-US" sz="4000" smtClean="0">
                <a:solidFill>
                  <a:schemeClr val="tx1"/>
                </a:solidFill>
              </a:rPr>
              <a:t> </a:t>
            </a:r>
            <a:r>
              <a:rPr lang="en-US" altLang="zh-CN" sz="3600" smtClean="0">
                <a:solidFill>
                  <a:schemeClr val="hlink"/>
                </a:solidFill>
                <a:latin typeface="Arial" panose="020B0604020202020204" pitchFamily="34" charset="0"/>
              </a:rPr>
              <a:t>(</a:t>
            </a:r>
            <a:r>
              <a:rPr lang="zh-CN" altLang="en-US" sz="3600" smtClean="0">
                <a:solidFill>
                  <a:schemeClr val="hlink"/>
                </a:solidFill>
                <a:latin typeface="Arial" panose="020B0604020202020204" pitchFamily="34" charset="0"/>
              </a:rPr>
              <a:t>例题分析</a:t>
            </a:r>
            <a:r>
              <a:rPr lang="en-US" altLang="zh-CN" sz="3600" smtClean="0">
                <a:solidFill>
                  <a:schemeClr val="hlink"/>
                </a:solidFill>
                <a:latin typeface="Arial" panose="020B0604020202020204" pitchFamily="34" charset="0"/>
              </a:rPr>
              <a:t>)</a:t>
            </a:r>
          </a:p>
        </p:txBody>
      </p:sp>
      <p:graphicFrame>
        <p:nvGraphicFramePr>
          <p:cNvPr id="545868" name="Group 76"/>
          <p:cNvGraphicFramePr>
            <a:graphicFrameLocks noGrp="1"/>
          </p:cNvGraphicFramePr>
          <p:nvPr/>
        </p:nvGraphicFramePr>
        <p:xfrm>
          <a:off x="304800" y="1828800"/>
          <a:ext cx="4953000" cy="4095750"/>
        </p:xfrm>
        <a:graphic>
          <a:graphicData uri="http://schemas.openxmlformats.org/drawingml/2006/table">
            <a:tbl>
              <a:tblPr/>
              <a:tblGrid>
                <a:gridCol w="1752600"/>
                <a:gridCol w="1066800"/>
                <a:gridCol w="1066800"/>
                <a:gridCol w="1066800"/>
              </a:tblGrid>
              <a:tr h="539750">
                <a:tc gridSpan="4">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2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不同品牌饮料的频数分布</a:t>
                      </a:r>
                      <a:r>
                        <a:rPr kumimoji="1" lang="zh-CN" altLang="en-US" sz="2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714375">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饮料品牌</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频数</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比例</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百分比</a:t>
                      </a: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r h="231775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a:t>
                      </a: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果汁</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矿泉水</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绿茶</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其他</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  碳酸饮料</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878"/>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11</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8</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rPr>
                        <a:t> 15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0.12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0.20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0.22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0.16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0.30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20</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22</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16</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cs typeface="Times New Roman" panose="02020603050405020304" pitchFamily="18" charset="0"/>
                        </a:rPr>
                        <a:t>30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r>
              <a:tr h="476250">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合计</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rPr>
                        <a:t>50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a:t>
                      </a:r>
                      <a:endPar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rgbClr val="F0F0F0"/>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100</a:t>
                      </a:r>
                      <a:endParaRPr kumimoji="1" lang="en-US" altLang="zh-CN" sz="2200" b="1" i="0" u="none" strike="noStrike" cap="none" normalizeH="0" baseline="0" smtClean="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r>
            </a:tbl>
          </a:graphicData>
        </a:graphic>
      </p:graphicFrame>
      <p:sp>
        <p:nvSpPr>
          <p:cNvPr id="545832" name="Text Box 40"/>
          <p:cNvSpPr txBox="1">
            <a:spLocks noChangeArrowheads="1"/>
          </p:cNvSpPr>
          <p:nvPr/>
        </p:nvSpPr>
        <p:spPr bwMode="auto">
          <a:xfrm>
            <a:off x="5562600" y="1828800"/>
            <a:ext cx="3048000" cy="4125913"/>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2200" b="1">
                <a:solidFill>
                  <a:srgbClr val="FFFFB1"/>
                </a:solidFill>
                <a:effectLst>
                  <a:outerShdw blurRad="38100" dist="38100" dir="2700000" algn="tl">
                    <a:srgbClr val="000000"/>
                  </a:outerShdw>
                </a:effectLst>
              </a:rPr>
              <a:t>解</a:t>
            </a:r>
            <a:r>
              <a:rPr lang="zh-CN" altLang="en-US" sz="2200" b="1">
                <a:solidFill>
                  <a:srgbClr val="FFFF9B"/>
                </a:solidFill>
                <a:effectLst>
                  <a:outerShdw blurRad="38100" dist="38100" dir="2700000" algn="tl">
                    <a:srgbClr val="000000"/>
                  </a:outerShdw>
                </a:effectLst>
              </a:rPr>
              <a:t>：</a:t>
            </a:r>
            <a:r>
              <a:rPr lang="zh-CN" altLang="en-US" sz="2200">
                <a:effectLst>
                  <a:outerShdw blurRad="38100" dist="38100" dir="2700000" algn="tl">
                    <a:srgbClr val="000000"/>
                  </a:outerShdw>
                </a:effectLst>
              </a:rPr>
              <a:t>这里的变量为“饮料品牌”，这是个分类变量，不同类型的饮料就是变量值</a:t>
            </a:r>
          </a:p>
          <a:p>
            <a:pPr algn="just">
              <a:spcBef>
                <a:spcPct val="50000"/>
              </a:spcBef>
              <a:defRPr/>
            </a:pPr>
            <a:r>
              <a:rPr lang="zh-CN" altLang="en-US" sz="2200">
                <a:effectLst>
                  <a:outerShdw blurRad="38100" dist="38100" dir="2700000" algn="tl">
                    <a:srgbClr val="000000"/>
                  </a:outerShdw>
                </a:effectLst>
              </a:rPr>
              <a:t>    所调查的</a:t>
            </a:r>
            <a:r>
              <a:rPr lang="en-US" altLang="zh-CN" sz="2200">
                <a:effectLst>
                  <a:outerShdw blurRad="38100" dist="38100" dir="2700000" algn="tl">
                    <a:srgbClr val="000000"/>
                  </a:outerShdw>
                </a:effectLst>
                <a:cs typeface="Times New Roman" panose="02020603050405020304" pitchFamily="18" charset="0"/>
              </a:rPr>
              <a:t>50</a:t>
            </a:r>
            <a:r>
              <a:rPr lang="zh-CN" altLang="en-US" sz="2200">
                <a:effectLst>
                  <a:outerShdw blurRad="38100" dist="38100" dir="2700000" algn="tl">
                    <a:srgbClr val="000000"/>
                  </a:outerShdw>
                </a:effectLst>
              </a:rPr>
              <a:t>人中，购买碳酸饮料的人数最多，为</a:t>
            </a:r>
            <a:r>
              <a:rPr lang="en-US" altLang="zh-CN" sz="2200">
                <a:effectLst>
                  <a:outerShdw blurRad="38100" dist="38100" dir="2700000" algn="tl">
                    <a:srgbClr val="000000"/>
                  </a:outerShdw>
                </a:effectLst>
                <a:cs typeface="Times New Roman" panose="02020603050405020304" pitchFamily="18" charset="0"/>
              </a:rPr>
              <a:t>15</a:t>
            </a:r>
            <a:r>
              <a:rPr lang="zh-CN" altLang="en-US" sz="2200">
                <a:effectLst>
                  <a:outerShdw blurRad="38100" dist="38100" dir="2700000" algn="tl">
                    <a:srgbClr val="000000"/>
                  </a:outerShdw>
                </a:effectLst>
              </a:rPr>
              <a:t>人，占总被调查人数的</a:t>
            </a:r>
            <a:r>
              <a:rPr lang="en-US" altLang="zh-CN" sz="2200">
                <a:effectLst>
                  <a:outerShdw blurRad="38100" dist="38100" dir="2700000" algn="tl">
                    <a:srgbClr val="000000"/>
                  </a:outerShdw>
                </a:effectLst>
                <a:cs typeface="Times New Roman" panose="02020603050405020304" pitchFamily="18" charset="0"/>
              </a:rPr>
              <a:t>30%</a:t>
            </a:r>
            <a:r>
              <a:rPr lang="zh-CN" altLang="en-US" sz="2200">
                <a:effectLst>
                  <a:outerShdw blurRad="38100" dist="38100" dir="2700000" algn="tl">
                    <a:srgbClr val="000000"/>
                  </a:outerShdw>
                </a:effectLst>
              </a:rPr>
              <a:t>，因此众数为“可口可乐”这一品牌，即 </a:t>
            </a:r>
          </a:p>
          <a:p>
            <a:pPr algn="just">
              <a:spcBef>
                <a:spcPct val="50000"/>
              </a:spcBef>
              <a:defRPr/>
            </a:pPr>
            <a:r>
              <a:rPr lang="zh-CN" altLang="en-US" sz="2200" b="1" i="1">
                <a:solidFill>
                  <a:srgbClr val="FFFF9B"/>
                </a:solidFill>
                <a:effectLst>
                  <a:outerShdw blurRad="38100" dist="38100" dir="2700000" algn="tl">
                    <a:srgbClr val="000000"/>
                  </a:outerShdw>
                </a:effectLst>
                <a:cs typeface="Times New Roman" panose="02020603050405020304" pitchFamily="18" charset="0"/>
              </a:rPr>
              <a:t>          </a:t>
            </a:r>
            <a:r>
              <a:rPr lang="en-US" altLang="zh-CN" sz="2200" b="1" i="1">
                <a:solidFill>
                  <a:srgbClr val="FFFFB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M</a:t>
            </a:r>
            <a:r>
              <a:rPr lang="en-US" altLang="zh-CN" sz="2200" b="1" baseline="-30000">
                <a:solidFill>
                  <a:srgbClr val="FFFFB1"/>
                </a:solidFill>
                <a:effectLst>
                  <a:outerShdw blurRad="38100" dist="38100" dir="2700000" algn="tl">
                    <a:srgbClr val="000000"/>
                  </a:outerShdw>
                </a:effectLst>
                <a:cs typeface="Times New Roman" panose="02020603050405020304" pitchFamily="18" charset="0"/>
              </a:rPr>
              <a:t>o</a:t>
            </a:r>
            <a:r>
              <a:rPr lang="zh-CN" altLang="en-US" sz="2200" b="1">
                <a:solidFill>
                  <a:srgbClr val="FFFFB1"/>
                </a:solidFill>
                <a:effectLst>
                  <a:outerShdw blurRad="38100" dist="38100" dir="2700000" algn="tl">
                    <a:srgbClr val="000000"/>
                  </a:outerShdw>
                </a:effectLst>
              </a:rPr>
              <a:t>＝碳酸饮料</a:t>
            </a:r>
            <a:endParaRPr lang="zh-CN" altLang="en-US" sz="2200">
              <a:solidFill>
                <a:srgbClr val="FFFFB1"/>
              </a:solidFill>
              <a:effectLst>
                <a:outerShdw blurRad="38100" dist="38100" dir="2700000" algn="tl">
                  <a:srgbClr val="000000"/>
                </a:outerShdw>
              </a:effectLs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45832"/>
                                        </p:tgtEl>
                                        <p:attrNameLst>
                                          <p:attrName>style.visibility</p:attrName>
                                        </p:attrNameLst>
                                      </p:cBhvr>
                                      <p:to>
                                        <p:strVal val="visible"/>
                                      </p:to>
                                    </p:set>
                                    <p:animEffect transition="in" filter="wipe(up)">
                                      <p:cBhvr>
                                        <p:cTn id="7" dur="500"/>
                                        <p:tgtEl>
                                          <p:spTgt spid="545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832" grpId="0" animBg="1" autoUpdateAnimBg="0"/>
    </p:bldLst>
  </p:timing>
</p:sld>
</file>

<file path=ppt/theme/theme1.xml><?xml version="1.0" encoding="utf-8"?>
<a:theme xmlns:a="http://schemas.openxmlformats.org/drawingml/2006/main" name="mcbensin">
  <a:themeElements>
    <a:clrScheme name="">
      <a:dk1>
        <a:srgbClr val="000000"/>
      </a:dk1>
      <a:lt1>
        <a:srgbClr val="FFFFFF"/>
      </a:lt1>
      <a:dk2>
        <a:srgbClr val="0A578C"/>
      </a:dk2>
      <a:lt2>
        <a:srgbClr val="00DFCA"/>
      </a:lt2>
      <a:accent1>
        <a:srgbClr val="DC0081"/>
      </a:accent1>
      <a:accent2>
        <a:srgbClr val="FAFD00"/>
      </a:accent2>
      <a:accent3>
        <a:srgbClr val="AAB4C5"/>
      </a:accent3>
      <a:accent4>
        <a:srgbClr val="DADADA"/>
      </a:accent4>
      <a:accent5>
        <a:srgbClr val="EBAAC1"/>
      </a:accent5>
      <a:accent6>
        <a:srgbClr val="E3E500"/>
      </a:accent6>
      <a:hlink>
        <a:srgbClr val="FE9B03"/>
      </a:hlink>
      <a:folHlink>
        <a:srgbClr val="E7B3D1"/>
      </a:folHlink>
    </a:clrScheme>
    <a:fontScheme name="mcbensin">
      <a:majorFont>
        <a:latin typeface="Book Antiqua"/>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6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6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mcbens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cbens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cbens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cbens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cbens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cbens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cbens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0.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1.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2.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5.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6.xml><?xml version="1.0" encoding="utf-8"?>
<a:themeOverride xmlns:a="http://schemas.openxmlformats.org/drawingml/2006/main">
  <a:clrScheme name="">
    <a:dk1>
      <a:srgbClr val="474747"/>
    </a:dk1>
    <a:lt1>
      <a:srgbClr val="FFFFFF"/>
    </a:lt1>
    <a:dk2>
      <a:srgbClr val="000000"/>
    </a:dk2>
    <a:lt2>
      <a:srgbClr val="00DFCA"/>
    </a:lt2>
    <a:accent1>
      <a:srgbClr val="DC0081"/>
    </a:accent1>
    <a:accent2>
      <a:srgbClr val="FAFD00"/>
    </a:accent2>
    <a:accent3>
      <a:srgbClr val="AAAAAA"/>
    </a:accent3>
    <a:accent4>
      <a:srgbClr val="DADADA"/>
    </a:accent4>
    <a:accent5>
      <a:srgbClr val="EBAAC1"/>
    </a:accent5>
    <a:accent6>
      <a:srgbClr val="E3E500"/>
    </a:accent6>
    <a:hlink>
      <a:srgbClr val="FE9B03"/>
    </a:hlink>
    <a:folHlink>
      <a:srgbClr val="D989B8"/>
    </a:folHlink>
  </a:clrScheme>
</a:themeOverride>
</file>

<file path=ppt/theme/themeOverride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5.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6.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7.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8.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9.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Office\Templates\Presentation Designs\High Voltage.pot</Template>
  <TotalTime>5544</TotalTime>
  <Pages>86</Pages>
  <Words>3220</Words>
  <Application>Microsoft Office PowerPoint</Application>
  <PresentationFormat>全屏显示(4:3)</PresentationFormat>
  <Paragraphs>805</Paragraphs>
  <Slides>75</Slides>
  <Notes>69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75</vt:i4>
      </vt:variant>
    </vt:vector>
  </HeadingPairs>
  <TitlesOfParts>
    <vt:vector size="89" baseType="lpstr">
      <vt:lpstr>Times New Roman</vt:lpstr>
      <vt:lpstr>宋体</vt:lpstr>
      <vt:lpstr>隶书</vt:lpstr>
      <vt:lpstr>Wingdings</vt:lpstr>
      <vt:lpstr>Monotype Sorts</vt:lpstr>
      <vt:lpstr>Book Antiqua</vt:lpstr>
      <vt:lpstr>Symbol</vt:lpstr>
      <vt:lpstr>黑体</vt:lpstr>
      <vt:lpstr>Wingdings 3</vt:lpstr>
      <vt:lpstr>Arial</vt:lpstr>
      <vt:lpstr>mcbensin</vt:lpstr>
      <vt:lpstr>Microsoft 公式 3.0</vt:lpstr>
      <vt:lpstr>BMP 图象</vt:lpstr>
      <vt:lpstr>Microsoft Clip Gallery</vt:lpstr>
      <vt:lpstr>第 4 章   数据的概括性度量</vt:lpstr>
      <vt:lpstr>第 4 章   数据的概括性度量</vt:lpstr>
      <vt:lpstr>学习目标</vt:lpstr>
      <vt:lpstr>PowerPoint 演示文稿</vt:lpstr>
      <vt:lpstr>集中趋势 (central tendency)</vt:lpstr>
      <vt:lpstr>分类数据：众数</vt:lpstr>
      <vt:lpstr>众数 (mode)</vt:lpstr>
      <vt:lpstr>众数 (不惟一性)</vt:lpstr>
      <vt:lpstr>分类数据的众数  (例题分析)</vt:lpstr>
      <vt:lpstr>顺序数据的众数  (例题分析)</vt:lpstr>
      <vt:lpstr>顺序数据：中位数和分位数</vt:lpstr>
      <vt:lpstr>中位数 (median)</vt:lpstr>
      <vt:lpstr>中位数 (位置和数值的确定)</vt:lpstr>
      <vt:lpstr>顺序数据的中位数  (例题分析)</vt:lpstr>
      <vt:lpstr>数值型数据的中位数  (9个数据的算例)</vt:lpstr>
      <vt:lpstr>数值型数据的中位数  (10个数据的算例)</vt:lpstr>
      <vt:lpstr>四分位数 (quartile)</vt:lpstr>
      <vt:lpstr>顺序数据的四分位数  (例题分析)</vt:lpstr>
      <vt:lpstr>数值型数据的四分位数  (9个数据的算例)</vt:lpstr>
      <vt:lpstr>数值型数据：平均数</vt:lpstr>
      <vt:lpstr>平均数 (mean)</vt:lpstr>
      <vt:lpstr>简单平均数 (Simple mean)</vt:lpstr>
      <vt:lpstr>加权平均数  (Weighted mean)</vt:lpstr>
      <vt:lpstr>PowerPoint 演示文稿</vt:lpstr>
      <vt:lpstr>几何平均数 (geometric mean)</vt:lpstr>
      <vt:lpstr>几何平均数  (例题分析)</vt:lpstr>
      <vt:lpstr>众数、中位数和平均数的比较</vt:lpstr>
      <vt:lpstr>众数、中位数和平均数的关系</vt:lpstr>
      <vt:lpstr>众数、中位数、平均数的特点和应用</vt:lpstr>
      <vt:lpstr>PowerPoint 演示文稿</vt:lpstr>
      <vt:lpstr>离中趋势</vt:lpstr>
      <vt:lpstr>分类数据：异众比率</vt:lpstr>
      <vt:lpstr>异众比率 (variation ratio)</vt:lpstr>
      <vt:lpstr>异众比率  (例题分析)</vt:lpstr>
      <vt:lpstr>顺序数据：四分位差</vt:lpstr>
      <vt:lpstr>四分位差 (quartile deviation)</vt:lpstr>
      <vt:lpstr>四分位差  (例题分析)</vt:lpstr>
      <vt:lpstr>数值型数据：方差和标准差</vt:lpstr>
      <vt:lpstr>极差 (range)</vt:lpstr>
      <vt:lpstr>平均差 (mean deviation)</vt:lpstr>
      <vt:lpstr>平均差  (例题分析)</vt:lpstr>
      <vt:lpstr>平均差  (例题分析)</vt:lpstr>
      <vt:lpstr>方差和标准差 (variance and standard deviation)</vt:lpstr>
      <vt:lpstr>样本方差和标准差  (sample variance and standard deviation)</vt:lpstr>
      <vt:lpstr>自由度  (degree of freedom)</vt:lpstr>
      <vt:lpstr>自由度  (degree of freedom)</vt:lpstr>
      <vt:lpstr>样本标准差  (例题分析)</vt:lpstr>
      <vt:lpstr>样本标准差  (例题分析)</vt:lpstr>
      <vt:lpstr>总体方差和标准差  (Population variance and Standard deviation)</vt:lpstr>
      <vt:lpstr>相对位置的度量：标准分数</vt:lpstr>
      <vt:lpstr>标准分数 (standard score)</vt:lpstr>
      <vt:lpstr>标准分数 (性质)</vt:lpstr>
      <vt:lpstr>标准分数  (例题分析)</vt:lpstr>
      <vt:lpstr>经验法则</vt:lpstr>
      <vt:lpstr>切比雪夫不等式 (Chebyshev’s inequality )</vt:lpstr>
      <vt:lpstr>切比雪夫不等式 (Chebyshev’s inequality )</vt:lpstr>
      <vt:lpstr>相对离散程度：离散系数</vt:lpstr>
      <vt:lpstr>离散系数 (coefficient of variation)</vt:lpstr>
      <vt:lpstr>离散系数  (例题分析)</vt:lpstr>
      <vt:lpstr>离散系数  (例题分析)</vt:lpstr>
      <vt:lpstr>PowerPoint 演示文稿</vt:lpstr>
      <vt:lpstr>偏    态</vt:lpstr>
      <vt:lpstr>偏态 (skewness)</vt:lpstr>
      <vt:lpstr>偏态系数  (coefficient of skewness)</vt:lpstr>
      <vt:lpstr>偏态系数  (例题分析)</vt:lpstr>
      <vt:lpstr>偏态系数  (例题分析)</vt:lpstr>
      <vt:lpstr>峰    态</vt:lpstr>
      <vt:lpstr>峰态 (kurtosis)</vt:lpstr>
      <vt:lpstr>峰态系数  (coefficient of kurtosis)</vt:lpstr>
      <vt:lpstr>峰态系数  (例题分析)</vt:lpstr>
      <vt:lpstr>用Excel计算描述统计量</vt:lpstr>
      <vt:lpstr>用Excel计算描述统计量</vt:lpstr>
      <vt:lpstr>数据分布特征和描述统计量</vt:lpstr>
      <vt:lpstr>本章小节</vt:lpstr>
      <vt:lpstr>PowerPoint 演示文稿</vt:lpstr>
    </vt:vector>
  </TitlesOfParts>
  <Company>中国人民大学统计学系</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数据特征的描述与分析</dc:title>
  <dc:subject>统计学—PowerPoint</dc:subject>
  <dc:creator>贾俊平</dc:creator>
  <cp:keywords/>
  <dc:description/>
  <cp:lastModifiedBy>ThinkPad</cp:lastModifiedBy>
  <cp:revision>964</cp:revision>
  <cp:lastPrinted>1995-05-18T16:06:48Z</cp:lastPrinted>
  <dcterms:created xsi:type="dcterms:W3CDTF">1995-07-12T16:26:12Z</dcterms:created>
  <dcterms:modified xsi:type="dcterms:W3CDTF">2018-02-06T06:09:16Z</dcterms:modified>
</cp:coreProperties>
</file>